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5" r:id="rId2"/>
    <p:sldId id="259" r:id="rId3"/>
    <p:sldId id="258" r:id="rId4"/>
    <p:sldId id="266" r:id="rId5"/>
    <p:sldId id="271" r:id="rId6"/>
    <p:sldId id="274" r:id="rId7"/>
    <p:sldId id="275" r:id="rId8"/>
    <p:sldId id="276" r:id="rId9"/>
    <p:sldId id="277" r:id="rId10"/>
    <p:sldId id="300" r:id="rId11"/>
    <p:sldId id="301" r:id="rId12"/>
    <p:sldId id="302" r:id="rId13"/>
    <p:sldId id="296" r:id="rId14"/>
    <p:sldId id="272" r:id="rId15"/>
    <p:sldId id="278" r:id="rId16"/>
    <p:sldId id="305" r:id="rId17"/>
    <p:sldId id="306" r:id="rId18"/>
    <p:sldId id="307" r:id="rId19"/>
    <p:sldId id="308" r:id="rId20"/>
    <p:sldId id="280" r:id="rId21"/>
    <p:sldId id="297" r:id="rId22"/>
    <p:sldId id="281" r:id="rId23"/>
    <p:sldId id="283" r:id="rId24"/>
    <p:sldId id="298" r:id="rId25"/>
    <p:sldId id="310" r:id="rId26"/>
    <p:sldId id="29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6A31"/>
    <a:srgbClr val="FE4052"/>
    <a:srgbClr val="2D6B81"/>
    <a:srgbClr val="30BAA0"/>
    <a:srgbClr val="EB3F32"/>
    <a:srgbClr val="95DACD"/>
    <a:srgbClr val="2AB7AE"/>
    <a:srgbClr val="203864"/>
    <a:srgbClr val="FFC000"/>
    <a:srgbClr val="36CB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35" autoAdjust="0"/>
    <p:restoredTop sz="94660"/>
  </p:normalViewPr>
  <p:slideViewPr>
    <p:cSldViewPr snapToGrid="0" showGuides="1">
      <p:cViewPr varScale="1">
        <p:scale>
          <a:sx n="92" d="100"/>
          <a:sy n="92" d="100"/>
        </p:scale>
        <p:origin x="270" y="84"/>
      </p:cViewPr>
      <p:guideLst>
        <p:guide orient="horz" pos="2205"/>
        <p:guide pos="3863"/>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D99B61-1965-4EFE-8CC7-B07ABC51CE77}" type="datetimeFigureOut">
              <a:rPr lang="zh-CN" altLang="en-US" smtClean="0"/>
              <a:t>2019/10/19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8278BB-0B43-4416-AB87-665455D97D6B}" type="slidenum">
              <a:rPr lang="zh-CN" altLang="en-US" smtClean="0"/>
              <a:t>‹#›</a:t>
            </a:fld>
            <a:endParaRPr lang="zh-CN" altLang="en-US"/>
          </a:p>
        </p:txBody>
      </p:sp>
    </p:spTree>
    <p:extLst>
      <p:ext uri="{BB962C8B-B14F-4D97-AF65-F5344CB8AC3E}">
        <p14:creationId xmlns:p14="http://schemas.microsoft.com/office/powerpoint/2010/main" val="23735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a:t>
            </a:fld>
            <a:endParaRPr lang="zh-CN" altLang="en-US"/>
          </a:p>
        </p:txBody>
      </p:sp>
    </p:spTree>
    <p:extLst>
      <p:ext uri="{BB962C8B-B14F-4D97-AF65-F5344CB8AC3E}">
        <p14:creationId xmlns:p14="http://schemas.microsoft.com/office/powerpoint/2010/main" val="4074946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a:t>
            </a:fld>
            <a:endParaRPr lang="zh-CN" altLang="en-US"/>
          </a:p>
        </p:txBody>
      </p:sp>
    </p:spTree>
    <p:extLst>
      <p:ext uri="{BB962C8B-B14F-4D97-AF65-F5344CB8AC3E}">
        <p14:creationId xmlns:p14="http://schemas.microsoft.com/office/powerpoint/2010/main" val="69167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3</a:t>
            </a:fld>
            <a:endParaRPr lang="zh-CN" altLang="en-US"/>
          </a:p>
        </p:txBody>
      </p:sp>
    </p:spTree>
    <p:extLst>
      <p:ext uri="{BB962C8B-B14F-4D97-AF65-F5344CB8AC3E}">
        <p14:creationId xmlns:p14="http://schemas.microsoft.com/office/powerpoint/2010/main" val="60487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4</a:t>
            </a:fld>
            <a:endParaRPr lang="zh-CN" altLang="en-US"/>
          </a:p>
        </p:txBody>
      </p:sp>
    </p:spTree>
    <p:extLst>
      <p:ext uri="{BB962C8B-B14F-4D97-AF65-F5344CB8AC3E}">
        <p14:creationId xmlns:p14="http://schemas.microsoft.com/office/powerpoint/2010/main" val="3539782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5</a:t>
            </a:fld>
            <a:endParaRPr lang="zh-CN" altLang="en-US"/>
          </a:p>
        </p:txBody>
      </p:sp>
    </p:spTree>
    <p:extLst>
      <p:ext uri="{BB962C8B-B14F-4D97-AF65-F5344CB8AC3E}">
        <p14:creationId xmlns:p14="http://schemas.microsoft.com/office/powerpoint/2010/main" val="858367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6</a:t>
            </a:fld>
            <a:endParaRPr lang="zh-CN" altLang="en-US"/>
          </a:p>
        </p:txBody>
      </p:sp>
    </p:spTree>
    <p:extLst>
      <p:ext uri="{BB962C8B-B14F-4D97-AF65-F5344CB8AC3E}">
        <p14:creationId xmlns:p14="http://schemas.microsoft.com/office/powerpoint/2010/main" val="113363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7</a:t>
            </a:fld>
            <a:endParaRPr lang="zh-CN" altLang="en-US"/>
          </a:p>
        </p:txBody>
      </p:sp>
    </p:spTree>
    <p:extLst>
      <p:ext uri="{BB962C8B-B14F-4D97-AF65-F5344CB8AC3E}">
        <p14:creationId xmlns:p14="http://schemas.microsoft.com/office/powerpoint/2010/main" val="24410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8</a:t>
            </a:fld>
            <a:endParaRPr lang="zh-CN" altLang="en-US"/>
          </a:p>
        </p:txBody>
      </p:sp>
    </p:spTree>
    <p:extLst>
      <p:ext uri="{BB962C8B-B14F-4D97-AF65-F5344CB8AC3E}">
        <p14:creationId xmlns:p14="http://schemas.microsoft.com/office/powerpoint/2010/main" val="30186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9</a:t>
            </a:fld>
            <a:endParaRPr lang="zh-CN" altLang="en-US"/>
          </a:p>
        </p:txBody>
      </p:sp>
    </p:spTree>
    <p:extLst>
      <p:ext uri="{BB962C8B-B14F-4D97-AF65-F5344CB8AC3E}">
        <p14:creationId xmlns:p14="http://schemas.microsoft.com/office/powerpoint/2010/main" val="226722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10</a:t>
            </a:fld>
            <a:endParaRPr lang="zh-CN" altLang="en-US"/>
          </a:p>
        </p:txBody>
      </p:sp>
    </p:spTree>
    <p:extLst>
      <p:ext uri="{BB962C8B-B14F-4D97-AF65-F5344CB8AC3E}">
        <p14:creationId xmlns:p14="http://schemas.microsoft.com/office/powerpoint/2010/main" val="298143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11</a:t>
            </a:fld>
            <a:endParaRPr lang="zh-CN" altLang="en-US"/>
          </a:p>
        </p:txBody>
      </p:sp>
    </p:spTree>
    <p:extLst>
      <p:ext uri="{BB962C8B-B14F-4D97-AF65-F5344CB8AC3E}">
        <p14:creationId xmlns:p14="http://schemas.microsoft.com/office/powerpoint/2010/main" val="3547998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12</a:t>
            </a:fld>
            <a:endParaRPr lang="zh-CN" altLang="en-US"/>
          </a:p>
        </p:txBody>
      </p:sp>
    </p:spTree>
    <p:extLst>
      <p:ext uri="{BB962C8B-B14F-4D97-AF65-F5344CB8AC3E}">
        <p14:creationId xmlns:p14="http://schemas.microsoft.com/office/powerpoint/2010/main" val="157560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13</a:t>
            </a:fld>
            <a:endParaRPr lang="zh-CN" altLang="en-US"/>
          </a:p>
        </p:txBody>
      </p:sp>
    </p:spTree>
    <p:extLst>
      <p:ext uri="{BB962C8B-B14F-4D97-AF65-F5344CB8AC3E}">
        <p14:creationId xmlns:p14="http://schemas.microsoft.com/office/powerpoint/2010/main" val="390211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14</a:t>
            </a:fld>
            <a:endParaRPr lang="zh-CN" altLang="en-US"/>
          </a:p>
        </p:txBody>
      </p:sp>
    </p:spTree>
    <p:extLst>
      <p:ext uri="{BB962C8B-B14F-4D97-AF65-F5344CB8AC3E}">
        <p14:creationId xmlns:p14="http://schemas.microsoft.com/office/powerpoint/2010/main" val="507190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15</a:t>
            </a:fld>
            <a:endParaRPr lang="zh-CN" altLang="en-US"/>
          </a:p>
        </p:txBody>
      </p:sp>
    </p:spTree>
    <p:extLst>
      <p:ext uri="{BB962C8B-B14F-4D97-AF65-F5344CB8AC3E}">
        <p14:creationId xmlns:p14="http://schemas.microsoft.com/office/powerpoint/2010/main" val="3668532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16</a:t>
            </a:fld>
            <a:endParaRPr lang="zh-CN" altLang="en-US"/>
          </a:p>
        </p:txBody>
      </p:sp>
    </p:spTree>
    <p:extLst>
      <p:ext uri="{BB962C8B-B14F-4D97-AF65-F5344CB8AC3E}">
        <p14:creationId xmlns:p14="http://schemas.microsoft.com/office/powerpoint/2010/main" val="1739471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17</a:t>
            </a:fld>
            <a:endParaRPr lang="zh-CN" altLang="en-US"/>
          </a:p>
        </p:txBody>
      </p:sp>
    </p:spTree>
    <p:extLst>
      <p:ext uri="{BB962C8B-B14F-4D97-AF65-F5344CB8AC3E}">
        <p14:creationId xmlns:p14="http://schemas.microsoft.com/office/powerpoint/2010/main" val="860534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18</a:t>
            </a:fld>
            <a:endParaRPr lang="zh-CN" altLang="en-US"/>
          </a:p>
        </p:txBody>
      </p:sp>
    </p:spTree>
    <p:extLst>
      <p:ext uri="{BB962C8B-B14F-4D97-AF65-F5344CB8AC3E}">
        <p14:creationId xmlns:p14="http://schemas.microsoft.com/office/powerpoint/2010/main" val="700501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19</a:t>
            </a:fld>
            <a:endParaRPr lang="zh-CN" altLang="en-US"/>
          </a:p>
        </p:txBody>
      </p:sp>
    </p:spTree>
    <p:extLst>
      <p:ext uri="{BB962C8B-B14F-4D97-AF65-F5344CB8AC3E}">
        <p14:creationId xmlns:p14="http://schemas.microsoft.com/office/powerpoint/2010/main" val="1632404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20</a:t>
            </a:fld>
            <a:endParaRPr lang="zh-CN" altLang="en-US"/>
          </a:p>
        </p:txBody>
      </p:sp>
    </p:spTree>
    <p:extLst>
      <p:ext uri="{BB962C8B-B14F-4D97-AF65-F5344CB8AC3E}">
        <p14:creationId xmlns:p14="http://schemas.microsoft.com/office/powerpoint/2010/main" val="1744453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21</a:t>
            </a:fld>
            <a:endParaRPr lang="zh-CN" altLang="en-US"/>
          </a:p>
        </p:txBody>
      </p:sp>
    </p:spTree>
    <p:extLst>
      <p:ext uri="{BB962C8B-B14F-4D97-AF65-F5344CB8AC3E}">
        <p14:creationId xmlns:p14="http://schemas.microsoft.com/office/powerpoint/2010/main" val="3109151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22</a:t>
            </a:fld>
            <a:endParaRPr lang="zh-CN" altLang="en-US"/>
          </a:p>
        </p:txBody>
      </p:sp>
    </p:spTree>
    <p:extLst>
      <p:ext uri="{BB962C8B-B14F-4D97-AF65-F5344CB8AC3E}">
        <p14:creationId xmlns:p14="http://schemas.microsoft.com/office/powerpoint/2010/main" val="3122263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23</a:t>
            </a:fld>
            <a:endParaRPr lang="zh-CN" altLang="en-US"/>
          </a:p>
        </p:txBody>
      </p:sp>
    </p:spTree>
    <p:extLst>
      <p:ext uri="{BB962C8B-B14F-4D97-AF65-F5344CB8AC3E}">
        <p14:creationId xmlns:p14="http://schemas.microsoft.com/office/powerpoint/2010/main" val="748959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24</a:t>
            </a:fld>
            <a:endParaRPr lang="zh-CN" altLang="en-US"/>
          </a:p>
        </p:txBody>
      </p:sp>
    </p:spTree>
    <p:extLst>
      <p:ext uri="{BB962C8B-B14F-4D97-AF65-F5344CB8AC3E}">
        <p14:creationId xmlns:p14="http://schemas.microsoft.com/office/powerpoint/2010/main" val="2017764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25</a:t>
            </a:fld>
            <a:endParaRPr lang="zh-CN" altLang="en-US"/>
          </a:p>
        </p:txBody>
      </p:sp>
    </p:spTree>
    <p:extLst>
      <p:ext uri="{BB962C8B-B14F-4D97-AF65-F5344CB8AC3E}">
        <p14:creationId xmlns:p14="http://schemas.microsoft.com/office/powerpoint/2010/main" val="868170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26</a:t>
            </a:fld>
            <a:endParaRPr lang="zh-CN" altLang="en-US"/>
          </a:p>
        </p:txBody>
      </p:sp>
    </p:spTree>
    <p:extLst>
      <p:ext uri="{BB962C8B-B14F-4D97-AF65-F5344CB8AC3E}">
        <p14:creationId xmlns:p14="http://schemas.microsoft.com/office/powerpoint/2010/main" val="368140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E88861-68FC-4AEA-98F9-FBF694DA10E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063D7916-F8D3-4CB7-9890-7D1913FD68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8B0A1E82-8289-4819-87B3-D5CF14621CCE}"/>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CCE3385B-2A41-4B18-A839-B90FC4CC37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5BAC0C-7DC4-44E4-9D06-DCEBB439F879}"/>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28182924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19B1DED-71D3-44ED-BBBA-1199D425384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7ABC780-8EB3-4FCE-8D78-5DADB618C26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EA04F2D-4621-4D12-AF80-7CF919118867}"/>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871B307D-A64B-4D17-8216-570E8466E1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6CC741-DA88-4931-A911-CC83CEE1689B}"/>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86480839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E2E0300-5CB3-490D-B59F-DC6BFC4F154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26EF1CBE-6614-4528-8FE7-CFA7CF5F1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356B9B41-2EAC-4F02-88F2-30EDB08CD372}"/>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36D9E8BF-193D-4C26-90C2-0D656754145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7866AAF-78AB-4C94-A72F-4626CBC1971E}"/>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400575762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7C46C37-1CC0-4E79-A303-5FE1FE61D44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3F43B52-DE3D-4704-A451-2C1DD7F5393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37F87157-C606-43B7-8644-413B0F677C5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4B7EDE8C-1226-4CC9-BF1D-9A8E7F584AA7}"/>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6" name="页脚占位符 5">
            <a:extLst>
              <a:ext uri="{FF2B5EF4-FFF2-40B4-BE49-F238E27FC236}">
                <a16:creationId xmlns:a16="http://schemas.microsoft.com/office/drawing/2014/main" xmlns="" id="{0AEC4466-A7D5-493B-A252-17D2EB3A9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DADDE1C-B312-4857-9F40-72D60E8C3027}"/>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87822904"/>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8831FD0-4521-4B71-B496-BB6ABBC7CF2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4B6BAE6-2929-40B3-95B4-D610842479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32440283-92CC-479D-B868-60B4691D74F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32A9FCD4-FD55-43CF-BEAD-A00C18D48B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AF993449-B850-4555-9455-E8C808E5D94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FA31BE21-9AB7-466F-8A8C-2BCEB0C0C8BF}"/>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8" name="页脚占位符 7">
            <a:extLst>
              <a:ext uri="{FF2B5EF4-FFF2-40B4-BE49-F238E27FC236}">
                <a16:creationId xmlns:a16="http://schemas.microsoft.com/office/drawing/2014/main" xmlns="" id="{D777BA08-F043-43CF-B237-DE4A77F868A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243694DC-BBB8-4536-AB04-B49E4C527DD0}"/>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165965130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08A976-83E7-4489-A678-CFE5AE22902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B7C0FD6-C8AE-4FD3-821A-03EA1CA02FAB}"/>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4" name="页脚占位符 3">
            <a:extLst>
              <a:ext uri="{FF2B5EF4-FFF2-40B4-BE49-F238E27FC236}">
                <a16:creationId xmlns:a16="http://schemas.microsoft.com/office/drawing/2014/main" xmlns="" id="{847F1A97-0A44-4284-88E3-D5FB3C54A84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C4D4369-2FAF-40E0-AAB3-F7D94EEFAEB2}"/>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90340134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C384350-9C43-4B24-B53A-5550392221D7}"/>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3" name="页脚占位符 2">
            <a:extLst>
              <a:ext uri="{FF2B5EF4-FFF2-40B4-BE49-F238E27FC236}">
                <a16:creationId xmlns:a16="http://schemas.microsoft.com/office/drawing/2014/main" xmlns="" id="{1874CF69-4B84-44E7-9E3E-C39A4982C39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5BA9226-E063-4B0A-A098-478BF975B9B5}"/>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507495582"/>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ADA02CA-EA6E-49DE-BD85-F4317312869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AA70FF3-1FD3-4767-AC15-CD6D6064AA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9A21953-4705-4247-8447-0EFB8B56F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1D485AD-FEB3-4674-9E4F-C54274D3E9E9}"/>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6" name="页脚占位符 5">
            <a:extLst>
              <a:ext uri="{FF2B5EF4-FFF2-40B4-BE49-F238E27FC236}">
                <a16:creationId xmlns:a16="http://schemas.microsoft.com/office/drawing/2014/main" xmlns="" id="{802BE61E-D0C7-4683-BF15-0D95F9E47F6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BD21329-A680-4994-840A-3BE6FE23BF73}"/>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714575826"/>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91B958D-E7D2-4696-A2F1-07B8EBFFC59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EBA68FB-1216-4EE6-ADCA-E305C9C20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F6DD553-6ACA-48E9-8128-57D480500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12D663D-A04D-40FB-94E7-5EC1B1DA4F01}"/>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6" name="页脚占位符 5">
            <a:extLst>
              <a:ext uri="{FF2B5EF4-FFF2-40B4-BE49-F238E27FC236}">
                <a16:creationId xmlns:a16="http://schemas.microsoft.com/office/drawing/2014/main" xmlns="" id="{4583008E-0D5F-477C-B143-1D70B223354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FEF557A-6F52-43D0-82F0-23E954047D41}"/>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27900718"/>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6E619EA-7A11-47CE-9AF5-C5FB5D1FC0B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59E5FD84-4A4A-4290-B403-A9D7A4A9E67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17AF4ED-4C3E-4180-9D88-7D0873928403}"/>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731914C0-378C-4FE5-BFB6-5379D6E6C3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0FB46C3-02BE-4AC5-9F71-2A9E21383EC5}"/>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132213265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14F8FCB-C639-40CE-86BD-4E0CE340D0A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1DD7DC9-1CE5-4C14-B7BD-8EC2E10D250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48B0A06-FC06-4823-8603-C0364D656E22}"/>
              </a:ext>
            </a:extLst>
          </p:cNvPr>
          <p:cNvSpPr>
            <a:spLocks noGrp="1"/>
          </p:cNvSpPr>
          <p:nvPr>
            <p:ph type="dt" sz="half" idx="10"/>
          </p:nvPr>
        </p:nvSpPr>
        <p:spPr/>
        <p:txBody>
          <a:bodyPr/>
          <a:lstStyle/>
          <a:p>
            <a:fld id="{3C95AA19-1DBA-4536-AE77-3798F5218B9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183100C9-490F-4558-8943-204AA3D4AD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B3501E-E940-48FB-AB13-F9291694E586}"/>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60219172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ACF0C81-D217-4AB9-9823-AED8BBC8E7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72DA104-FE93-41A2-BE69-BBEE478299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B8E6C3-D9DD-4997-B5D5-77AC23004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95AA19-1DBA-4536-AE77-3798F5218B94}" type="datetimeFigureOut">
              <a:rPr lang="zh-CN" altLang="en-US" smtClean="0"/>
              <a:t>2019/10/19</a:t>
            </a:fld>
            <a:endParaRPr lang="zh-CN" altLang="en-US"/>
          </a:p>
        </p:txBody>
      </p:sp>
      <p:sp>
        <p:nvSpPr>
          <p:cNvPr id="5" name="页脚占位符 4">
            <a:extLst>
              <a:ext uri="{FF2B5EF4-FFF2-40B4-BE49-F238E27FC236}">
                <a16:creationId xmlns:a16="http://schemas.microsoft.com/office/drawing/2014/main" xmlns="" id="{1F265C50-E409-434E-B1FA-1B6391672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9F7AF10-A73C-47B3-B489-584DC1E8BD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853959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0.xml"/><Relationship Id="rId2" Type="http://schemas.openxmlformats.org/officeDocument/2006/relationships/tags" Target="../tags/tag3.xml"/><Relationship Id="rId16" Type="http://schemas.openxmlformats.org/officeDocument/2006/relationships/image" Target="../media/image17.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6.xml"/><Relationship Id="rId5" Type="http://schemas.openxmlformats.org/officeDocument/2006/relationships/tags" Target="../tags/tag6.xml"/><Relationship Id="rId15" Type="http://schemas.openxmlformats.org/officeDocument/2006/relationships/image" Target="../media/image16.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F2DA4D4F-4FE0-4D38-9AA4-8E8D5325F4E2}"/>
              </a:ext>
            </a:extLst>
          </p:cNvPr>
          <p:cNvSpPr/>
          <p:nvPr/>
        </p:nvSpPr>
        <p:spPr>
          <a:xfrm>
            <a:off x="301925" y="300849"/>
            <a:ext cx="11568021" cy="6204544"/>
          </a:xfrm>
          <a:prstGeom prst="rect">
            <a:avLst/>
          </a:prstGeom>
          <a:solidFill>
            <a:schemeClr val="bg1">
              <a:alpha val="74000"/>
            </a:scheme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2" name="文本框 51">
            <a:extLst>
              <a:ext uri="{FF2B5EF4-FFF2-40B4-BE49-F238E27FC236}">
                <a16:creationId xmlns:a16="http://schemas.microsoft.com/office/drawing/2014/main" xmlns="" id="{D5783824-1293-4FCE-94BC-95AADE5B5C34}"/>
              </a:ext>
            </a:extLst>
          </p:cNvPr>
          <p:cNvSpPr txBox="1"/>
          <p:nvPr/>
        </p:nvSpPr>
        <p:spPr>
          <a:xfrm>
            <a:off x="2130724" y="2160992"/>
            <a:ext cx="8642081" cy="954101"/>
          </a:xfrm>
          <a:prstGeom prst="rect">
            <a:avLst/>
          </a:prstGeom>
          <a:noFill/>
        </p:spPr>
        <p:txBody>
          <a:bodyPr wrap="square" lIns="121915" tIns="60957" rIns="121915" bIns="60957" rtlCol="0">
            <a:spAutoFit/>
          </a:bodyPr>
          <a:lstStyle/>
          <a:p>
            <a:pPr algn="ctr">
              <a:defRPr/>
            </a:pPr>
            <a:r>
              <a:rPr lang="zh-CN" altLang="en-US" sz="5400" b="1" spc="300" dirty="0">
                <a:solidFill>
                  <a:srgbClr val="203864"/>
                </a:solidFill>
                <a:latin typeface="Arial"/>
                <a:ea typeface="微软雅黑"/>
                <a:cs typeface="经典圆体简" panose="02010609000101010101" pitchFamily="49" charset="-122"/>
                <a:sym typeface="Arial"/>
              </a:rPr>
              <a:t>评选励志奖学金</a:t>
            </a:r>
            <a:r>
              <a:rPr lang="en-US" altLang="zh-CN" sz="5400" b="1" spc="300" dirty="0" err="1">
                <a:solidFill>
                  <a:srgbClr val="203864"/>
                </a:solidFill>
                <a:latin typeface="Arial"/>
                <a:ea typeface="微软雅黑"/>
                <a:cs typeface="经典圆体简" panose="02010609000101010101" pitchFamily="49" charset="-122"/>
                <a:sym typeface="Arial"/>
              </a:rPr>
              <a:t>ppt</a:t>
            </a:r>
            <a:r>
              <a:rPr lang="zh-CN" altLang="en-US" sz="5400" b="1" spc="300" dirty="0">
                <a:solidFill>
                  <a:srgbClr val="203864"/>
                </a:solidFill>
                <a:latin typeface="Arial"/>
                <a:ea typeface="微软雅黑"/>
                <a:cs typeface="经典圆体简" panose="02010609000101010101" pitchFamily="49" charset="-122"/>
                <a:sym typeface="Arial"/>
              </a:rPr>
              <a:t>模板</a:t>
            </a:r>
            <a:endParaRPr lang="zh-CN" altLang="en-US" sz="4000" b="1" dirty="0">
              <a:solidFill>
                <a:srgbClr val="203864"/>
              </a:solidFill>
              <a:latin typeface="Arial"/>
              <a:ea typeface="微软雅黑"/>
              <a:sym typeface="Arial"/>
            </a:endParaRPr>
          </a:p>
        </p:txBody>
      </p:sp>
      <p:grpSp>
        <p:nvGrpSpPr>
          <p:cNvPr id="58" name="组合 55">
            <a:extLst>
              <a:ext uri="{FF2B5EF4-FFF2-40B4-BE49-F238E27FC236}">
                <a16:creationId xmlns:a16="http://schemas.microsoft.com/office/drawing/2014/main" xmlns="" id="{7722F249-784B-4638-A995-FAF815261C45}"/>
              </a:ext>
            </a:extLst>
          </p:cNvPr>
          <p:cNvGrpSpPr/>
          <p:nvPr/>
        </p:nvGrpSpPr>
        <p:grpSpPr bwMode="auto">
          <a:xfrm>
            <a:off x="4303448" y="4543717"/>
            <a:ext cx="3573066" cy="696102"/>
            <a:chOff x="3791205" y="5346441"/>
            <a:chExt cx="5833188" cy="1152192"/>
          </a:xfrm>
        </p:grpSpPr>
        <p:sp>
          <p:nvSpPr>
            <p:cNvPr id="59" name="圆角矩形 165">
              <a:extLst>
                <a:ext uri="{FF2B5EF4-FFF2-40B4-BE49-F238E27FC236}">
                  <a16:creationId xmlns:a16="http://schemas.microsoft.com/office/drawing/2014/main" xmlns="" id="{E0721AED-B578-4DE2-AA27-209E12A85960}"/>
                </a:ext>
              </a:extLst>
            </p:cNvPr>
            <p:cNvSpPr/>
            <p:nvPr/>
          </p:nvSpPr>
          <p:spPr>
            <a:xfrm>
              <a:off x="4007769" y="5518708"/>
              <a:ext cx="5400600" cy="807659"/>
            </a:xfrm>
            <a:prstGeom prst="roundRect">
              <a:avLst>
                <a:gd name="adj" fmla="val 50000"/>
              </a:avLst>
            </a:prstGeom>
            <a:solidFill>
              <a:schemeClr val="accent1">
                <a:lumMod val="50000"/>
              </a:schemeClr>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60" name="任意多边形 166">
              <a:extLst>
                <a:ext uri="{FF2B5EF4-FFF2-40B4-BE49-F238E27FC236}">
                  <a16:creationId xmlns:a16="http://schemas.microsoft.com/office/drawing/2014/main" xmlns="" id="{1A582EE6-1499-4CBC-9F33-3655C04D1301}"/>
                </a:ext>
              </a:extLst>
            </p:cNvPr>
            <p:cNvSpPr/>
            <p:nvPr/>
          </p:nvSpPr>
          <p:spPr>
            <a:xfrm>
              <a:off x="3791205" y="5346441"/>
              <a:ext cx="5833186"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61" name="圆角矩形 167">
              <a:extLst>
                <a:ext uri="{FF2B5EF4-FFF2-40B4-BE49-F238E27FC236}">
                  <a16:creationId xmlns:a16="http://schemas.microsoft.com/office/drawing/2014/main" xmlns="" id="{FF1442A9-071F-4ACA-8812-96E2A3392E4B}"/>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251578290"/>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1000" fill="hold">
                                          <p:stCondLst>
                                            <p:cond delay="0"/>
                                          </p:stCondLst>
                                        </p:cTn>
                                        <p:tgtEl>
                                          <p:spTgt spid="52"/>
                                        </p:tgtEl>
                                        <p:attrNameLst>
                                          <p:attrName>ppt_x</p:attrName>
                                        </p:attrNameLst>
                                      </p:cBhvr>
                                      <p:tavLst>
                                        <p:tav tm="0">
                                          <p:val>
                                            <p:strVal val="#ppt_x-0.284"/>
                                          </p:val>
                                        </p:tav>
                                        <p:tav tm="100000">
                                          <p:val>
                                            <p:strVal val="#ppt_x"/>
                                          </p:val>
                                        </p:tav>
                                      </p:tavLst>
                                    </p:anim>
                                    <p:anim calcmode="lin" valueType="num">
                                      <p:cBhvr additive="base">
                                        <p:cTn id="12" dur="1000" fill="hold">
                                          <p:stCondLst>
                                            <p:cond delay="0"/>
                                          </p:stCondLst>
                                        </p:cTn>
                                        <p:tgtEl>
                                          <p:spTgt spid="5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ED69DBF3-F4F2-47F7-8E68-6D19551C51AE}"/>
              </a:ext>
            </a:extLst>
          </p:cNvPr>
          <p:cNvSpPr/>
          <p:nvPr/>
        </p:nvSpPr>
        <p:spPr>
          <a:xfrm>
            <a:off x="301925" y="300849"/>
            <a:ext cx="11568021" cy="6204544"/>
          </a:xfrm>
          <a:prstGeom prst="rect">
            <a:avLst/>
          </a:prstGeom>
          <a:solidFill>
            <a:schemeClr val="bg1">
              <a:alpha val="74000"/>
            </a:scheme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0" name="图片 19">
            <a:extLst>
              <a:ext uri="{FF2B5EF4-FFF2-40B4-BE49-F238E27FC236}">
                <a16:creationId xmlns:a16="http://schemas.microsoft.com/office/drawing/2014/main" xmlns="" id="{29F67485-4E9C-42AA-95C0-F3D001D7C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228" y="-1621278"/>
            <a:ext cx="12192000" cy="3810000"/>
          </a:xfrm>
          <a:prstGeom prst="rect">
            <a:avLst/>
          </a:prstGeom>
        </p:spPr>
      </p:pic>
      <p:sp>
        <p:nvSpPr>
          <p:cNvPr id="4" name="文本框 3">
            <a:extLst>
              <a:ext uri="{FF2B5EF4-FFF2-40B4-BE49-F238E27FC236}">
                <a16:creationId xmlns:a16="http://schemas.microsoft.com/office/drawing/2014/main" xmlns="" id="{581FC056-C5C3-4298-8A1A-569E6BDF8392}"/>
              </a:ext>
            </a:extLst>
          </p:cNvPr>
          <p:cNvSpPr txBox="1"/>
          <p:nvPr/>
        </p:nvSpPr>
        <p:spPr>
          <a:xfrm>
            <a:off x="2789878" y="2741402"/>
            <a:ext cx="6336629" cy="2200580"/>
          </a:xfrm>
          <a:prstGeom prst="rect">
            <a:avLst/>
          </a:prstGeom>
          <a:noFill/>
        </p:spPr>
        <p:txBody>
          <a:bodyPr wrap="square" lIns="121899" tIns="60949" rIns="121899" bIns="60949" rtlCol="0">
            <a:spAutoFit/>
          </a:bodyPr>
          <a:lstStyle/>
          <a:p>
            <a:pPr defTabSz="609459">
              <a:lnSpc>
                <a:spcPct val="150000"/>
              </a:lnSpc>
            </a:pPr>
            <a:r>
              <a:rPr lang="zh-CN" altLang="en-US" dirty="0">
                <a:solidFill>
                  <a:srgbClr val="203864"/>
                </a:solidFill>
                <a:latin typeface="Arial"/>
                <a:ea typeface="微软雅黑"/>
                <a:sym typeface="Arial"/>
              </a:rPr>
              <a:t>       双击图标可以对图表图形及文字的颜色、边框等进行选择。点击图表然后右键选择“编辑数据”即自动跳转到</a:t>
            </a:r>
            <a:r>
              <a:rPr lang="en-US" altLang="zh-CN" dirty="0">
                <a:solidFill>
                  <a:srgbClr val="203864"/>
                </a:solidFill>
                <a:latin typeface="Arial"/>
                <a:ea typeface="微软雅黑"/>
                <a:sym typeface="Arial"/>
              </a:rPr>
              <a:t>Excel</a:t>
            </a:r>
            <a:r>
              <a:rPr lang="zh-CN" altLang="en-US" dirty="0">
                <a:solidFill>
                  <a:srgbClr val="203864"/>
                </a:solidFill>
                <a:latin typeface="Arial"/>
                <a:ea typeface="微软雅黑"/>
                <a:sym typeface="Arial"/>
              </a:rPr>
              <a:t>中对图表的数据信息进行编辑。点击图标，在屏幕上方的“图标布局”面板中可以对图表的标题、坐标轴、图例、数据标签、网格线、趋势线等进行编辑。</a:t>
            </a:r>
            <a:endParaRPr lang="en-US" altLang="zh-CN" dirty="0">
              <a:solidFill>
                <a:srgbClr val="203864"/>
              </a:solidFill>
              <a:latin typeface="Arial"/>
              <a:ea typeface="微软雅黑"/>
              <a:sym typeface="Arial"/>
            </a:endParaRPr>
          </a:p>
        </p:txBody>
      </p:sp>
      <p:sp>
        <p:nvSpPr>
          <p:cNvPr id="3" name="矩形: 圆角 2">
            <a:extLst>
              <a:ext uri="{FF2B5EF4-FFF2-40B4-BE49-F238E27FC236}">
                <a16:creationId xmlns:a16="http://schemas.microsoft.com/office/drawing/2014/main" xmlns="" id="{369F5229-6883-4A87-A988-81169C69BB70}"/>
              </a:ext>
            </a:extLst>
          </p:cNvPr>
          <p:cNvSpPr/>
          <p:nvPr/>
        </p:nvSpPr>
        <p:spPr>
          <a:xfrm>
            <a:off x="2326995" y="1808018"/>
            <a:ext cx="7058025" cy="3354532"/>
          </a:xfrm>
          <a:prstGeom prst="roundRect">
            <a:avLst/>
          </a:prstGeom>
          <a:noFill/>
          <a:ln w="762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5" name="文本框 14">
            <a:extLst>
              <a:ext uri="{FF2B5EF4-FFF2-40B4-BE49-F238E27FC236}">
                <a16:creationId xmlns:a16="http://schemas.microsoft.com/office/drawing/2014/main" xmlns="" id="{D508FBC5-960D-4873-B97F-ED590D221E28}"/>
              </a:ext>
            </a:extLst>
          </p:cNvPr>
          <p:cNvSpPr txBox="1"/>
          <p:nvPr/>
        </p:nvSpPr>
        <p:spPr>
          <a:xfrm>
            <a:off x="2579104" y="2087843"/>
            <a:ext cx="1210589" cy="707886"/>
          </a:xfrm>
          <a:prstGeom prst="rect">
            <a:avLst/>
          </a:prstGeom>
          <a:noFill/>
        </p:spPr>
        <p:txBody>
          <a:bodyPr wrap="none" rtlCol="0">
            <a:spAutoFit/>
          </a:bodyPr>
          <a:lstStyle/>
          <a:p>
            <a:pPr algn="ctr"/>
            <a:r>
              <a:rPr lang="zh-CN" altLang="en-US" sz="4000" b="1" dirty="0">
                <a:solidFill>
                  <a:srgbClr val="203864"/>
                </a:solidFill>
                <a:latin typeface="Arial"/>
                <a:ea typeface="微软雅黑"/>
                <a:cs typeface="+mn-ea"/>
                <a:sym typeface="Arial"/>
              </a:rPr>
              <a:t>序言</a:t>
            </a:r>
          </a:p>
        </p:txBody>
      </p:sp>
      <p:cxnSp>
        <p:nvCxnSpPr>
          <p:cNvPr id="16" name="直接连接符 15">
            <a:extLst>
              <a:ext uri="{FF2B5EF4-FFF2-40B4-BE49-F238E27FC236}">
                <a16:creationId xmlns:a16="http://schemas.microsoft.com/office/drawing/2014/main" xmlns="" id="{98A3F85E-AC2B-4F33-B836-F58BF79734DD}"/>
              </a:ext>
            </a:extLst>
          </p:cNvPr>
          <p:cNvCxnSpPr>
            <a:cxnSpLocks/>
          </p:cNvCxnSpPr>
          <p:nvPr/>
        </p:nvCxnSpPr>
        <p:spPr>
          <a:xfrm flipV="1">
            <a:off x="3756052" y="2429975"/>
            <a:ext cx="2566903" cy="11812"/>
          </a:xfrm>
          <a:prstGeom prst="line">
            <a:avLst/>
          </a:prstGeom>
          <a:ln>
            <a:solidFill>
              <a:srgbClr val="3AB6AF"/>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CD6E99E3-8CD0-466B-A834-EBEE8F449DEA}"/>
              </a:ext>
            </a:extLst>
          </p:cNvPr>
          <p:cNvCxnSpPr>
            <a:cxnSpLocks/>
          </p:cNvCxnSpPr>
          <p:nvPr/>
        </p:nvCxnSpPr>
        <p:spPr>
          <a:xfrm>
            <a:off x="2513976" y="2451725"/>
            <a:ext cx="138530" cy="0"/>
          </a:xfrm>
          <a:prstGeom prst="line">
            <a:avLst/>
          </a:prstGeom>
          <a:ln>
            <a:solidFill>
              <a:srgbClr val="3AB6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65875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3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45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stCondLst>
                                            <p:cond delay="0"/>
                                          </p:stCondLst>
                                        </p:cTn>
                                        <p:tgtEl>
                                          <p:spTgt spid="4"/>
                                        </p:tgtEl>
                                        <p:attrNameLst>
                                          <p:attrName>ppt_x</p:attrName>
                                        </p:attrNameLst>
                                      </p:cBhvr>
                                      <p:tavLst>
                                        <p:tav tm="0">
                                          <p:val>
                                            <p:strVal val="#ppt_x+0.449"/>
                                          </p:val>
                                        </p:tav>
                                        <p:tav tm="100000">
                                          <p:val>
                                            <p:strVal val="#ppt_x"/>
                                          </p:val>
                                        </p:tav>
                                      </p:tavLst>
                                    </p:anim>
                                    <p:anim calcmode="lin" valueType="num">
                                      <p:cBhvr additive="base">
                                        <p:cTn id="30" dur="1000" fill="hold">
                                          <p:stCondLst>
                                            <p:cond delay="0"/>
                                          </p:stCondLst>
                                        </p:cTn>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32C43A0C-6C52-45B6-A2AF-8959A2BF20C3}"/>
              </a:ext>
            </a:extLst>
          </p:cNvPr>
          <p:cNvGrpSpPr/>
          <p:nvPr/>
        </p:nvGrpSpPr>
        <p:grpSpPr>
          <a:xfrm>
            <a:off x="2914299" y="54369"/>
            <a:ext cx="5806440" cy="1713376"/>
            <a:chOff x="2914299" y="54369"/>
            <a:chExt cx="5806440" cy="1713376"/>
          </a:xfrm>
        </p:grpSpPr>
        <p:pic>
          <p:nvPicPr>
            <p:cNvPr id="52" name="图片 51">
              <a:extLst>
                <a:ext uri="{FF2B5EF4-FFF2-40B4-BE49-F238E27FC236}">
                  <a16:creationId xmlns:a16="http://schemas.microsoft.com/office/drawing/2014/main" xmlns="" id="{6DB5A0EA-099A-4DF8-BBFC-DB9891388E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4299" y="54369"/>
              <a:ext cx="5806440" cy="1713376"/>
            </a:xfrm>
            <a:prstGeom prst="rect">
              <a:avLst/>
            </a:prstGeom>
            <a:effectLst>
              <a:outerShdw blurRad="50800" dist="38100" dir="2700000" algn="tl" rotWithShape="0">
                <a:prstClr val="black">
                  <a:alpha val="40000"/>
                </a:prstClr>
              </a:outerShdw>
            </a:effectLst>
          </p:spPr>
        </p:pic>
        <p:grpSp>
          <p:nvGrpSpPr>
            <p:cNvPr id="93" name="Group 10">
              <a:extLst>
                <a:ext uri="{FF2B5EF4-FFF2-40B4-BE49-F238E27FC236}">
                  <a16:creationId xmlns:a16="http://schemas.microsoft.com/office/drawing/2014/main" xmlns="" id="{E390B2B8-B26F-4864-9E1B-0F0632D00167}"/>
                </a:ext>
              </a:extLst>
            </p:cNvPr>
            <p:cNvGrpSpPr/>
            <p:nvPr/>
          </p:nvGrpSpPr>
          <p:grpSpPr>
            <a:xfrm>
              <a:off x="3702618" y="630128"/>
              <a:ext cx="3962574" cy="563232"/>
              <a:chOff x="3943834" y="704409"/>
              <a:chExt cx="3962574" cy="563232"/>
            </a:xfrm>
          </p:grpSpPr>
          <p:sp>
            <p:nvSpPr>
              <p:cNvPr id="94" name="TextBox 11">
                <a:extLst>
                  <a:ext uri="{FF2B5EF4-FFF2-40B4-BE49-F238E27FC236}">
                    <a16:creationId xmlns:a16="http://schemas.microsoft.com/office/drawing/2014/main" xmlns="" id="{932A7874-4A82-47CE-BC51-1000C2033D73}"/>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EB3F32"/>
                    </a:solidFill>
                    <a:latin typeface="Arial"/>
                    <a:ea typeface="微软雅黑"/>
                    <a:sym typeface="Arial"/>
                  </a:rPr>
                  <a:t>运营职责</a:t>
                </a:r>
              </a:p>
            </p:txBody>
          </p:sp>
          <p:sp>
            <p:nvSpPr>
              <p:cNvPr id="95" name="TextBox 12">
                <a:extLst>
                  <a:ext uri="{FF2B5EF4-FFF2-40B4-BE49-F238E27FC236}">
                    <a16:creationId xmlns:a16="http://schemas.microsoft.com/office/drawing/2014/main" xmlns="" id="{CC0B6DE3-4262-4B0A-88AE-18A53889BEB4}"/>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3" name="组合 2">
            <a:extLst>
              <a:ext uri="{FF2B5EF4-FFF2-40B4-BE49-F238E27FC236}">
                <a16:creationId xmlns:a16="http://schemas.microsoft.com/office/drawing/2014/main" xmlns="" id="{BF5646E3-6708-4AFC-87C0-97FE875C89E9}"/>
              </a:ext>
            </a:extLst>
          </p:cNvPr>
          <p:cNvGrpSpPr/>
          <p:nvPr/>
        </p:nvGrpSpPr>
        <p:grpSpPr>
          <a:xfrm>
            <a:off x="3702618" y="1702571"/>
            <a:ext cx="5806440" cy="1713376"/>
            <a:chOff x="3702618" y="1702571"/>
            <a:chExt cx="5806440" cy="1713376"/>
          </a:xfrm>
        </p:grpSpPr>
        <p:pic>
          <p:nvPicPr>
            <p:cNvPr id="54" name="图片 53">
              <a:extLst>
                <a:ext uri="{FF2B5EF4-FFF2-40B4-BE49-F238E27FC236}">
                  <a16:creationId xmlns:a16="http://schemas.microsoft.com/office/drawing/2014/main" xmlns="" id="{8D935784-D565-469D-8B8B-78CE23CD7B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2618" y="1702571"/>
              <a:ext cx="5806440" cy="1713376"/>
            </a:xfrm>
            <a:prstGeom prst="rect">
              <a:avLst/>
            </a:prstGeom>
            <a:effectLst>
              <a:outerShdw blurRad="50800" dist="38100" dir="2700000" algn="tl" rotWithShape="0">
                <a:prstClr val="black">
                  <a:alpha val="40000"/>
                </a:prstClr>
              </a:outerShdw>
            </a:effectLst>
          </p:spPr>
        </p:pic>
        <p:grpSp>
          <p:nvGrpSpPr>
            <p:cNvPr id="96" name="Group 18">
              <a:extLst>
                <a:ext uri="{FF2B5EF4-FFF2-40B4-BE49-F238E27FC236}">
                  <a16:creationId xmlns:a16="http://schemas.microsoft.com/office/drawing/2014/main" xmlns="" id="{1ADE3A92-D1C4-4DB9-96FD-9F42731C7087}"/>
                </a:ext>
              </a:extLst>
            </p:cNvPr>
            <p:cNvGrpSpPr/>
            <p:nvPr/>
          </p:nvGrpSpPr>
          <p:grpSpPr>
            <a:xfrm>
              <a:off x="4434489" y="2271327"/>
              <a:ext cx="3962574" cy="563232"/>
              <a:chOff x="3943834" y="704409"/>
              <a:chExt cx="3962574" cy="563232"/>
            </a:xfrm>
          </p:grpSpPr>
          <p:sp>
            <p:nvSpPr>
              <p:cNvPr id="97" name="TextBox 19">
                <a:extLst>
                  <a:ext uri="{FF2B5EF4-FFF2-40B4-BE49-F238E27FC236}">
                    <a16:creationId xmlns:a16="http://schemas.microsoft.com/office/drawing/2014/main" xmlns="" id="{F3A83BC4-0D21-44BF-9656-683D68B6EFD8}"/>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FFC000"/>
                    </a:solidFill>
                    <a:latin typeface="Arial"/>
                    <a:ea typeface="微软雅黑"/>
                    <a:sym typeface="Arial"/>
                  </a:rPr>
                  <a:t>销售体系</a:t>
                </a:r>
              </a:p>
            </p:txBody>
          </p:sp>
          <p:sp>
            <p:nvSpPr>
              <p:cNvPr id="98" name="TextBox 20">
                <a:extLst>
                  <a:ext uri="{FF2B5EF4-FFF2-40B4-BE49-F238E27FC236}">
                    <a16:creationId xmlns:a16="http://schemas.microsoft.com/office/drawing/2014/main" xmlns="" id="{8E69E55B-61EE-4165-871D-FF6F4DCF95CD}"/>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4" name="组合 3">
            <a:extLst>
              <a:ext uri="{FF2B5EF4-FFF2-40B4-BE49-F238E27FC236}">
                <a16:creationId xmlns:a16="http://schemas.microsoft.com/office/drawing/2014/main" xmlns="" id="{2275A7E4-3928-4780-B8D7-183E03D20D47}"/>
              </a:ext>
            </a:extLst>
          </p:cNvPr>
          <p:cNvGrpSpPr/>
          <p:nvPr/>
        </p:nvGrpSpPr>
        <p:grpSpPr>
          <a:xfrm>
            <a:off x="4525929" y="3356868"/>
            <a:ext cx="5806440" cy="1713376"/>
            <a:chOff x="4525929" y="3356868"/>
            <a:chExt cx="5806440" cy="1713376"/>
          </a:xfrm>
        </p:grpSpPr>
        <p:pic>
          <p:nvPicPr>
            <p:cNvPr id="56" name="图片 55">
              <a:extLst>
                <a:ext uri="{FF2B5EF4-FFF2-40B4-BE49-F238E27FC236}">
                  <a16:creationId xmlns:a16="http://schemas.microsoft.com/office/drawing/2014/main" xmlns="" id="{593C9235-DD56-44D2-BCA1-C06E0A09E4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5929" y="3356868"/>
              <a:ext cx="5806440" cy="1713376"/>
            </a:xfrm>
            <a:prstGeom prst="rect">
              <a:avLst/>
            </a:prstGeom>
            <a:effectLst>
              <a:outerShdw blurRad="50800" dist="38100" dir="2700000" algn="tl" rotWithShape="0">
                <a:prstClr val="black">
                  <a:alpha val="40000"/>
                </a:prstClr>
              </a:outerShdw>
            </a:effectLst>
          </p:spPr>
        </p:pic>
        <p:grpSp>
          <p:nvGrpSpPr>
            <p:cNvPr id="99" name="Group 25">
              <a:extLst>
                <a:ext uri="{FF2B5EF4-FFF2-40B4-BE49-F238E27FC236}">
                  <a16:creationId xmlns:a16="http://schemas.microsoft.com/office/drawing/2014/main" xmlns="" id="{B0BB3D1E-2E19-430F-AC59-9844950FD0B3}"/>
                </a:ext>
              </a:extLst>
            </p:cNvPr>
            <p:cNvGrpSpPr/>
            <p:nvPr/>
          </p:nvGrpSpPr>
          <p:grpSpPr>
            <a:xfrm>
              <a:off x="5154579" y="4047463"/>
              <a:ext cx="3962574" cy="563232"/>
              <a:chOff x="3943834" y="704409"/>
              <a:chExt cx="3962574" cy="563232"/>
            </a:xfrm>
          </p:grpSpPr>
          <p:sp>
            <p:nvSpPr>
              <p:cNvPr id="100" name="TextBox 26">
                <a:extLst>
                  <a:ext uri="{FF2B5EF4-FFF2-40B4-BE49-F238E27FC236}">
                    <a16:creationId xmlns:a16="http://schemas.microsoft.com/office/drawing/2014/main" xmlns="" id="{53051E17-41DC-4EC0-A093-E203DEB23368}"/>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2AB7AE"/>
                    </a:solidFill>
                    <a:latin typeface="Arial"/>
                    <a:ea typeface="微软雅黑"/>
                    <a:sym typeface="Arial"/>
                  </a:rPr>
                  <a:t>推广体系</a:t>
                </a:r>
              </a:p>
            </p:txBody>
          </p:sp>
          <p:sp>
            <p:nvSpPr>
              <p:cNvPr id="101" name="TextBox 27">
                <a:extLst>
                  <a:ext uri="{FF2B5EF4-FFF2-40B4-BE49-F238E27FC236}">
                    <a16:creationId xmlns:a16="http://schemas.microsoft.com/office/drawing/2014/main" xmlns="" id="{6D394EB2-A9CE-4014-8E38-AC8F2F79FA7E}"/>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5" name="组合 4">
            <a:extLst>
              <a:ext uri="{FF2B5EF4-FFF2-40B4-BE49-F238E27FC236}">
                <a16:creationId xmlns:a16="http://schemas.microsoft.com/office/drawing/2014/main" xmlns="" id="{A08A6517-7429-4D0D-8172-40300581E366}"/>
              </a:ext>
            </a:extLst>
          </p:cNvPr>
          <p:cNvGrpSpPr/>
          <p:nvPr/>
        </p:nvGrpSpPr>
        <p:grpSpPr>
          <a:xfrm>
            <a:off x="5349240" y="5018429"/>
            <a:ext cx="5806440" cy="1713376"/>
            <a:chOff x="5349240" y="5018429"/>
            <a:chExt cx="5806440" cy="1713376"/>
          </a:xfrm>
        </p:grpSpPr>
        <p:pic>
          <p:nvPicPr>
            <p:cNvPr id="50" name="图片 49">
              <a:extLst>
                <a:ext uri="{FF2B5EF4-FFF2-40B4-BE49-F238E27FC236}">
                  <a16:creationId xmlns:a16="http://schemas.microsoft.com/office/drawing/2014/main" xmlns="" id="{21526D78-5453-49CB-B7BD-EF46553760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49240" y="5018429"/>
              <a:ext cx="5806440" cy="1713376"/>
            </a:xfrm>
            <a:prstGeom prst="rect">
              <a:avLst/>
            </a:prstGeom>
            <a:effectLst>
              <a:outerShdw blurRad="50800" dist="38100" dir="2700000" algn="tl" rotWithShape="0">
                <a:prstClr val="black">
                  <a:alpha val="40000"/>
                </a:prstClr>
              </a:outerShdw>
            </a:effectLst>
          </p:spPr>
        </p:pic>
        <p:grpSp>
          <p:nvGrpSpPr>
            <p:cNvPr id="102" name="Group 32">
              <a:extLst>
                <a:ext uri="{FF2B5EF4-FFF2-40B4-BE49-F238E27FC236}">
                  <a16:creationId xmlns:a16="http://schemas.microsoft.com/office/drawing/2014/main" xmlns="" id="{2A01DEDD-F047-41E4-B589-0BD49280DD95}"/>
                </a:ext>
              </a:extLst>
            </p:cNvPr>
            <p:cNvGrpSpPr/>
            <p:nvPr/>
          </p:nvGrpSpPr>
          <p:grpSpPr>
            <a:xfrm>
              <a:off x="5966109" y="5674734"/>
              <a:ext cx="3962574" cy="563232"/>
              <a:chOff x="3943834" y="704409"/>
              <a:chExt cx="3962574" cy="563232"/>
            </a:xfrm>
          </p:grpSpPr>
          <p:sp>
            <p:nvSpPr>
              <p:cNvPr id="103" name="TextBox 33">
                <a:extLst>
                  <a:ext uri="{FF2B5EF4-FFF2-40B4-BE49-F238E27FC236}">
                    <a16:creationId xmlns:a16="http://schemas.microsoft.com/office/drawing/2014/main" xmlns="" id="{184E3E77-D1B3-4BDA-8254-4AD43DE8EE06}"/>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2D6B81"/>
                    </a:solidFill>
                    <a:latin typeface="Arial"/>
                    <a:ea typeface="微软雅黑"/>
                    <a:sym typeface="Arial"/>
                  </a:rPr>
                  <a:t>销售推广结合</a:t>
                </a:r>
              </a:p>
            </p:txBody>
          </p:sp>
          <p:sp>
            <p:nvSpPr>
              <p:cNvPr id="104" name="TextBox 34">
                <a:extLst>
                  <a:ext uri="{FF2B5EF4-FFF2-40B4-BE49-F238E27FC236}">
                    <a16:creationId xmlns:a16="http://schemas.microsoft.com/office/drawing/2014/main" xmlns="" id="{E0C42379-B222-4D85-8371-30CFEE9FEAB0}"/>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pic>
        <p:nvPicPr>
          <p:cNvPr id="58" name="图片 57">
            <a:extLst>
              <a:ext uri="{FF2B5EF4-FFF2-40B4-BE49-F238E27FC236}">
                <a16:creationId xmlns:a16="http://schemas.microsoft.com/office/drawing/2014/main" xmlns="" id="{46107C94-66E9-4AC1-A38E-8BC5D8CB62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05925" y="-1600792"/>
            <a:ext cx="3941445" cy="3635953"/>
          </a:xfrm>
          <a:prstGeom prst="rect">
            <a:avLst/>
          </a:prstGeom>
        </p:spPr>
      </p:pic>
      <p:sp>
        <p:nvSpPr>
          <p:cNvPr id="78" name="文本框 55">
            <a:extLst>
              <a:ext uri="{FF2B5EF4-FFF2-40B4-BE49-F238E27FC236}">
                <a16:creationId xmlns:a16="http://schemas.microsoft.com/office/drawing/2014/main" xmlns="" id="{834C77BE-907D-4BE6-B745-8CDAC0541589}"/>
              </a:ext>
            </a:extLst>
          </p:cNvPr>
          <p:cNvSpPr>
            <a:spLocks noChangeArrowheads="1"/>
          </p:cNvSpPr>
          <p:nvPr/>
        </p:nvSpPr>
        <p:spPr bwMode="auto">
          <a:xfrm>
            <a:off x="407504" y="3727410"/>
            <a:ext cx="1188980"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tx2">
                    <a:lumMod val="50000"/>
                  </a:schemeClr>
                </a:solidFill>
                <a:latin typeface="Arial"/>
                <a:ea typeface="微软雅黑"/>
                <a:sym typeface="Arial"/>
              </a:rPr>
              <a:t>CONTENTS</a:t>
            </a:r>
            <a:endParaRPr lang="zh-CN" altLang="en-US" sz="1400" b="1" dirty="0">
              <a:solidFill>
                <a:schemeClr val="tx2">
                  <a:lumMod val="50000"/>
                </a:schemeClr>
              </a:solidFill>
              <a:latin typeface="Arial"/>
              <a:ea typeface="微软雅黑"/>
              <a:sym typeface="Arial"/>
            </a:endParaRPr>
          </a:p>
        </p:txBody>
      </p:sp>
      <p:sp>
        <p:nvSpPr>
          <p:cNvPr id="79" name="文本框 83">
            <a:extLst>
              <a:ext uri="{FF2B5EF4-FFF2-40B4-BE49-F238E27FC236}">
                <a16:creationId xmlns:a16="http://schemas.microsoft.com/office/drawing/2014/main" xmlns="" id="{382FF5C2-C8A8-4B71-8F8C-B59036C88EE0}"/>
              </a:ext>
            </a:extLst>
          </p:cNvPr>
          <p:cNvSpPr>
            <a:spLocks noChangeArrowheads="1"/>
          </p:cNvSpPr>
          <p:nvPr/>
        </p:nvSpPr>
        <p:spPr bwMode="auto">
          <a:xfrm>
            <a:off x="1162235" y="2035161"/>
            <a:ext cx="1986441" cy="28007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800" b="1" dirty="0">
                <a:solidFill>
                  <a:schemeClr val="tx2">
                    <a:lumMod val="50000"/>
                  </a:schemeClr>
                </a:solidFill>
                <a:latin typeface="Arial"/>
                <a:ea typeface="微软雅黑"/>
                <a:sym typeface="Arial"/>
              </a:rPr>
              <a:t>目</a:t>
            </a:r>
            <a:endParaRPr lang="en-US" altLang="zh-CN" sz="8800" b="1" dirty="0">
              <a:solidFill>
                <a:schemeClr val="tx2">
                  <a:lumMod val="50000"/>
                </a:schemeClr>
              </a:solidFill>
              <a:latin typeface="Arial"/>
              <a:ea typeface="微软雅黑"/>
              <a:sym typeface="Arial"/>
            </a:endParaRPr>
          </a:p>
          <a:p>
            <a:r>
              <a:rPr lang="en-US" altLang="zh-CN" sz="8800" b="1" dirty="0">
                <a:solidFill>
                  <a:schemeClr val="tx2">
                    <a:lumMod val="50000"/>
                  </a:schemeClr>
                </a:solidFill>
                <a:latin typeface="Arial"/>
                <a:ea typeface="微软雅黑"/>
                <a:sym typeface="Arial"/>
              </a:rPr>
              <a:t>  </a:t>
            </a:r>
            <a:r>
              <a:rPr lang="zh-CN" altLang="en-US" sz="8800" b="1" dirty="0">
                <a:solidFill>
                  <a:schemeClr val="tx2">
                    <a:lumMod val="50000"/>
                  </a:schemeClr>
                </a:solidFill>
                <a:latin typeface="Arial"/>
                <a:ea typeface="微软雅黑"/>
                <a:sym typeface="Arial"/>
              </a:rPr>
              <a:t>录</a:t>
            </a:r>
            <a:endParaRPr lang="zh-CN" altLang="en-US" sz="4400" b="1" dirty="0">
              <a:solidFill>
                <a:schemeClr val="tx2">
                  <a:lumMod val="50000"/>
                </a:schemeClr>
              </a:solidFill>
              <a:latin typeface="Arial"/>
              <a:ea typeface="微软雅黑"/>
              <a:sym typeface="Arial"/>
            </a:endParaRPr>
          </a:p>
        </p:txBody>
      </p:sp>
      <p:cxnSp>
        <p:nvCxnSpPr>
          <p:cNvPr id="60" name="直接连接符 59">
            <a:extLst>
              <a:ext uri="{FF2B5EF4-FFF2-40B4-BE49-F238E27FC236}">
                <a16:creationId xmlns:a16="http://schemas.microsoft.com/office/drawing/2014/main" xmlns="" id="{BBE555F4-8434-4612-98BC-E342ED4A603F}"/>
              </a:ext>
            </a:extLst>
          </p:cNvPr>
          <p:cNvCxnSpPr>
            <a:cxnSpLocks/>
          </p:cNvCxnSpPr>
          <p:nvPr/>
        </p:nvCxnSpPr>
        <p:spPr>
          <a:xfrm>
            <a:off x="2487402" y="2834559"/>
            <a:ext cx="953028" cy="0"/>
          </a:xfrm>
          <a:prstGeom prst="line">
            <a:avLst/>
          </a:prstGeom>
          <a:ln w="19050">
            <a:solidFill>
              <a:srgbClr val="3AB6AF"/>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xmlns="" id="{FDEA7D76-8963-4F63-B263-C7116AFE7B37}"/>
              </a:ext>
            </a:extLst>
          </p:cNvPr>
          <p:cNvCxnSpPr/>
          <p:nvPr/>
        </p:nvCxnSpPr>
        <p:spPr>
          <a:xfrm flipH="1">
            <a:off x="445770" y="4168895"/>
            <a:ext cx="1108710" cy="0"/>
          </a:xfrm>
          <a:prstGeom prst="line">
            <a:avLst/>
          </a:prstGeom>
          <a:ln w="19050">
            <a:solidFill>
              <a:srgbClr val="3AB6AF"/>
            </a:solidFill>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xmlns="" id="{0DC72E22-847F-44F8-A672-D38D8F7A24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flipV="1">
            <a:off x="-716294" y="4969636"/>
            <a:ext cx="3203696" cy="2955385"/>
          </a:xfrm>
          <a:prstGeom prst="rect">
            <a:avLst/>
          </a:prstGeom>
        </p:spPr>
      </p:pic>
    </p:spTree>
    <p:extLst>
      <p:ext uri="{BB962C8B-B14F-4D97-AF65-F5344CB8AC3E}">
        <p14:creationId xmlns:p14="http://schemas.microsoft.com/office/powerpoint/2010/main" val="125029851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Horizontal)">
                                      <p:cBhvr>
                                        <p:cTn id="7" dur="500"/>
                                        <p:tgtEl>
                                          <p:spTgt spid="7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right)">
                                      <p:cBhvr>
                                        <p:cTn id="15" dur="500"/>
                                        <p:tgtEl>
                                          <p:spTgt spid="60"/>
                                        </p:tgtEl>
                                      </p:cBhvr>
                                    </p:animEffect>
                                  </p:childTnLst>
                                </p:cTn>
                              </p:par>
                              <p:par>
                                <p:cTn id="16" presetID="22" presetClass="entr" presetSubtype="8"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500"/>
                                        <p:tgtEl>
                                          <p:spTgt spid="62"/>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5541"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13584" y="1397151"/>
            <a:ext cx="1148758" cy="1107996"/>
          </a:xfrm>
          <a:prstGeom prst="rect">
            <a:avLst/>
          </a:prstGeom>
        </p:spPr>
        <p:txBody>
          <a:bodyPr wrap="square">
            <a:spAutoFit/>
          </a:bodyPr>
          <a:lstStyle/>
          <a:p>
            <a:pPr algn="ctr"/>
            <a:r>
              <a:rPr lang="en-US" altLang="zh-CN" sz="6600" b="1" dirty="0">
                <a:solidFill>
                  <a:srgbClr val="7030A0"/>
                </a:solidFill>
                <a:latin typeface="Arial"/>
                <a:ea typeface="微软雅黑"/>
                <a:cs typeface="+mn-ea"/>
                <a:sym typeface="Arial"/>
              </a:rPr>
              <a:t>01</a:t>
            </a:r>
            <a:endParaRPr lang="zh-CN" altLang="en-US" sz="6600" b="1" dirty="0">
              <a:solidFill>
                <a:srgbClr val="7030A0"/>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3824930" y="4337797"/>
            <a:ext cx="3962574" cy="483516"/>
          </a:xfrm>
          <a:prstGeom prst="rect">
            <a:avLst/>
          </a:prstGeom>
          <a:noFill/>
        </p:spPr>
        <p:txBody>
          <a:bodyPr wrap="none" lIns="360000" tIns="0" rIns="0" bIns="0" anchor="ctr" anchorCtr="0">
            <a:noAutofit/>
          </a:bodyPr>
          <a:lstStyle/>
          <a:p>
            <a:pPr algn="ctr"/>
            <a:r>
              <a:rPr lang="zh-CN" altLang="en-US" sz="2800" b="1" dirty="0">
                <a:solidFill>
                  <a:srgbClr val="EB3F32"/>
                </a:solidFill>
                <a:latin typeface="Arial"/>
                <a:ea typeface="微软雅黑"/>
                <a:sym typeface="Arial"/>
              </a:rPr>
              <a:t>运营职责</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21364237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9" name="图片 68">
            <a:extLst>
              <a:ext uri="{FF2B5EF4-FFF2-40B4-BE49-F238E27FC236}">
                <a16:creationId xmlns:a16="http://schemas.microsoft.com/office/drawing/2014/main" xmlns="" id="{B3A3A425-C41E-4B27-97C9-A402CE44E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117" name="图片 116">
            <a:extLst>
              <a:ext uri="{FF2B5EF4-FFF2-40B4-BE49-F238E27FC236}">
                <a16:creationId xmlns:a16="http://schemas.microsoft.com/office/drawing/2014/main" xmlns="" id="{C708B289-E5F9-4082-A91F-D87061A0FB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095" y="-1460321"/>
            <a:ext cx="2236456" cy="3275095"/>
          </a:xfrm>
          <a:prstGeom prst="rect">
            <a:avLst/>
          </a:prstGeom>
        </p:spPr>
      </p:pic>
      <p:grpSp>
        <p:nvGrpSpPr>
          <p:cNvPr id="118" name="组合 55">
            <a:extLst>
              <a:ext uri="{FF2B5EF4-FFF2-40B4-BE49-F238E27FC236}">
                <a16:creationId xmlns:a16="http://schemas.microsoft.com/office/drawing/2014/main" xmlns="" id="{7CD5EA1E-7026-4009-B024-40C7442E937D}"/>
              </a:ext>
            </a:extLst>
          </p:cNvPr>
          <p:cNvGrpSpPr/>
          <p:nvPr/>
        </p:nvGrpSpPr>
        <p:grpSpPr bwMode="auto">
          <a:xfrm>
            <a:off x="4193488" y="177227"/>
            <a:ext cx="3573066" cy="696102"/>
            <a:chOff x="3791205" y="5346441"/>
            <a:chExt cx="5833188" cy="1152192"/>
          </a:xfrm>
        </p:grpSpPr>
        <p:sp>
          <p:nvSpPr>
            <p:cNvPr id="120" name="任意多边形 166">
              <a:extLst>
                <a:ext uri="{FF2B5EF4-FFF2-40B4-BE49-F238E27FC236}">
                  <a16:creationId xmlns:a16="http://schemas.microsoft.com/office/drawing/2014/main" xmlns="" id="{733973B6-8202-4DDB-BC62-B0DE889049C1}"/>
                </a:ext>
              </a:extLst>
            </p:cNvPr>
            <p:cNvSpPr/>
            <p:nvPr/>
          </p:nvSpPr>
          <p:spPr>
            <a:xfrm>
              <a:off x="3791205" y="5346441"/>
              <a:ext cx="5833186"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dirty="0">
                <a:latin typeface="Arial"/>
                <a:ea typeface="微软雅黑"/>
                <a:cs typeface="+mn-ea"/>
                <a:sym typeface="Arial"/>
              </a:endParaRPr>
            </a:p>
          </p:txBody>
        </p:sp>
        <p:sp>
          <p:nvSpPr>
            <p:cNvPr id="119" name="圆角矩形 165">
              <a:extLst>
                <a:ext uri="{FF2B5EF4-FFF2-40B4-BE49-F238E27FC236}">
                  <a16:creationId xmlns:a16="http://schemas.microsoft.com/office/drawing/2014/main" xmlns="" id="{7466C484-A933-4AC1-A588-82F34066E0F1}"/>
                </a:ext>
              </a:extLst>
            </p:cNvPr>
            <p:cNvSpPr/>
            <p:nvPr/>
          </p:nvSpPr>
          <p:spPr>
            <a:xfrm>
              <a:off x="4007769" y="5518708"/>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sz="2000" b="1" dirty="0">
                  <a:solidFill>
                    <a:srgbClr val="EB3F32"/>
                  </a:solidFill>
                  <a:latin typeface="Arial"/>
                  <a:ea typeface="微软雅黑"/>
                  <a:sym typeface="Arial"/>
                </a:rPr>
                <a:t>运营职责</a:t>
              </a:r>
            </a:p>
          </p:txBody>
        </p:sp>
        <p:sp>
          <p:nvSpPr>
            <p:cNvPr id="121" name="圆角矩形 167">
              <a:extLst>
                <a:ext uri="{FF2B5EF4-FFF2-40B4-BE49-F238E27FC236}">
                  <a16:creationId xmlns:a16="http://schemas.microsoft.com/office/drawing/2014/main" xmlns="" id="{317DDEC0-D9DA-4C20-825B-9F02AFC3019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latin typeface="Arial"/>
                <a:ea typeface="微软雅黑"/>
                <a:cs typeface="+mn-ea"/>
                <a:sym typeface="Arial"/>
              </a:endParaRPr>
            </a:p>
          </p:txBody>
        </p:sp>
      </p:grpSp>
      <p:sp>
        <p:nvSpPr>
          <p:cNvPr id="50" name="TextBox 3">
            <a:extLst>
              <a:ext uri="{FF2B5EF4-FFF2-40B4-BE49-F238E27FC236}">
                <a16:creationId xmlns:a16="http://schemas.microsoft.com/office/drawing/2014/main" xmlns="" id="{1F5C031C-3F51-48A6-B340-6E06077F852A}"/>
              </a:ext>
            </a:extLst>
          </p:cNvPr>
          <p:cNvSpPr txBox="1"/>
          <p:nvPr/>
        </p:nvSpPr>
        <p:spPr>
          <a:xfrm>
            <a:off x="6065388" y="2287656"/>
            <a:ext cx="1303084" cy="461665"/>
          </a:xfrm>
          <a:prstGeom prst="rect">
            <a:avLst/>
          </a:prstGeom>
          <a:noFill/>
        </p:spPr>
        <p:txBody>
          <a:bodyPr wrap="square" rtlCol="0">
            <a:spAutoFit/>
          </a:bodyPr>
          <a:lstStyle/>
          <a:p>
            <a:pPr fontAlgn="auto">
              <a:spcBef>
                <a:spcPts val="0"/>
              </a:spcBef>
              <a:spcAft>
                <a:spcPts val="0"/>
              </a:spcAft>
              <a:buFont typeface="Arial" pitchFamily="34" charset="0"/>
              <a:buNone/>
              <a:defRPr/>
            </a:pPr>
            <a:r>
              <a:rPr lang="zh-CN" altLang="en-US" sz="2400" b="1" noProof="1">
                <a:solidFill>
                  <a:srgbClr val="EB3F32"/>
                </a:solidFill>
                <a:latin typeface="Arial"/>
                <a:ea typeface="微软雅黑"/>
                <a:sym typeface="Arial"/>
              </a:rPr>
              <a:t>运营</a:t>
            </a:r>
          </a:p>
        </p:txBody>
      </p:sp>
      <p:sp>
        <p:nvSpPr>
          <p:cNvPr id="51" name="TextBox 5">
            <a:extLst>
              <a:ext uri="{FF2B5EF4-FFF2-40B4-BE49-F238E27FC236}">
                <a16:creationId xmlns:a16="http://schemas.microsoft.com/office/drawing/2014/main" xmlns="" id="{284E7BC1-E19A-4703-BFD2-E360494ECE85}"/>
              </a:ext>
            </a:extLst>
          </p:cNvPr>
          <p:cNvSpPr txBox="1"/>
          <p:nvPr/>
        </p:nvSpPr>
        <p:spPr>
          <a:xfrm>
            <a:off x="6096000" y="2731566"/>
            <a:ext cx="4648200" cy="700576"/>
          </a:xfrm>
          <a:prstGeom prst="rect">
            <a:avLst/>
          </a:prstGeom>
          <a:noFill/>
        </p:spPr>
        <p:txBody>
          <a:bodyPr wrap="square" rtlCol="0">
            <a:spAutoFit/>
          </a:bodyPr>
          <a:lstStyle/>
          <a:p>
            <a:pPr>
              <a:lnSpc>
                <a:spcPct val="150000"/>
              </a:lnSpc>
            </a:pPr>
            <a:r>
              <a:rPr lang="zh-CN" altLang="zh-CN" sz="1400" dirty="0">
                <a:solidFill>
                  <a:srgbClr val="7F7F7F"/>
                </a:solidFill>
                <a:latin typeface="Arial"/>
                <a:ea typeface="微软雅黑"/>
                <a:sym typeface="Arial"/>
              </a:rPr>
              <a:t>制定本店季度销售计划网店整体规划，营销，推广，客户关系管理等老客户关系维护保证店铺经营状态协调</a:t>
            </a:r>
          </a:p>
        </p:txBody>
      </p:sp>
      <p:sp>
        <p:nvSpPr>
          <p:cNvPr id="52" name="TextBox 6">
            <a:extLst>
              <a:ext uri="{FF2B5EF4-FFF2-40B4-BE49-F238E27FC236}">
                <a16:creationId xmlns:a16="http://schemas.microsoft.com/office/drawing/2014/main" xmlns="" id="{B3267C93-87F2-4AC4-9A1E-A5656FF7244B}"/>
              </a:ext>
            </a:extLst>
          </p:cNvPr>
          <p:cNvSpPr txBox="1"/>
          <p:nvPr/>
        </p:nvSpPr>
        <p:spPr>
          <a:xfrm>
            <a:off x="6092592" y="3957332"/>
            <a:ext cx="1860188" cy="461665"/>
          </a:xfrm>
          <a:prstGeom prst="rect">
            <a:avLst/>
          </a:prstGeom>
          <a:noFill/>
        </p:spPr>
        <p:txBody>
          <a:bodyPr wrap="square" rtlCol="0">
            <a:spAutoFit/>
          </a:bodyPr>
          <a:lstStyle/>
          <a:p>
            <a:pPr fontAlgn="auto">
              <a:spcBef>
                <a:spcPts val="0"/>
              </a:spcBef>
              <a:spcAft>
                <a:spcPts val="0"/>
              </a:spcAft>
              <a:buFont typeface="Arial" pitchFamily="34" charset="0"/>
              <a:buNone/>
              <a:defRPr/>
            </a:pPr>
            <a:r>
              <a:rPr lang="zh-CN" altLang="en-US" sz="2400" b="1" noProof="1">
                <a:solidFill>
                  <a:srgbClr val="EB3F32"/>
                </a:solidFill>
                <a:latin typeface="Arial"/>
                <a:ea typeface="微软雅黑"/>
                <a:sym typeface="Arial"/>
              </a:rPr>
              <a:t>推广</a:t>
            </a:r>
          </a:p>
        </p:txBody>
      </p:sp>
      <p:sp>
        <p:nvSpPr>
          <p:cNvPr id="53" name="TextBox 8">
            <a:extLst>
              <a:ext uri="{FF2B5EF4-FFF2-40B4-BE49-F238E27FC236}">
                <a16:creationId xmlns:a16="http://schemas.microsoft.com/office/drawing/2014/main" xmlns="" id="{EF15DC26-59C8-4D95-9177-DDC116788017}"/>
              </a:ext>
            </a:extLst>
          </p:cNvPr>
          <p:cNvSpPr txBox="1"/>
          <p:nvPr/>
        </p:nvSpPr>
        <p:spPr>
          <a:xfrm>
            <a:off x="6097309" y="4463373"/>
            <a:ext cx="4560279" cy="700576"/>
          </a:xfrm>
          <a:prstGeom prst="rect">
            <a:avLst/>
          </a:prstGeom>
          <a:noFill/>
        </p:spPr>
        <p:txBody>
          <a:bodyPr wrap="square" rtlCol="0">
            <a:spAutoFit/>
          </a:bodyPr>
          <a:lstStyle/>
          <a:p>
            <a:pPr>
              <a:lnSpc>
                <a:spcPct val="150000"/>
              </a:lnSpc>
            </a:pPr>
            <a:r>
              <a:rPr lang="zh-CN" altLang="zh-CN" sz="1400" dirty="0">
                <a:solidFill>
                  <a:srgbClr val="7F7F7F"/>
                </a:solidFill>
                <a:latin typeface="Arial"/>
                <a:ea typeface="微软雅黑"/>
                <a:sym typeface="Arial"/>
              </a:rPr>
              <a:t>网络交易平台</a:t>
            </a:r>
            <a:r>
              <a:rPr lang="en-US" altLang="zh-CN" sz="1400" dirty="0">
                <a:solidFill>
                  <a:srgbClr val="7F7F7F"/>
                </a:solidFill>
                <a:latin typeface="Arial"/>
                <a:ea typeface="微软雅黑"/>
                <a:sym typeface="Arial"/>
              </a:rPr>
              <a:t>SEO</a:t>
            </a:r>
            <a:r>
              <a:rPr lang="zh-CN" altLang="zh-CN" sz="1400" dirty="0">
                <a:solidFill>
                  <a:srgbClr val="7F7F7F"/>
                </a:solidFill>
                <a:latin typeface="Arial"/>
                <a:ea typeface="微软雅黑"/>
                <a:sym typeface="Arial"/>
              </a:rPr>
              <a:t>与优化相关工作网络交易平台内部营销网络平台外部营销与其他岗位的交接管理</a:t>
            </a:r>
            <a:endParaRPr lang="zh-CN" altLang="en-US" sz="1400" dirty="0">
              <a:solidFill>
                <a:srgbClr val="1C3A6A"/>
              </a:solidFill>
              <a:latin typeface="Arial"/>
              <a:ea typeface="微软雅黑"/>
              <a:sym typeface="Arial"/>
            </a:endParaRPr>
          </a:p>
        </p:txBody>
      </p:sp>
      <p:sp>
        <p:nvSpPr>
          <p:cNvPr id="54" name="椭圆 53">
            <a:extLst>
              <a:ext uri="{FF2B5EF4-FFF2-40B4-BE49-F238E27FC236}">
                <a16:creationId xmlns:a16="http://schemas.microsoft.com/office/drawing/2014/main" xmlns="" id="{91F3AAEB-A5F6-4D31-AD64-39544CFF7C08}"/>
              </a:ext>
            </a:extLst>
          </p:cNvPr>
          <p:cNvSpPr/>
          <p:nvPr/>
        </p:nvSpPr>
        <p:spPr>
          <a:xfrm>
            <a:off x="1969880" y="2180323"/>
            <a:ext cx="3084366" cy="308436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20386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55" name="直接连接符 54">
            <a:extLst>
              <a:ext uri="{FF2B5EF4-FFF2-40B4-BE49-F238E27FC236}">
                <a16:creationId xmlns:a16="http://schemas.microsoft.com/office/drawing/2014/main" xmlns="" id="{81761E9F-7106-44E3-A59B-86002CB2C67D}"/>
              </a:ext>
            </a:extLst>
          </p:cNvPr>
          <p:cNvCxnSpPr>
            <a:cxnSpLocks/>
          </p:cNvCxnSpPr>
          <p:nvPr/>
        </p:nvCxnSpPr>
        <p:spPr>
          <a:xfrm>
            <a:off x="6204424" y="3851400"/>
            <a:ext cx="4350136"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35421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p:tgtEl>
                                          <p:spTgt spid="54"/>
                                        </p:tgtEl>
                                        <p:attrNameLst>
                                          <p:attrName>ppt_x</p:attrName>
                                        </p:attrNameLst>
                                      </p:cBhvr>
                                      <p:tavLst>
                                        <p:tav tm="0">
                                          <p:val>
                                            <p:strVal val="#ppt_x-#ppt_w*1.125000"/>
                                          </p:val>
                                        </p:tav>
                                        <p:tav tm="100000">
                                          <p:val>
                                            <p:strVal val="#ppt_x"/>
                                          </p:val>
                                        </p:tav>
                                      </p:tavLst>
                                    </p:anim>
                                    <p:animEffect transition="in" filter="wipe(right)">
                                      <p:cBhvr>
                                        <p:cTn id="12" dur="500"/>
                                        <p:tgtEl>
                                          <p:spTgt spid="5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Effect transition="in" filter="fade">
                                      <p:cBhvr>
                                        <p:cTn id="18" dur="500"/>
                                        <p:tgtEl>
                                          <p:spTgt spid="50"/>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1"/>
                                        </p:tgtEl>
                                        <p:attrNameLst>
                                          <p:attrName>ppt_y</p:attrName>
                                        </p:attrNameLst>
                                      </p:cBhvr>
                                      <p:tavLst>
                                        <p:tav tm="0">
                                          <p:val>
                                            <p:strVal val="#ppt_y"/>
                                          </p:val>
                                        </p:tav>
                                        <p:tav tm="100000">
                                          <p:val>
                                            <p:strVal val="#ppt_y"/>
                                          </p:val>
                                        </p:tav>
                                      </p:tavLst>
                                    </p:anim>
                                    <p:anim calcmode="lin" valueType="num">
                                      <p:cBhvr>
                                        <p:cTn id="2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1"/>
                                        </p:tgtEl>
                                      </p:cBhvr>
                                    </p:animEffect>
                                  </p:childTnLst>
                                </p:cTn>
                              </p:par>
                            </p:childTnLst>
                          </p:cTn>
                        </p:par>
                        <p:par>
                          <p:cTn id="27" fill="hold">
                            <p:stCondLst>
                              <p:cond delay="4300"/>
                            </p:stCondLst>
                            <p:childTnLst>
                              <p:par>
                                <p:cTn id="28" presetID="2" presetClass="entr" presetSubtype="2"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1+#ppt_w/2"/>
                                          </p:val>
                                        </p:tav>
                                        <p:tav tm="100000">
                                          <p:val>
                                            <p:strVal val="#ppt_x"/>
                                          </p:val>
                                        </p:tav>
                                      </p:tavLst>
                                    </p:anim>
                                    <p:anim calcmode="lin" valueType="num">
                                      <p:cBhvr additive="base">
                                        <p:cTn id="31" dur="500" fill="hold"/>
                                        <p:tgtEl>
                                          <p:spTgt spid="55"/>
                                        </p:tgtEl>
                                        <p:attrNameLst>
                                          <p:attrName>ppt_y</p:attrName>
                                        </p:attrNameLst>
                                      </p:cBhvr>
                                      <p:tavLst>
                                        <p:tav tm="0">
                                          <p:val>
                                            <p:strVal val="#ppt_y"/>
                                          </p:val>
                                        </p:tav>
                                        <p:tav tm="100000">
                                          <p:val>
                                            <p:strVal val="#ppt_y"/>
                                          </p:val>
                                        </p:tav>
                                      </p:tavLst>
                                    </p:anim>
                                  </p:childTnLst>
                                </p:cTn>
                              </p:par>
                            </p:childTnLst>
                          </p:cTn>
                        </p:par>
                        <p:par>
                          <p:cTn id="32" fill="hold">
                            <p:stCondLst>
                              <p:cond delay="4800"/>
                            </p:stCondLst>
                            <p:childTnLst>
                              <p:par>
                                <p:cTn id="33" presetID="53" presetClass="entr" presetSubtype="1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childTnLst>
                                </p:cTn>
                              </p:par>
                            </p:childTnLst>
                          </p:cTn>
                        </p:par>
                        <p:par>
                          <p:cTn id="38" fill="hold">
                            <p:stCondLst>
                              <p:cond delay="53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53"/>
                                        </p:tgtEl>
                                        <p:attrNameLst>
                                          <p:attrName>style.visibility</p:attrName>
                                        </p:attrNameLst>
                                      </p:cBhvr>
                                      <p:to>
                                        <p:strVal val="visible"/>
                                      </p:to>
                                    </p:set>
                                    <p:anim calcmode="lin" valueType="num">
                                      <p:cBhvr>
                                        <p:cTn id="41"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3"/>
                                        </p:tgtEl>
                                        <p:attrNameLst>
                                          <p:attrName>ppt_y</p:attrName>
                                        </p:attrNameLst>
                                      </p:cBhvr>
                                      <p:tavLst>
                                        <p:tav tm="0">
                                          <p:val>
                                            <p:strVal val="#ppt_y"/>
                                          </p:val>
                                        </p:tav>
                                        <p:tav tm="100000">
                                          <p:val>
                                            <p:strVal val="#ppt_y"/>
                                          </p:val>
                                        </p:tav>
                                      </p:tavLst>
                                    </p:anim>
                                    <p:anim calcmode="lin" valueType="num">
                                      <p:cBhvr>
                                        <p:cTn id="43"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3" name="图片 82">
            <a:extLst>
              <a:ext uri="{FF2B5EF4-FFF2-40B4-BE49-F238E27FC236}">
                <a16:creationId xmlns:a16="http://schemas.microsoft.com/office/drawing/2014/main" xmlns="" id="{B0D837FC-3CFE-4444-BEA9-F1D1B1D02F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sp>
        <p:nvSpPr>
          <p:cNvPr id="71" name="圆角矩形 115">
            <a:extLst>
              <a:ext uri="{FF2B5EF4-FFF2-40B4-BE49-F238E27FC236}">
                <a16:creationId xmlns:a16="http://schemas.microsoft.com/office/drawing/2014/main" xmlns="" id="{183A14FF-700C-4EED-A0FB-4A049991F52A}"/>
              </a:ext>
            </a:extLst>
          </p:cNvPr>
          <p:cNvSpPr>
            <a:spLocks noChangeAspect="1"/>
          </p:cNvSpPr>
          <p:nvPr/>
        </p:nvSpPr>
        <p:spPr>
          <a:xfrm>
            <a:off x="1292700"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73" name="文本框 72">
            <a:extLst>
              <a:ext uri="{FF2B5EF4-FFF2-40B4-BE49-F238E27FC236}">
                <a16:creationId xmlns:a16="http://schemas.microsoft.com/office/drawing/2014/main" xmlns="" id="{B75E05CE-8466-48F5-8EA9-49AB3C3C4D50}"/>
              </a:ext>
            </a:extLst>
          </p:cNvPr>
          <p:cNvSpPr txBox="1"/>
          <p:nvPr/>
        </p:nvSpPr>
        <p:spPr>
          <a:xfrm>
            <a:off x="1499280" y="3115586"/>
            <a:ext cx="2478962" cy="1495409"/>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制定季度销售目标，并制定月销售计划（计划落实到每月，并制定安排计划）</a:t>
            </a:r>
          </a:p>
        </p:txBody>
      </p:sp>
      <p:sp>
        <p:nvSpPr>
          <p:cNvPr id="75" name="圆角矩形 19">
            <a:extLst>
              <a:ext uri="{FF2B5EF4-FFF2-40B4-BE49-F238E27FC236}">
                <a16:creationId xmlns:a16="http://schemas.microsoft.com/office/drawing/2014/main" xmlns="" id="{79FA25E5-6BA8-4329-8F52-12E536A0F460}"/>
              </a:ext>
            </a:extLst>
          </p:cNvPr>
          <p:cNvSpPr>
            <a:spLocks noChangeAspect="1"/>
          </p:cNvSpPr>
          <p:nvPr/>
        </p:nvSpPr>
        <p:spPr>
          <a:xfrm>
            <a:off x="4649939"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76" name="圆角矩形 20">
            <a:extLst>
              <a:ext uri="{FF2B5EF4-FFF2-40B4-BE49-F238E27FC236}">
                <a16:creationId xmlns:a16="http://schemas.microsoft.com/office/drawing/2014/main" xmlns="" id="{D0326E42-980C-460F-A707-ADD9F793FC7A}"/>
              </a:ext>
            </a:extLst>
          </p:cNvPr>
          <p:cNvSpPr>
            <a:spLocks noChangeAspect="1"/>
          </p:cNvSpPr>
          <p:nvPr/>
        </p:nvSpPr>
        <p:spPr>
          <a:xfrm>
            <a:off x="4856519" y="2209743"/>
            <a:ext cx="2478962" cy="503531"/>
          </a:xfrm>
          <a:prstGeom prst="roundRect">
            <a:avLst>
              <a:gd name="adj" fmla="val 31705"/>
            </a:avLst>
          </a:prstGeom>
          <a:solidFill>
            <a:srgbClr val="E87071"/>
          </a:solidFill>
          <a:ln w="12700">
            <a:gradFill flip="none" rotWithShape="1">
              <a:gsLst>
                <a:gs pos="0">
                  <a:schemeClr val="bg1"/>
                </a:gs>
                <a:gs pos="100000">
                  <a:schemeClr val="accent3">
                    <a:lumMod val="95000"/>
                    <a:lumOff val="5000"/>
                  </a:schemeClr>
                </a:gs>
              </a:gsLst>
              <a:lin ang="144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7" name="文本框 76">
            <a:extLst>
              <a:ext uri="{FF2B5EF4-FFF2-40B4-BE49-F238E27FC236}">
                <a16:creationId xmlns:a16="http://schemas.microsoft.com/office/drawing/2014/main" xmlns="" id="{6E85EF51-BB14-4127-99F2-029826F48E90}"/>
              </a:ext>
            </a:extLst>
          </p:cNvPr>
          <p:cNvSpPr txBox="1"/>
          <p:nvPr/>
        </p:nvSpPr>
        <p:spPr>
          <a:xfrm>
            <a:off x="4856519" y="3115586"/>
            <a:ext cx="2478962" cy="1002967"/>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针对目标列出实施方案落实到月。</a:t>
            </a:r>
          </a:p>
        </p:txBody>
      </p:sp>
      <p:sp>
        <p:nvSpPr>
          <p:cNvPr id="79" name="圆角矩形 22">
            <a:extLst>
              <a:ext uri="{FF2B5EF4-FFF2-40B4-BE49-F238E27FC236}">
                <a16:creationId xmlns:a16="http://schemas.microsoft.com/office/drawing/2014/main" xmlns="" id="{072B89A8-CC5B-48D8-B27C-87AD7A40E262}"/>
              </a:ext>
            </a:extLst>
          </p:cNvPr>
          <p:cNvSpPr>
            <a:spLocks noChangeAspect="1"/>
          </p:cNvSpPr>
          <p:nvPr/>
        </p:nvSpPr>
        <p:spPr>
          <a:xfrm>
            <a:off x="8007178"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80" name="圆角矩形 23">
            <a:extLst>
              <a:ext uri="{FF2B5EF4-FFF2-40B4-BE49-F238E27FC236}">
                <a16:creationId xmlns:a16="http://schemas.microsoft.com/office/drawing/2014/main" xmlns="" id="{E8EE0C7F-F26B-4466-8C4D-C9E85EBB5432}"/>
              </a:ext>
            </a:extLst>
          </p:cNvPr>
          <p:cNvSpPr>
            <a:spLocks noChangeAspect="1"/>
          </p:cNvSpPr>
          <p:nvPr/>
        </p:nvSpPr>
        <p:spPr>
          <a:xfrm>
            <a:off x="8213758" y="2209743"/>
            <a:ext cx="2478962" cy="503531"/>
          </a:xfrm>
          <a:prstGeom prst="roundRect">
            <a:avLst>
              <a:gd name="adj" fmla="val 31705"/>
            </a:avLst>
          </a:prstGeom>
          <a:solidFill>
            <a:srgbClr val="78458D"/>
          </a:solidFill>
          <a:ln w="12700">
            <a:gradFill flip="none" rotWithShape="1">
              <a:gsLst>
                <a:gs pos="0">
                  <a:schemeClr val="bg1"/>
                </a:gs>
                <a:gs pos="100000">
                  <a:schemeClr val="accent3">
                    <a:lumMod val="95000"/>
                    <a:lumOff val="5000"/>
                  </a:schemeClr>
                </a:gs>
              </a:gsLst>
              <a:lin ang="144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81" name="文本框 80">
            <a:extLst>
              <a:ext uri="{FF2B5EF4-FFF2-40B4-BE49-F238E27FC236}">
                <a16:creationId xmlns:a16="http://schemas.microsoft.com/office/drawing/2014/main" xmlns="" id="{FB1653FE-3A48-4521-9DD0-8DA9DF4F1580}"/>
              </a:ext>
            </a:extLst>
          </p:cNvPr>
          <p:cNvSpPr txBox="1"/>
          <p:nvPr/>
        </p:nvSpPr>
        <p:spPr>
          <a:xfrm>
            <a:off x="8213758" y="3115586"/>
            <a:ext cx="2478962" cy="2062103"/>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明确当月目标与计划实施过程中所遇到问题，提前做出应策。（如货源，资金周转，其他硬件设施）</a:t>
            </a:r>
          </a:p>
        </p:txBody>
      </p:sp>
      <p:sp>
        <p:nvSpPr>
          <p:cNvPr id="82" name="圆角矩形 25">
            <a:extLst>
              <a:ext uri="{FF2B5EF4-FFF2-40B4-BE49-F238E27FC236}">
                <a16:creationId xmlns:a16="http://schemas.microsoft.com/office/drawing/2014/main" xmlns="" id="{E5C6E46A-5A84-4258-A929-27F70BA22A1E}"/>
              </a:ext>
            </a:extLst>
          </p:cNvPr>
          <p:cNvSpPr>
            <a:spLocks noChangeAspect="1"/>
          </p:cNvSpPr>
          <p:nvPr/>
        </p:nvSpPr>
        <p:spPr>
          <a:xfrm>
            <a:off x="1499280" y="2241499"/>
            <a:ext cx="2478962" cy="503531"/>
          </a:xfrm>
          <a:prstGeom prst="roundRect">
            <a:avLst>
              <a:gd name="adj" fmla="val 28375"/>
            </a:avLst>
          </a:prstGeom>
          <a:solidFill>
            <a:srgbClr val="01ACBE"/>
          </a:solidFill>
          <a:ln w="12700">
            <a:gradFill flip="none" rotWithShape="1">
              <a:gsLst>
                <a:gs pos="0">
                  <a:schemeClr val="bg1"/>
                </a:gs>
                <a:gs pos="100000">
                  <a:schemeClr val="accent3">
                    <a:lumMod val="95000"/>
                    <a:lumOff val="5000"/>
                  </a:schemeClr>
                </a:gs>
              </a:gsLst>
              <a:lin ang="162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pic>
        <p:nvPicPr>
          <p:cNvPr id="3" name="图片 2">
            <a:extLst>
              <a:ext uri="{FF2B5EF4-FFF2-40B4-BE49-F238E27FC236}">
                <a16:creationId xmlns:a16="http://schemas.microsoft.com/office/drawing/2014/main" xmlns="" id="{53514AF0-9F81-4291-ABEE-BF72D2E96F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095" y="-1460321"/>
            <a:ext cx="2236456" cy="3275095"/>
          </a:xfrm>
          <a:prstGeom prst="rect">
            <a:avLst/>
          </a:prstGeom>
        </p:spPr>
      </p:pic>
      <p:grpSp>
        <p:nvGrpSpPr>
          <p:cNvPr id="88" name="组合 55">
            <a:extLst>
              <a:ext uri="{FF2B5EF4-FFF2-40B4-BE49-F238E27FC236}">
                <a16:creationId xmlns:a16="http://schemas.microsoft.com/office/drawing/2014/main" xmlns="" id="{90621196-F509-4353-8472-5017453ADAC3}"/>
              </a:ext>
            </a:extLst>
          </p:cNvPr>
          <p:cNvGrpSpPr/>
          <p:nvPr/>
        </p:nvGrpSpPr>
        <p:grpSpPr bwMode="auto">
          <a:xfrm>
            <a:off x="4193818" y="177245"/>
            <a:ext cx="3573065" cy="696471"/>
            <a:chOff x="3791743" y="5346472"/>
            <a:chExt cx="5833187" cy="1152803"/>
          </a:xfrm>
          <a:effectLst/>
        </p:grpSpPr>
        <p:sp>
          <p:nvSpPr>
            <p:cNvPr id="90" name="任意多边形 166">
              <a:extLst>
                <a:ext uri="{FF2B5EF4-FFF2-40B4-BE49-F238E27FC236}">
                  <a16:creationId xmlns:a16="http://schemas.microsoft.com/office/drawing/2014/main" xmlns="" id="{3B92F4EF-5173-4C15-AE10-C0937B8290F2}"/>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89" name="圆角矩形 165">
              <a:extLst>
                <a:ext uri="{FF2B5EF4-FFF2-40B4-BE49-F238E27FC236}">
                  <a16:creationId xmlns:a16="http://schemas.microsoft.com/office/drawing/2014/main" xmlns="" id="{BED5BF25-FD48-46AD-912A-68EA1096E3F9}"/>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91" name="圆角矩形 167">
              <a:extLst>
                <a:ext uri="{FF2B5EF4-FFF2-40B4-BE49-F238E27FC236}">
                  <a16:creationId xmlns:a16="http://schemas.microsoft.com/office/drawing/2014/main" xmlns="" id="{648794B6-F633-4D16-9A6A-18F5FF0DC85D}"/>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35011474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1000" fill="hold"/>
                                        <p:tgtEl>
                                          <p:spTgt spid="82"/>
                                        </p:tgtEl>
                                        <p:attrNameLst>
                                          <p:attrName>ppt_x</p:attrName>
                                        </p:attrNameLst>
                                      </p:cBhvr>
                                      <p:tavLst>
                                        <p:tav tm="0">
                                          <p:val>
                                            <p:strVal val="1+#ppt_w/2"/>
                                          </p:val>
                                        </p:tav>
                                        <p:tav tm="100000">
                                          <p:val>
                                            <p:strVal val="#ppt_x"/>
                                          </p:val>
                                        </p:tav>
                                      </p:tavLst>
                                    </p:anim>
                                    <p:anim calcmode="lin" valueType="num">
                                      <p:cBhvr additive="base">
                                        <p:cTn id="12" dur="1000" fill="hold"/>
                                        <p:tgtEl>
                                          <p:spTgt spid="8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1" presetClass="entr" presetSubtype="1"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heel(1)">
                                      <p:cBhvr>
                                        <p:cTn id="16" dur="750"/>
                                        <p:tgtEl>
                                          <p:spTgt spid="71"/>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73">
                                            <p:txEl>
                                              <p:pRg st="0" end="0"/>
                                            </p:txEl>
                                          </p:spTgt>
                                        </p:tgtEl>
                                        <p:attrNameLst>
                                          <p:attrName>style.visibility</p:attrName>
                                        </p:attrNameLst>
                                      </p:cBhvr>
                                      <p:to>
                                        <p:strVal val="visible"/>
                                      </p:to>
                                    </p:set>
                                    <p:animEffect transition="in" filter="fade">
                                      <p:cBhvr>
                                        <p:cTn id="20" dur="500"/>
                                        <p:tgtEl>
                                          <p:spTgt spid="73">
                                            <p:txEl>
                                              <p:pRg st="0" end="0"/>
                                            </p:txEl>
                                          </p:spTgt>
                                        </p:tgtEl>
                                      </p:cBhvr>
                                    </p:animEffect>
                                  </p:childTnLst>
                                </p:cTn>
                              </p:par>
                            </p:childTnLst>
                          </p:cTn>
                        </p:par>
                        <p:par>
                          <p:cTn id="21" fill="hold">
                            <p:stCondLst>
                              <p:cond delay="2750"/>
                            </p:stCondLst>
                            <p:childTnLst>
                              <p:par>
                                <p:cTn id="22" presetID="2" presetClass="entr" presetSubtype="2" decel="10000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750" fill="hold"/>
                                        <p:tgtEl>
                                          <p:spTgt spid="76"/>
                                        </p:tgtEl>
                                        <p:attrNameLst>
                                          <p:attrName>ppt_x</p:attrName>
                                        </p:attrNameLst>
                                      </p:cBhvr>
                                      <p:tavLst>
                                        <p:tav tm="0">
                                          <p:val>
                                            <p:strVal val="1+#ppt_w/2"/>
                                          </p:val>
                                        </p:tav>
                                        <p:tav tm="100000">
                                          <p:val>
                                            <p:strVal val="#ppt_x"/>
                                          </p:val>
                                        </p:tav>
                                      </p:tavLst>
                                    </p:anim>
                                    <p:anim calcmode="lin" valueType="num">
                                      <p:cBhvr additive="base">
                                        <p:cTn id="25" dur="750" fill="hold"/>
                                        <p:tgtEl>
                                          <p:spTgt spid="76"/>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1" presetClass="entr" presetSubtype="1"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wheel(1)">
                                      <p:cBhvr>
                                        <p:cTn id="29" dur="750"/>
                                        <p:tgtEl>
                                          <p:spTgt spid="75"/>
                                        </p:tgtEl>
                                      </p:cBhvr>
                                    </p:animEffect>
                                  </p:childTnLst>
                                </p:cTn>
                              </p:par>
                            </p:childTnLst>
                          </p:cTn>
                        </p:par>
                        <p:par>
                          <p:cTn id="30" fill="hold">
                            <p:stCondLst>
                              <p:cond delay="4250"/>
                            </p:stCondLst>
                            <p:childTnLst>
                              <p:par>
                                <p:cTn id="31" presetID="10" presetClass="entr" presetSubtype="0" fill="hold" grpId="0" nodeType="afterEffect">
                                  <p:stCondLst>
                                    <p:cond delay="0"/>
                                  </p:stCondLst>
                                  <p:childTnLst>
                                    <p:set>
                                      <p:cBhvr>
                                        <p:cTn id="32" dur="1" fill="hold">
                                          <p:stCondLst>
                                            <p:cond delay="0"/>
                                          </p:stCondLst>
                                        </p:cTn>
                                        <p:tgtEl>
                                          <p:spTgt spid="77">
                                            <p:txEl>
                                              <p:pRg st="0" end="0"/>
                                            </p:txEl>
                                          </p:spTgt>
                                        </p:tgtEl>
                                        <p:attrNameLst>
                                          <p:attrName>style.visibility</p:attrName>
                                        </p:attrNameLst>
                                      </p:cBhvr>
                                      <p:to>
                                        <p:strVal val="visible"/>
                                      </p:to>
                                    </p:set>
                                    <p:animEffect transition="in" filter="fade">
                                      <p:cBhvr>
                                        <p:cTn id="33" dur="500"/>
                                        <p:tgtEl>
                                          <p:spTgt spid="77">
                                            <p:txEl>
                                              <p:pRg st="0" end="0"/>
                                            </p:txEl>
                                          </p:spTgt>
                                        </p:tgtEl>
                                      </p:cBhvr>
                                    </p:animEffect>
                                  </p:childTnLst>
                                </p:cTn>
                              </p:par>
                            </p:childTnLst>
                          </p:cTn>
                        </p:par>
                        <p:par>
                          <p:cTn id="34" fill="hold">
                            <p:stCondLst>
                              <p:cond delay="4750"/>
                            </p:stCondLst>
                            <p:childTnLst>
                              <p:par>
                                <p:cTn id="35" presetID="2" presetClass="entr" presetSubtype="2" decel="100000"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additive="base">
                                        <p:cTn id="37" dur="500" fill="hold"/>
                                        <p:tgtEl>
                                          <p:spTgt spid="80"/>
                                        </p:tgtEl>
                                        <p:attrNameLst>
                                          <p:attrName>ppt_x</p:attrName>
                                        </p:attrNameLst>
                                      </p:cBhvr>
                                      <p:tavLst>
                                        <p:tav tm="0">
                                          <p:val>
                                            <p:strVal val="1+#ppt_w/2"/>
                                          </p:val>
                                        </p:tav>
                                        <p:tav tm="100000">
                                          <p:val>
                                            <p:strVal val="#ppt_x"/>
                                          </p:val>
                                        </p:tav>
                                      </p:tavLst>
                                    </p:anim>
                                    <p:anim calcmode="lin" valueType="num">
                                      <p:cBhvr additive="base">
                                        <p:cTn id="38" dur="500" fill="hold"/>
                                        <p:tgtEl>
                                          <p:spTgt spid="80"/>
                                        </p:tgtEl>
                                        <p:attrNameLst>
                                          <p:attrName>ppt_y</p:attrName>
                                        </p:attrNameLst>
                                      </p:cBhvr>
                                      <p:tavLst>
                                        <p:tav tm="0">
                                          <p:val>
                                            <p:strVal val="#ppt_y"/>
                                          </p:val>
                                        </p:tav>
                                        <p:tav tm="100000">
                                          <p:val>
                                            <p:strVal val="#ppt_y"/>
                                          </p:val>
                                        </p:tav>
                                      </p:tavLst>
                                    </p:anim>
                                  </p:childTnLst>
                                </p:cTn>
                              </p:par>
                            </p:childTnLst>
                          </p:cTn>
                        </p:par>
                        <p:par>
                          <p:cTn id="39" fill="hold">
                            <p:stCondLst>
                              <p:cond delay="5250"/>
                            </p:stCondLst>
                            <p:childTnLst>
                              <p:par>
                                <p:cTn id="40" presetID="21" presetClass="entr" presetSubtype="1"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heel(1)">
                                      <p:cBhvr>
                                        <p:cTn id="42" dur="750"/>
                                        <p:tgtEl>
                                          <p:spTgt spid="79"/>
                                        </p:tgtEl>
                                      </p:cBhvr>
                                    </p:animEffect>
                                  </p:childTnLst>
                                </p:cTn>
                              </p:par>
                            </p:childTnLst>
                          </p:cTn>
                        </p:par>
                        <p:par>
                          <p:cTn id="43" fill="hold">
                            <p:stCondLst>
                              <p:cond delay="6000"/>
                            </p:stCondLst>
                            <p:childTnLst>
                              <p:par>
                                <p:cTn id="44" presetID="10" presetClass="entr" presetSubtype="0" fill="hold" grpId="0" nodeType="afterEffect">
                                  <p:stCondLst>
                                    <p:cond delay="0"/>
                                  </p:stCondLst>
                                  <p:childTnLst>
                                    <p:set>
                                      <p:cBhvr>
                                        <p:cTn id="45" dur="1" fill="hold">
                                          <p:stCondLst>
                                            <p:cond delay="0"/>
                                          </p:stCondLst>
                                        </p:cTn>
                                        <p:tgtEl>
                                          <p:spTgt spid="81">
                                            <p:txEl>
                                              <p:pRg st="0" end="0"/>
                                            </p:txEl>
                                          </p:spTgt>
                                        </p:tgtEl>
                                        <p:attrNameLst>
                                          <p:attrName>style.visibility</p:attrName>
                                        </p:attrNameLst>
                                      </p:cBhvr>
                                      <p:to>
                                        <p:strVal val="visible"/>
                                      </p:to>
                                    </p:set>
                                    <p:animEffect transition="in" filter="fade">
                                      <p:cBhvr>
                                        <p:cTn id="46" dur="500"/>
                                        <p:tgtEl>
                                          <p:spTgt spid="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uiExpand="1" build="p"/>
      <p:bldP spid="75" grpId="0" animBg="1"/>
      <p:bldP spid="76" grpId="0" animBg="1"/>
      <p:bldP spid="77" grpId="0" uiExpand="1" build="p"/>
      <p:bldP spid="79" grpId="0" animBg="1"/>
      <p:bldP spid="80" grpId="0" animBg="1"/>
      <p:bldP spid="81" grpId="0" uiExpand="1" build="p"/>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6" name="组合 85">
            <a:extLst>
              <a:ext uri="{FF2B5EF4-FFF2-40B4-BE49-F238E27FC236}">
                <a16:creationId xmlns:a16="http://schemas.microsoft.com/office/drawing/2014/main" xmlns="" id="{BEDEA074-5DD2-40C4-9F08-CD282F17FC30}"/>
              </a:ext>
            </a:extLst>
          </p:cNvPr>
          <p:cNvGrpSpPr/>
          <p:nvPr/>
        </p:nvGrpSpPr>
        <p:grpSpPr>
          <a:xfrm>
            <a:off x="7720516" y="1862516"/>
            <a:ext cx="552450" cy="552450"/>
            <a:chOff x="7715921" y="1789455"/>
            <a:chExt cx="736600" cy="736600"/>
          </a:xfrm>
        </p:grpSpPr>
        <p:grpSp>
          <p:nvGrpSpPr>
            <p:cNvPr id="87" name="组合 86">
              <a:extLst>
                <a:ext uri="{FF2B5EF4-FFF2-40B4-BE49-F238E27FC236}">
                  <a16:creationId xmlns:a16="http://schemas.microsoft.com/office/drawing/2014/main" xmlns="" id="{7320FCC9-8B03-490B-8DAA-A7CFDE5B7BB5}"/>
                </a:ext>
              </a:extLst>
            </p:cNvPr>
            <p:cNvGrpSpPr/>
            <p:nvPr/>
          </p:nvGrpSpPr>
          <p:grpSpPr>
            <a:xfrm>
              <a:off x="7715921" y="1789455"/>
              <a:ext cx="736600" cy="736600"/>
              <a:chOff x="8286667" y="635396"/>
              <a:chExt cx="736600" cy="736600"/>
            </a:xfrm>
          </p:grpSpPr>
          <p:sp>
            <p:nvSpPr>
              <p:cNvPr id="106" name="椭圆 105">
                <a:extLst>
                  <a:ext uri="{FF2B5EF4-FFF2-40B4-BE49-F238E27FC236}">
                    <a16:creationId xmlns:a16="http://schemas.microsoft.com/office/drawing/2014/main" xmlns="" id="{614D135D-2FF0-4AB5-AF52-AC39599B51E3}"/>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07" name="椭圆 106">
                <a:extLst>
                  <a:ext uri="{FF2B5EF4-FFF2-40B4-BE49-F238E27FC236}">
                    <a16:creationId xmlns:a16="http://schemas.microsoft.com/office/drawing/2014/main" xmlns="" id="{D28E7E4F-676D-42F7-874E-4FA0C5C1477A}"/>
                  </a:ext>
                </a:extLst>
              </p:cNvPr>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88" name="Group 18">
              <a:extLst>
                <a:ext uri="{FF2B5EF4-FFF2-40B4-BE49-F238E27FC236}">
                  <a16:creationId xmlns:a16="http://schemas.microsoft.com/office/drawing/2014/main" xmlns="" id="{3EC54DC2-1082-4FCC-84C0-2F49438EB292}"/>
                </a:ext>
              </a:extLst>
            </p:cNvPr>
            <p:cNvGrpSpPr>
              <a:grpSpLocks noChangeAspect="1"/>
            </p:cNvGrpSpPr>
            <p:nvPr/>
          </p:nvGrpSpPr>
          <p:grpSpPr bwMode="auto">
            <a:xfrm>
              <a:off x="7887974" y="2058396"/>
              <a:ext cx="381104" cy="224116"/>
              <a:chOff x="5315" y="1433"/>
              <a:chExt cx="2197" cy="1292"/>
            </a:xfrm>
            <a:solidFill>
              <a:schemeClr val="bg1"/>
            </a:solidFill>
          </p:grpSpPr>
          <p:sp>
            <p:nvSpPr>
              <p:cNvPr id="89" name="Freeform 19">
                <a:extLst>
                  <a:ext uri="{FF2B5EF4-FFF2-40B4-BE49-F238E27FC236}">
                    <a16:creationId xmlns:a16="http://schemas.microsoft.com/office/drawing/2014/main" xmlns="" id="{991DAE0B-5742-4422-948F-1494744D3A5E}"/>
                  </a:ext>
                </a:extLst>
              </p:cNvPr>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0" name="Freeform 20">
                <a:extLst>
                  <a:ext uri="{FF2B5EF4-FFF2-40B4-BE49-F238E27FC236}">
                    <a16:creationId xmlns:a16="http://schemas.microsoft.com/office/drawing/2014/main" xmlns="" id="{1FC84B08-0493-4C39-963B-986A5CD892E7}"/>
                  </a:ext>
                </a:extLst>
              </p:cNvPr>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1" name="Freeform 21">
                <a:extLst>
                  <a:ext uri="{FF2B5EF4-FFF2-40B4-BE49-F238E27FC236}">
                    <a16:creationId xmlns:a16="http://schemas.microsoft.com/office/drawing/2014/main" xmlns="" id="{2E79A474-5F95-4B4B-B32C-ED17D94B9DF1}"/>
                  </a:ext>
                </a:extLst>
              </p:cNvPr>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2" name="Freeform 22">
                <a:extLst>
                  <a:ext uri="{FF2B5EF4-FFF2-40B4-BE49-F238E27FC236}">
                    <a16:creationId xmlns:a16="http://schemas.microsoft.com/office/drawing/2014/main" xmlns="" id="{2A19E309-38D4-4B54-B737-EE6E7E3AB21D}"/>
                  </a:ext>
                </a:extLst>
              </p:cNvPr>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3" name="Freeform 23">
                <a:extLst>
                  <a:ext uri="{FF2B5EF4-FFF2-40B4-BE49-F238E27FC236}">
                    <a16:creationId xmlns:a16="http://schemas.microsoft.com/office/drawing/2014/main" xmlns="" id="{7A76CC9D-8C9D-4A5A-AF3A-DA49A5260284}"/>
                  </a:ext>
                </a:extLst>
              </p:cNvPr>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4" name="Freeform 24">
                <a:extLst>
                  <a:ext uri="{FF2B5EF4-FFF2-40B4-BE49-F238E27FC236}">
                    <a16:creationId xmlns:a16="http://schemas.microsoft.com/office/drawing/2014/main" xmlns="" id="{124E3B04-ED44-4E4D-AFCE-2F3C8A817DA6}"/>
                  </a:ext>
                </a:extLst>
              </p:cNvPr>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5" name="Freeform 25">
                <a:extLst>
                  <a:ext uri="{FF2B5EF4-FFF2-40B4-BE49-F238E27FC236}">
                    <a16:creationId xmlns:a16="http://schemas.microsoft.com/office/drawing/2014/main" xmlns="" id="{3EAA49DB-89FA-46D3-98C3-411014CE4EBC}"/>
                  </a:ext>
                </a:extLst>
              </p:cNvPr>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6" name="Freeform 26">
                <a:extLst>
                  <a:ext uri="{FF2B5EF4-FFF2-40B4-BE49-F238E27FC236}">
                    <a16:creationId xmlns:a16="http://schemas.microsoft.com/office/drawing/2014/main" xmlns="" id="{4B82EBEC-D9A1-4B37-B781-96FE760842CC}"/>
                  </a:ext>
                </a:extLst>
              </p:cNvPr>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7" name="Freeform 27">
                <a:extLst>
                  <a:ext uri="{FF2B5EF4-FFF2-40B4-BE49-F238E27FC236}">
                    <a16:creationId xmlns:a16="http://schemas.microsoft.com/office/drawing/2014/main" xmlns="" id="{6996E592-C8C6-4346-BACF-2BBEF14323BF}"/>
                  </a:ext>
                </a:extLst>
              </p:cNvPr>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8" name="Freeform 28">
                <a:extLst>
                  <a:ext uri="{FF2B5EF4-FFF2-40B4-BE49-F238E27FC236}">
                    <a16:creationId xmlns:a16="http://schemas.microsoft.com/office/drawing/2014/main" xmlns="" id="{2916D383-BC42-4836-BB9D-734BE89C4F0D}"/>
                  </a:ext>
                </a:extLst>
              </p:cNvPr>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9" name="Freeform 29">
                <a:extLst>
                  <a:ext uri="{FF2B5EF4-FFF2-40B4-BE49-F238E27FC236}">
                    <a16:creationId xmlns:a16="http://schemas.microsoft.com/office/drawing/2014/main" xmlns="" id="{2DEF8424-5B62-424E-8876-DD8968C06934}"/>
                  </a:ext>
                </a:extLst>
              </p:cNvPr>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0" name="Freeform 30">
                <a:extLst>
                  <a:ext uri="{FF2B5EF4-FFF2-40B4-BE49-F238E27FC236}">
                    <a16:creationId xmlns:a16="http://schemas.microsoft.com/office/drawing/2014/main" xmlns="" id="{533ECB30-25EB-4368-AC88-BAAE85EA57DB}"/>
                  </a:ext>
                </a:extLst>
              </p:cNvPr>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1" name="Freeform 31">
                <a:extLst>
                  <a:ext uri="{FF2B5EF4-FFF2-40B4-BE49-F238E27FC236}">
                    <a16:creationId xmlns:a16="http://schemas.microsoft.com/office/drawing/2014/main" xmlns="" id="{A98B5A70-8EF4-4D83-9AF6-329118BDF51B}"/>
                  </a:ext>
                </a:extLst>
              </p:cNvPr>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2" name="Freeform 32">
                <a:extLst>
                  <a:ext uri="{FF2B5EF4-FFF2-40B4-BE49-F238E27FC236}">
                    <a16:creationId xmlns:a16="http://schemas.microsoft.com/office/drawing/2014/main" xmlns="" id="{585DB11C-A754-4413-BCCF-04C260DDEC26}"/>
                  </a:ext>
                </a:extLst>
              </p:cNvPr>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3" name="Freeform 33">
                <a:extLst>
                  <a:ext uri="{FF2B5EF4-FFF2-40B4-BE49-F238E27FC236}">
                    <a16:creationId xmlns:a16="http://schemas.microsoft.com/office/drawing/2014/main" xmlns="" id="{5EB298C5-7A90-4CBC-A727-0137B5F3B3CC}"/>
                  </a:ext>
                </a:extLst>
              </p:cNvPr>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4" name="Freeform 34">
                <a:extLst>
                  <a:ext uri="{FF2B5EF4-FFF2-40B4-BE49-F238E27FC236}">
                    <a16:creationId xmlns:a16="http://schemas.microsoft.com/office/drawing/2014/main" xmlns="" id="{2596E9E1-4ADF-4F79-A8BF-6AE4EBDCC54B}"/>
                  </a:ext>
                </a:extLst>
              </p:cNvPr>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5" name="Freeform 35">
                <a:extLst>
                  <a:ext uri="{FF2B5EF4-FFF2-40B4-BE49-F238E27FC236}">
                    <a16:creationId xmlns:a16="http://schemas.microsoft.com/office/drawing/2014/main" xmlns="" id="{454168A7-4352-43EA-982E-D385E43BD292}"/>
                  </a:ext>
                </a:extLst>
              </p:cNvPr>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grpSp>
        <p:nvGrpSpPr>
          <p:cNvPr id="108" name="组合 107">
            <a:extLst>
              <a:ext uri="{FF2B5EF4-FFF2-40B4-BE49-F238E27FC236}">
                <a16:creationId xmlns:a16="http://schemas.microsoft.com/office/drawing/2014/main" xmlns="" id="{FDF44075-CC5A-4F10-AD94-2650FB0FC14B}"/>
              </a:ext>
            </a:extLst>
          </p:cNvPr>
          <p:cNvGrpSpPr/>
          <p:nvPr/>
        </p:nvGrpSpPr>
        <p:grpSpPr>
          <a:xfrm>
            <a:off x="3736464" y="4324399"/>
            <a:ext cx="552450" cy="552450"/>
            <a:chOff x="3678404" y="3977185"/>
            <a:chExt cx="736600" cy="736600"/>
          </a:xfrm>
        </p:grpSpPr>
        <p:grpSp>
          <p:nvGrpSpPr>
            <p:cNvPr id="109" name="组合 108">
              <a:extLst>
                <a:ext uri="{FF2B5EF4-FFF2-40B4-BE49-F238E27FC236}">
                  <a16:creationId xmlns:a16="http://schemas.microsoft.com/office/drawing/2014/main" xmlns="" id="{9CD71271-65B1-49BB-9DE3-2233CD03C2D4}"/>
                </a:ext>
              </a:extLst>
            </p:cNvPr>
            <p:cNvGrpSpPr/>
            <p:nvPr/>
          </p:nvGrpSpPr>
          <p:grpSpPr>
            <a:xfrm>
              <a:off x="3678404" y="3977185"/>
              <a:ext cx="736600" cy="736600"/>
              <a:chOff x="8286667" y="635396"/>
              <a:chExt cx="736600" cy="736600"/>
            </a:xfrm>
          </p:grpSpPr>
          <p:sp>
            <p:nvSpPr>
              <p:cNvPr id="145" name="椭圆 144">
                <a:extLst>
                  <a:ext uri="{FF2B5EF4-FFF2-40B4-BE49-F238E27FC236}">
                    <a16:creationId xmlns:a16="http://schemas.microsoft.com/office/drawing/2014/main" xmlns="" id="{02A7F1E2-BE39-4174-B937-F1B605757D60}"/>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46" name="椭圆 145">
                <a:extLst>
                  <a:ext uri="{FF2B5EF4-FFF2-40B4-BE49-F238E27FC236}">
                    <a16:creationId xmlns:a16="http://schemas.microsoft.com/office/drawing/2014/main" xmlns="" id="{97B82669-3041-41AC-A628-A8DA58C6BB47}"/>
                  </a:ext>
                </a:extLst>
              </p:cNvPr>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10" name="Group 38">
              <a:extLst>
                <a:ext uri="{FF2B5EF4-FFF2-40B4-BE49-F238E27FC236}">
                  <a16:creationId xmlns:a16="http://schemas.microsoft.com/office/drawing/2014/main" xmlns="" id="{1AF1F967-BF72-4436-B4ED-D59A6191F3D9}"/>
                </a:ext>
              </a:extLst>
            </p:cNvPr>
            <p:cNvGrpSpPr>
              <a:grpSpLocks noChangeAspect="1"/>
            </p:cNvGrpSpPr>
            <p:nvPr/>
          </p:nvGrpSpPr>
          <p:grpSpPr bwMode="auto">
            <a:xfrm>
              <a:off x="3885883" y="4202897"/>
              <a:ext cx="331304" cy="273727"/>
              <a:chOff x="3136" y="1579"/>
              <a:chExt cx="1404" cy="1160"/>
            </a:xfrm>
            <a:solidFill>
              <a:schemeClr val="bg1"/>
            </a:solidFill>
          </p:grpSpPr>
          <p:sp>
            <p:nvSpPr>
              <p:cNvPr id="111" name="Freeform 39">
                <a:extLst>
                  <a:ext uri="{FF2B5EF4-FFF2-40B4-BE49-F238E27FC236}">
                    <a16:creationId xmlns:a16="http://schemas.microsoft.com/office/drawing/2014/main" xmlns="" id="{97937803-3E26-4FBA-AFCB-CF2420B58C87}"/>
                  </a:ext>
                </a:extLst>
              </p:cNvPr>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2" name="Rectangle 40">
                <a:extLst>
                  <a:ext uri="{FF2B5EF4-FFF2-40B4-BE49-F238E27FC236}">
                    <a16:creationId xmlns:a16="http://schemas.microsoft.com/office/drawing/2014/main" xmlns="" id="{AA4354F0-7007-4665-8760-2CD0EAB812E6}"/>
                  </a:ext>
                </a:extLst>
              </p:cNvPr>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3" name="Freeform 41">
                <a:extLst>
                  <a:ext uri="{FF2B5EF4-FFF2-40B4-BE49-F238E27FC236}">
                    <a16:creationId xmlns:a16="http://schemas.microsoft.com/office/drawing/2014/main" xmlns="" id="{9253DE1D-E632-4369-9DDD-9BBFEA01DD84}"/>
                  </a:ext>
                </a:extLst>
              </p:cNvPr>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4" name="Freeform 42">
                <a:extLst>
                  <a:ext uri="{FF2B5EF4-FFF2-40B4-BE49-F238E27FC236}">
                    <a16:creationId xmlns:a16="http://schemas.microsoft.com/office/drawing/2014/main" xmlns="" id="{BBE629DD-A9B4-4F4C-8951-CCCC9F0E2402}"/>
                  </a:ext>
                </a:extLst>
              </p:cNvPr>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5" name="Freeform 43">
                <a:extLst>
                  <a:ext uri="{FF2B5EF4-FFF2-40B4-BE49-F238E27FC236}">
                    <a16:creationId xmlns:a16="http://schemas.microsoft.com/office/drawing/2014/main" xmlns="" id="{1B289CC9-457F-4C82-87B1-D56A18768AED}"/>
                  </a:ext>
                </a:extLst>
              </p:cNvPr>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6" name="Freeform 44">
                <a:extLst>
                  <a:ext uri="{FF2B5EF4-FFF2-40B4-BE49-F238E27FC236}">
                    <a16:creationId xmlns:a16="http://schemas.microsoft.com/office/drawing/2014/main" xmlns="" id="{4976AEE3-8D7E-46BF-848F-396EAAE68445}"/>
                  </a:ext>
                </a:extLst>
              </p:cNvPr>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7" name="Freeform 45">
                <a:extLst>
                  <a:ext uri="{FF2B5EF4-FFF2-40B4-BE49-F238E27FC236}">
                    <a16:creationId xmlns:a16="http://schemas.microsoft.com/office/drawing/2014/main" xmlns="" id="{1CEA8C3C-DE19-47E5-8D1D-AFD0FFEDF47F}"/>
                  </a:ext>
                </a:extLst>
              </p:cNvPr>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8" name="Freeform 46">
                <a:extLst>
                  <a:ext uri="{FF2B5EF4-FFF2-40B4-BE49-F238E27FC236}">
                    <a16:creationId xmlns:a16="http://schemas.microsoft.com/office/drawing/2014/main" xmlns="" id="{979F35C4-D6AA-4397-B8C3-B1A2BE6F89C5}"/>
                  </a:ext>
                </a:extLst>
              </p:cNvPr>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9" name="Freeform 47">
                <a:extLst>
                  <a:ext uri="{FF2B5EF4-FFF2-40B4-BE49-F238E27FC236}">
                    <a16:creationId xmlns:a16="http://schemas.microsoft.com/office/drawing/2014/main" xmlns="" id="{9C51D238-0FB1-4D19-8494-6F9D90512C23}"/>
                  </a:ext>
                </a:extLst>
              </p:cNvPr>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0" name="Freeform 48">
                <a:extLst>
                  <a:ext uri="{FF2B5EF4-FFF2-40B4-BE49-F238E27FC236}">
                    <a16:creationId xmlns:a16="http://schemas.microsoft.com/office/drawing/2014/main" xmlns="" id="{A3894670-8BBA-4821-9B13-EB2FA22B69C4}"/>
                  </a:ext>
                </a:extLst>
              </p:cNvPr>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1" name="Freeform 49">
                <a:extLst>
                  <a:ext uri="{FF2B5EF4-FFF2-40B4-BE49-F238E27FC236}">
                    <a16:creationId xmlns:a16="http://schemas.microsoft.com/office/drawing/2014/main" xmlns="" id="{77B48ADC-31D9-49C8-86EF-B84CF72C169D}"/>
                  </a:ext>
                </a:extLst>
              </p:cNvPr>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2" name="Freeform 50">
                <a:extLst>
                  <a:ext uri="{FF2B5EF4-FFF2-40B4-BE49-F238E27FC236}">
                    <a16:creationId xmlns:a16="http://schemas.microsoft.com/office/drawing/2014/main" xmlns="" id="{B157C73C-8ABA-44AB-B910-C0F84296E351}"/>
                  </a:ext>
                </a:extLst>
              </p:cNvPr>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3" name="Freeform 51">
                <a:extLst>
                  <a:ext uri="{FF2B5EF4-FFF2-40B4-BE49-F238E27FC236}">
                    <a16:creationId xmlns:a16="http://schemas.microsoft.com/office/drawing/2014/main" xmlns="" id="{D669AB39-6D6C-4CA9-B267-B57E6CC33CD1}"/>
                  </a:ext>
                </a:extLst>
              </p:cNvPr>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4" name="Freeform 52">
                <a:extLst>
                  <a:ext uri="{FF2B5EF4-FFF2-40B4-BE49-F238E27FC236}">
                    <a16:creationId xmlns:a16="http://schemas.microsoft.com/office/drawing/2014/main" xmlns="" id="{6FA2D9BF-9499-4B96-A84C-934F4EE56527}"/>
                  </a:ext>
                </a:extLst>
              </p:cNvPr>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5" name="Freeform 53">
                <a:extLst>
                  <a:ext uri="{FF2B5EF4-FFF2-40B4-BE49-F238E27FC236}">
                    <a16:creationId xmlns:a16="http://schemas.microsoft.com/office/drawing/2014/main" xmlns="" id="{098804FC-BF54-48DA-87B7-53FF02F4F978}"/>
                  </a:ext>
                </a:extLst>
              </p:cNvPr>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6" name="Freeform 54">
                <a:extLst>
                  <a:ext uri="{FF2B5EF4-FFF2-40B4-BE49-F238E27FC236}">
                    <a16:creationId xmlns:a16="http://schemas.microsoft.com/office/drawing/2014/main" xmlns="" id="{885E26E3-CD1F-49ED-85E1-E650A95DB219}"/>
                  </a:ext>
                </a:extLst>
              </p:cNvPr>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7" name="Freeform 55">
                <a:extLst>
                  <a:ext uri="{FF2B5EF4-FFF2-40B4-BE49-F238E27FC236}">
                    <a16:creationId xmlns:a16="http://schemas.microsoft.com/office/drawing/2014/main" xmlns="" id="{5F98E727-025F-44A8-B7FE-360C689822EF}"/>
                  </a:ext>
                </a:extLst>
              </p:cNvPr>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8" name="Freeform 56">
                <a:extLst>
                  <a:ext uri="{FF2B5EF4-FFF2-40B4-BE49-F238E27FC236}">
                    <a16:creationId xmlns:a16="http://schemas.microsoft.com/office/drawing/2014/main" xmlns="" id="{C19725DB-711C-4310-823E-FFC21EF21770}"/>
                  </a:ext>
                </a:extLst>
              </p:cNvPr>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9" name="Freeform 57">
                <a:extLst>
                  <a:ext uri="{FF2B5EF4-FFF2-40B4-BE49-F238E27FC236}">
                    <a16:creationId xmlns:a16="http://schemas.microsoft.com/office/drawing/2014/main" xmlns="" id="{1A58E9B0-2332-442A-B9D3-7A371EE4F3DD}"/>
                  </a:ext>
                </a:extLst>
              </p:cNvPr>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0" name="Freeform 58">
                <a:extLst>
                  <a:ext uri="{FF2B5EF4-FFF2-40B4-BE49-F238E27FC236}">
                    <a16:creationId xmlns:a16="http://schemas.microsoft.com/office/drawing/2014/main" xmlns="" id="{E97A5AC2-9EC9-4E63-AA4E-FF8420FE0A48}"/>
                  </a:ext>
                </a:extLst>
              </p:cNvPr>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1" name="Freeform 59">
                <a:extLst>
                  <a:ext uri="{FF2B5EF4-FFF2-40B4-BE49-F238E27FC236}">
                    <a16:creationId xmlns:a16="http://schemas.microsoft.com/office/drawing/2014/main" xmlns="" id="{A37DE890-FB83-490D-BF0E-99FFF414E2CC}"/>
                  </a:ext>
                </a:extLst>
              </p:cNvPr>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2" name="Freeform 60">
                <a:extLst>
                  <a:ext uri="{FF2B5EF4-FFF2-40B4-BE49-F238E27FC236}">
                    <a16:creationId xmlns:a16="http://schemas.microsoft.com/office/drawing/2014/main" xmlns="" id="{871AC9C0-60C3-4096-BC8D-6B2D41414D87}"/>
                  </a:ext>
                </a:extLst>
              </p:cNvPr>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3" name="Freeform 61">
                <a:extLst>
                  <a:ext uri="{FF2B5EF4-FFF2-40B4-BE49-F238E27FC236}">
                    <a16:creationId xmlns:a16="http://schemas.microsoft.com/office/drawing/2014/main" xmlns="" id="{1AAEE7F9-3508-4033-9004-00E0929B42C0}"/>
                  </a:ext>
                </a:extLst>
              </p:cNvPr>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4" name="Freeform 62">
                <a:extLst>
                  <a:ext uri="{FF2B5EF4-FFF2-40B4-BE49-F238E27FC236}">
                    <a16:creationId xmlns:a16="http://schemas.microsoft.com/office/drawing/2014/main" xmlns="" id="{67E6EE67-C1AA-47F4-A867-D8E420DDDF84}"/>
                  </a:ext>
                </a:extLst>
              </p:cNvPr>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5" name="Freeform 63">
                <a:extLst>
                  <a:ext uri="{FF2B5EF4-FFF2-40B4-BE49-F238E27FC236}">
                    <a16:creationId xmlns:a16="http://schemas.microsoft.com/office/drawing/2014/main" xmlns="" id="{9CA27ADD-E2D9-4CF0-B196-4EA399F0B4C4}"/>
                  </a:ext>
                </a:extLst>
              </p:cNvPr>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6" name="Freeform 64">
                <a:extLst>
                  <a:ext uri="{FF2B5EF4-FFF2-40B4-BE49-F238E27FC236}">
                    <a16:creationId xmlns:a16="http://schemas.microsoft.com/office/drawing/2014/main" xmlns="" id="{E77E2B42-0A83-4EC3-9A49-240522C626CD}"/>
                  </a:ext>
                </a:extLst>
              </p:cNvPr>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7" name="Freeform 65">
                <a:extLst>
                  <a:ext uri="{FF2B5EF4-FFF2-40B4-BE49-F238E27FC236}">
                    <a16:creationId xmlns:a16="http://schemas.microsoft.com/office/drawing/2014/main" xmlns="" id="{6BAAB17C-7B7F-4208-B1A6-5CDA816DD221}"/>
                  </a:ext>
                </a:extLst>
              </p:cNvPr>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8" name="Freeform 66">
                <a:extLst>
                  <a:ext uri="{FF2B5EF4-FFF2-40B4-BE49-F238E27FC236}">
                    <a16:creationId xmlns:a16="http://schemas.microsoft.com/office/drawing/2014/main" xmlns="" id="{8C17AA00-C539-4CEE-BB67-85BBB5E28879}"/>
                  </a:ext>
                </a:extLst>
              </p:cNvPr>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9" name="Freeform 67">
                <a:extLst>
                  <a:ext uri="{FF2B5EF4-FFF2-40B4-BE49-F238E27FC236}">
                    <a16:creationId xmlns:a16="http://schemas.microsoft.com/office/drawing/2014/main" xmlns="" id="{C8EB48DB-7D4D-41AA-A2EE-3F9DC8CF0CC6}"/>
                  </a:ext>
                </a:extLst>
              </p:cNvPr>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0" name="Freeform 68">
                <a:extLst>
                  <a:ext uri="{FF2B5EF4-FFF2-40B4-BE49-F238E27FC236}">
                    <a16:creationId xmlns:a16="http://schemas.microsoft.com/office/drawing/2014/main" xmlns="" id="{75A575A2-4EC9-4E73-AD98-562B7FB1E7C3}"/>
                  </a:ext>
                </a:extLst>
              </p:cNvPr>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1" name="Freeform 69">
                <a:extLst>
                  <a:ext uri="{FF2B5EF4-FFF2-40B4-BE49-F238E27FC236}">
                    <a16:creationId xmlns:a16="http://schemas.microsoft.com/office/drawing/2014/main" xmlns="" id="{7D58A0F4-B148-4AEA-AD77-BF451FEC6F06}"/>
                  </a:ext>
                </a:extLst>
              </p:cNvPr>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2" name="Freeform 70">
                <a:extLst>
                  <a:ext uri="{FF2B5EF4-FFF2-40B4-BE49-F238E27FC236}">
                    <a16:creationId xmlns:a16="http://schemas.microsoft.com/office/drawing/2014/main" xmlns="" id="{853CF865-A541-47FC-A09D-DD229A135CC0}"/>
                  </a:ext>
                </a:extLst>
              </p:cNvPr>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3" name="Freeform 71">
                <a:extLst>
                  <a:ext uri="{FF2B5EF4-FFF2-40B4-BE49-F238E27FC236}">
                    <a16:creationId xmlns:a16="http://schemas.microsoft.com/office/drawing/2014/main" xmlns="" id="{F3C3AE07-3CEF-4F7A-A1B7-703533F93EEF}"/>
                  </a:ext>
                </a:extLst>
              </p:cNvPr>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4" name="Freeform 72">
                <a:extLst>
                  <a:ext uri="{FF2B5EF4-FFF2-40B4-BE49-F238E27FC236}">
                    <a16:creationId xmlns:a16="http://schemas.microsoft.com/office/drawing/2014/main" xmlns="" id="{63FAB264-7931-40DD-9162-9AD4FDF93BDB}"/>
                  </a:ext>
                </a:extLst>
              </p:cNvPr>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grpSp>
        <p:nvGrpSpPr>
          <p:cNvPr id="147" name="组合 146">
            <a:extLst>
              <a:ext uri="{FF2B5EF4-FFF2-40B4-BE49-F238E27FC236}">
                <a16:creationId xmlns:a16="http://schemas.microsoft.com/office/drawing/2014/main" xmlns="" id="{711F47EA-65AF-4F04-8571-51686665832F}"/>
              </a:ext>
            </a:extLst>
          </p:cNvPr>
          <p:cNvGrpSpPr/>
          <p:nvPr/>
        </p:nvGrpSpPr>
        <p:grpSpPr>
          <a:xfrm>
            <a:off x="3506649" y="2085968"/>
            <a:ext cx="552450" cy="552450"/>
            <a:chOff x="3678404" y="2170455"/>
            <a:chExt cx="736600" cy="736600"/>
          </a:xfrm>
        </p:grpSpPr>
        <p:grpSp>
          <p:nvGrpSpPr>
            <p:cNvPr id="148" name="组合 147">
              <a:extLst>
                <a:ext uri="{FF2B5EF4-FFF2-40B4-BE49-F238E27FC236}">
                  <a16:creationId xmlns:a16="http://schemas.microsoft.com/office/drawing/2014/main" xmlns="" id="{A37BECCA-ED56-4046-8DC1-1D93CE88AFA1}"/>
                </a:ext>
              </a:extLst>
            </p:cNvPr>
            <p:cNvGrpSpPr/>
            <p:nvPr/>
          </p:nvGrpSpPr>
          <p:grpSpPr>
            <a:xfrm>
              <a:off x="3678404" y="2170455"/>
              <a:ext cx="736600" cy="736600"/>
              <a:chOff x="8286667" y="635396"/>
              <a:chExt cx="736600" cy="736600"/>
            </a:xfrm>
          </p:grpSpPr>
          <p:sp>
            <p:nvSpPr>
              <p:cNvPr id="154" name="椭圆 153">
                <a:extLst>
                  <a:ext uri="{FF2B5EF4-FFF2-40B4-BE49-F238E27FC236}">
                    <a16:creationId xmlns:a16="http://schemas.microsoft.com/office/drawing/2014/main" xmlns="" id="{7428975C-2CFD-43D7-ABA2-C91A0340D953}"/>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55" name="椭圆 154">
                <a:extLst>
                  <a:ext uri="{FF2B5EF4-FFF2-40B4-BE49-F238E27FC236}">
                    <a16:creationId xmlns:a16="http://schemas.microsoft.com/office/drawing/2014/main" xmlns="" id="{9A878984-74B0-449D-A335-E9700A40ED36}"/>
                  </a:ext>
                </a:extLst>
              </p:cNvPr>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49" name="Group 909">
              <a:extLst>
                <a:ext uri="{FF2B5EF4-FFF2-40B4-BE49-F238E27FC236}">
                  <a16:creationId xmlns:a16="http://schemas.microsoft.com/office/drawing/2014/main" xmlns="" id="{EF477FAF-9AA2-489C-BBE6-B1A99845E955}"/>
                </a:ext>
              </a:extLst>
            </p:cNvPr>
            <p:cNvGrpSpPr>
              <a:grpSpLocks noChangeAspect="1"/>
            </p:cNvGrpSpPr>
            <p:nvPr/>
          </p:nvGrpSpPr>
          <p:grpSpPr bwMode="auto">
            <a:xfrm>
              <a:off x="3895992" y="2402053"/>
              <a:ext cx="321515" cy="274198"/>
              <a:chOff x="6090" y="1175"/>
              <a:chExt cx="265" cy="226"/>
            </a:xfrm>
            <a:solidFill>
              <a:schemeClr val="bg1"/>
            </a:solidFill>
            <a:effectLst/>
          </p:grpSpPr>
          <p:sp>
            <p:nvSpPr>
              <p:cNvPr id="150" name="Freeform 910">
                <a:extLst>
                  <a:ext uri="{FF2B5EF4-FFF2-40B4-BE49-F238E27FC236}">
                    <a16:creationId xmlns:a16="http://schemas.microsoft.com/office/drawing/2014/main" xmlns="" id="{A175D24A-0A96-43E8-9733-9EC275E17BD6}"/>
                  </a:ext>
                </a:extLst>
              </p:cNvPr>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1" name="Freeform 911">
                <a:extLst>
                  <a:ext uri="{FF2B5EF4-FFF2-40B4-BE49-F238E27FC236}">
                    <a16:creationId xmlns:a16="http://schemas.microsoft.com/office/drawing/2014/main" xmlns="" id="{CEE91542-A5C2-4D85-805D-506684AC1CA2}"/>
                  </a:ext>
                </a:extLst>
              </p:cNvPr>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2" name="Freeform 912">
                <a:extLst>
                  <a:ext uri="{FF2B5EF4-FFF2-40B4-BE49-F238E27FC236}">
                    <a16:creationId xmlns:a16="http://schemas.microsoft.com/office/drawing/2014/main" xmlns="" id="{98E34635-7BD5-4F85-B865-4976E55F367A}"/>
                  </a:ext>
                </a:extLst>
              </p:cNvPr>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3" name="Freeform 913">
                <a:extLst>
                  <a:ext uri="{FF2B5EF4-FFF2-40B4-BE49-F238E27FC236}">
                    <a16:creationId xmlns:a16="http://schemas.microsoft.com/office/drawing/2014/main" xmlns="" id="{74AD552A-FF69-49A3-BF2E-A10C59846D2E}"/>
                  </a:ext>
                </a:extLst>
              </p:cNvPr>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grpSp>
      </p:grpSp>
      <p:grpSp>
        <p:nvGrpSpPr>
          <p:cNvPr id="156" name="组合 155">
            <a:extLst>
              <a:ext uri="{FF2B5EF4-FFF2-40B4-BE49-F238E27FC236}">
                <a16:creationId xmlns:a16="http://schemas.microsoft.com/office/drawing/2014/main" xmlns="" id="{120ECB56-6D81-477E-80B2-CD425F5BF359}"/>
              </a:ext>
            </a:extLst>
          </p:cNvPr>
          <p:cNvGrpSpPr/>
          <p:nvPr/>
        </p:nvGrpSpPr>
        <p:grpSpPr>
          <a:xfrm>
            <a:off x="7425256" y="4048174"/>
            <a:ext cx="552450" cy="552450"/>
            <a:chOff x="7715921" y="3596185"/>
            <a:chExt cx="736600" cy="736600"/>
          </a:xfrm>
        </p:grpSpPr>
        <p:grpSp>
          <p:nvGrpSpPr>
            <p:cNvPr id="157" name="组合 156">
              <a:extLst>
                <a:ext uri="{FF2B5EF4-FFF2-40B4-BE49-F238E27FC236}">
                  <a16:creationId xmlns:a16="http://schemas.microsoft.com/office/drawing/2014/main" xmlns="" id="{7D0038D0-390D-4318-814A-2AF5B4CB5913}"/>
                </a:ext>
              </a:extLst>
            </p:cNvPr>
            <p:cNvGrpSpPr/>
            <p:nvPr/>
          </p:nvGrpSpPr>
          <p:grpSpPr>
            <a:xfrm>
              <a:off x="7715921" y="3596185"/>
              <a:ext cx="736600" cy="736600"/>
              <a:chOff x="8286667" y="635396"/>
              <a:chExt cx="736600" cy="736600"/>
            </a:xfrm>
          </p:grpSpPr>
          <p:sp>
            <p:nvSpPr>
              <p:cNvPr id="163" name="椭圆 162">
                <a:extLst>
                  <a:ext uri="{FF2B5EF4-FFF2-40B4-BE49-F238E27FC236}">
                    <a16:creationId xmlns:a16="http://schemas.microsoft.com/office/drawing/2014/main" xmlns="" id="{C17064FE-DCEF-4FB3-90FD-B6BF3BF1798F}"/>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64" name="椭圆 163">
                <a:extLst>
                  <a:ext uri="{FF2B5EF4-FFF2-40B4-BE49-F238E27FC236}">
                    <a16:creationId xmlns:a16="http://schemas.microsoft.com/office/drawing/2014/main" xmlns="" id="{FF57C31E-CDBA-43A2-9A84-466ADAC1CEC7}"/>
                  </a:ext>
                </a:extLst>
              </p:cNvPr>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58" name="组合 157">
              <a:extLst>
                <a:ext uri="{FF2B5EF4-FFF2-40B4-BE49-F238E27FC236}">
                  <a16:creationId xmlns:a16="http://schemas.microsoft.com/office/drawing/2014/main" xmlns="" id="{4413D679-E532-41DF-934D-DE111A3AAFB3}"/>
                </a:ext>
              </a:extLst>
            </p:cNvPr>
            <p:cNvGrpSpPr/>
            <p:nvPr/>
          </p:nvGrpSpPr>
          <p:grpSpPr>
            <a:xfrm>
              <a:off x="7948637" y="3804338"/>
              <a:ext cx="275408" cy="296010"/>
              <a:chOff x="8042594" y="2360613"/>
              <a:chExt cx="403225" cy="433388"/>
            </a:xfrm>
            <a:solidFill>
              <a:schemeClr val="bg1"/>
            </a:solidFill>
          </p:grpSpPr>
          <p:sp>
            <p:nvSpPr>
              <p:cNvPr id="159" name="Freeform 23">
                <a:extLst>
                  <a:ext uri="{FF2B5EF4-FFF2-40B4-BE49-F238E27FC236}">
                    <a16:creationId xmlns:a16="http://schemas.microsoft.com/office/drawing/2014/main" xmlns="" id="{6635DB72-3718-42E7-A266-9345DE872A46}"/>
                  </a:ext>
                </a:extLst>
              </p:cNvPr>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0" name="Freeform 24">
                <a:extLst>
                  <a:ext uri="{FF2B5EF4-FFF2-40B4-BE49-F238E27FC236}">
                    <a16:creationId xmlns:a16="http://schemas.microsoft.com/office/drawing/2014/main" xmlns="" id="{A304332B-81E0-4AE5-A9A6-C6B223C961C7}"/>
                  </a:ext>
                </a:extLst>
              </p:cNvPr>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1" name="Freeform 25">
                <a:extLst>
                  <a:ext uri="{FF2B5EF4-FFF2-40B4-BE49-F238E27FC236}">
                    <a16:creationId xmlns:a16="http://schemas.microsoft.com/office/drawing/2014/main" xmlns="" id="{C7D1FDC6-03D4-409B-A1E1-F1B2B2C28CB7}"/>
                  </a:ext>
                </a:extLst>
              </p:cNvPr>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2" name="Freeform 26">
                <a:extLst>
                  <a:ext uri="{FF2B5EF4-FFF2-40B4-BE49-F238E27FC236}">
                    <a16:creationId xmlns:a16="http://schemas.microsoft.com/office/drawing/2014/main" xmlns="" id="{30329898-E629-47EE-978E-5C7899E0460E}"/>
                  </a:ext>
                </a:extLst>
              </p:cNvPr>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sp>
        <p:nvSpPr>
          <p:cNvPr id="169" name="TextBox 277">
            <a:extLst>
              <a:ext uri="{FF2B5EF4-FFF2-40B4-BE49-F238E27FC236}">
                <a16:creationId xmlns:a16="http://schemas.microsoft.com/office/drawing/2014/main" xmlns="" id="{F02C1B38-BB6A-4324-9E90-86B15650B07C}"/>
              </a:ext>
            </a:extLst>
          </p:cNvPr>
          <p:cNvSpPr txBox="1"/>
          <p:nvPr/>
        </p:nvSpPr>
        <p:spPr>
          <a:xfrm>
            <a:off x="1146321" y="2059013"/>
            <a:ext cx="2360328" cy="923330"/>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负责网店日常改版策划，上架，推广，销售，售后服务等经营与管理工作。</a:t>
            </a:r>
          </a:p>
        </p:txBody>
      </p:sp>
      <p:sp>
        <p:nvSpPr>
          <p:cNvPr id="170" name="TextBox 278">
            <a:extLst>
              <a:ext uri="{FF2B5EF4-FFF2-40B4-BE49-F238E27FC236}">
                <a16:creationId xmlns:a16="http://schemas.microsoft.com/office/drawing/2014/main" xmlns="" id="{23C34A85-9F76-48D1-8349-C175864F9B23}"/>
              </a:ext>
            </a:extLst>
          </p:cNvPr>
          <p:cNvSpPr txBox="1"/>
          <p:nvPr/>
        </p:nvSpPr>
        <p:spPr>
          <a:xfrm>
            <a:off x="1293782" y="4316789"/>
            <a:ext cx="2360328" cy="613694"/>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负责执行与配合公司相关营销活动，策划店铺促销方案。</a:t>
            </a:r>
          </a:p>
        </p:txBody>
      </p:sp>
      <p:sp>
        <p:nvSpPr>
          <p:cNvPr id="171" name="TextBox 279">
            <a:extLst>
              <a:ext uri="{FF2B5EF4-FFF2-40B4-BE49-F238E27FC236}">
                <a16:creationId xmlns:a16="http://schemas.microsoft.com/office/drawing/2014/main" xmlns="" id="{3AA97106-C08B-4637-A563-1E49A445F489}"/>
              </a:ext>
            </a:extLst>
          </p:cNvPr>
          <p:cNvSpPr txBox="1"/>
          <p:nvPr/>
        </p:nvSpPr>
        <p:spPr>
          <a:xfrm>
            <a:off x="8419200" y="1747925"/>
            <a:ext cx="2360328" cy="613694"/>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负责网店日常维护，保证网店的正常运作，优化店铺及商品排名。</a:t>
            </a:r>
          </a:p>
        </p:txBody>
      </p:sp>
      <p:sp>
        <p:nvSpPr>
          <p:cNvPr id="172" name="TextBox 280">
            <a:extLst>
              <a:ext uri="{FF2B5EF4-FFF2-40B4-BE49-F238E27FC236}">
                <a16:creationId xmlns:a16="http://schemas.microsoft.com/office/drawing/2014/main" xmlns="" id="{51410B3F-B470-4F76-8CE1-1CCB2A90276B}"/>
              </a:ext>
            </a:extLst>
          </p:cNvPr>
          <p:cNvSpPr txBox="1"/>
          <p:nvPr/>
        </p:nvSpPr>
        <p:spPr>
          <a:xfrm>
            <a:off x="8138621" y="3960566"/>
            <a:ext cx="2360328" cy="923330"/>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负责收集市场和行业信息，提供有效应对方案</a:t>
            </a:r>
            <a:r>
              <a:rPr lang="zh-CN" altLang="en-US" sz="1200" dirty="0">
                <a:solidFill>
                  <a:srgbClr val="404040"/>
                </a:solidFill>
                <a:latin typeface="Arial"/>
                <a:ea typeface="微软雅黑"/>
                <a:sym typeface="Arial"/>
              </a:rPr>
              <a:t>。</a:t>
            </a:r>
            <a:r>
              <a:rPr lang="zh-CN" altLang="zh-CN" sz="1200" dirty="0">
                <a:solidFill>
                  <a:srgbClr val="404040"/>
                </a:solidFill>
                <a:latin typeface="Arial"/>
                <a:ea typeface="微软雅黑"/>
                <a:sym typeface="Arial"/>
              </a:rPr>
              <a:t>客户关系维护，处理相关客户投诉及纠纷问题。</a:t>
            </a:r>
          </a:p>
        </p:txBody>
      </p:sp>
      <p:pic>
        <p:nvPicPr>
          <p:cNvPr id="3" name="图片 2">
            <a:extLst>
              <a:ext uri="{FF2B5EF4-FFF2-40B4-BE49-F238E27FC236}">
                <a16:creationId xmlns:a16="http://schemas.microsoft.com/office/drawing/2014/main" xmlns="" id="{2647A8EC-F4E4-4426-B372-611645E70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1509" y="1357011"/>
            <a:ext cx="3131857" cy="4424848"/>
          </a:xfrm>
          <a:prstGeom prst="rect">
            <a:avLst/>
          </a:prstGeom>
        </p:spPr>
      </p:pic>
      <p:pic>
        <p:nvPicPr>
          <p:cNvPr id="5" name="图片 4">
            <a:extLst>
              <a:ext uri="{FF2B5EF4-FFF2-40B4-BE49-F238E27FC236}">
                <a16:creationId xmlns:a16="http://schemas.microsoft.com/office/drawing/2014/main" xmlns="" id="{62B02A3C-D349-4E47-A7AC-075471FC34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185" y="4275206"/>
            <a:ext cx="4715822" cy="3013305"/>
          </a:xfrm>
          <a:prstGeom prst="rect">
            <a:avLst/>
          </a:prstGeom>
        </p:spPr>
      </p:pic>
      <p:pic>
        <p:nvPicPr>
          <p:cNvPr id="173" name="图片 172">
            <a:extLst>
              <a:ext uri="{FF2B5EF4-FFF2-40B4-BE49-F238E27FC236}">
                <a16:creationId xmlns:a16="http://schemas.microsoft.com/office/drawing/2014/main" xmlns="" id="{11DF380D-4636-492E-991F-C52A9BAAF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sp>
        <p:nvSpPr>
          <p:cNvPr id="179" name="TextBox 41">
            <a:extLst>
              <a:ext uri="{FF2B5EF4-FFF2-40B4-BE49-F238E27FC236}">
                <a16:creationId xmlns:a16="http://schemas.microsoft.com/office/drawing/2014/main" xmlns="" id="{CE65ABA2-F06E-4333-90B7-95AE107ECF20}"/>
              </a:ext>
            </a:extLst>
          </p:cNvPr>
          <p:cNvSpPr txBox="1"/>
          <p:nvPr/>
        </p:nvSpPr>
        <p:spPr bwMode="auto">
          <a:xfrm>
            <a:off x="4550357" y="5896209"/>
            <a:ext cx="2813009" cy="369332"/>
          </a:xfrm>
          <a:prstGeom prst="rect">
            <a:avLst/>
          </a:prstGeom>
          <a:solidFill>
            <a:srgbClr val="EB3F32"/>
          </a:solidFill>
          <a:ln>
            <a:noFill/>
          </a:ln>
          <a:effectLst/>
        </p:spPr>
        <p:style>
          <a:lnRef idx="1">
            <a:schemeClr val="accent5"/>
          </a:lnRef>
          <a:fillRef idx="3">
            <a:schemeClr val="accent5"/>
          </a:fillRef>
          <a:effectRef idx="2">
            <a:schemeClr val="accent5"/>
          </a:effectRef>
          <a:fontRef idx="minor">
            <a:schemeClr val="lt1"/>
          </a:fontRef>
        </p:style>
        <p:txBody>
          <a:bodyPr wrap="square">
            <a:spAutoFit/>
          </a:bodyPr>
          <a:lstStyle/>
          <a:p>
            <a:pPr algn="dist" fontAlgn="auto">
              <a:spcBef>
                <a:spcPts val="0"/>
              </a:spcBef>
              <a:spcAft>
                <a:spcPts val="0"/>
              </a:spcAft>
              <a:buFont typeface="Arial" pitchFamily="34" charset="0"/>
              <a:buNone/>
              <a:defRPr/>
            </a:pPr>
            <a:r>
              <a:rPr lang="zh-CN" altLang="zh-CN" b="1" dirty="0">
                <a:solidFill>
                  <a:schemeClr val="bg1"/>
                </a:solidFill>
                <a:effectLst>
                  <a:outerShdw blurRad="38100" dist="38100" dir="2700000" algn="tl">
                    <a:srgbClr val="000000">
                      <a:alpha val="43137"/>
                    </a:srgbClr>
                  </a:outerShdw>
                </a:effectLst>
                <a:latin typeface="Arial"/>
                <a:ea typeface="微软雅黑"/>
                <a:sym typeface="Arial"/>
              </a:rPr>
              <a:t>整体规划营销推广等</a:t>
            </a:r>
            <a:endParaRPr lang="zh-CN" altLang="en-US" b="1" noProof="1">
              <a:solidFill>
                <a:schemeClr val="bg1"/>
              </a:solidFill>
              <a:effectLst>
                <a:outerShdw blurRad="38100" dist="38100" dir="2700000" algn="tl">
                  <a:srgbClr val="000000">
                    <a:alpha val="43137"/>
                  </a:srgbClr>
                </a:outerShdw>
              </a:effectLst>
              <a:latin typeface="Arial"/>
              <a:ea typeface="微软雅黑"/>
              <a:sym typeface="Arial"/>
            </a:endParaRPr>
          </a:p>
        </p:txBody>
      </p:sp>
      <p:grpSp>
        <p:nvGrpSpPr>
          <p:cNvPr id="181" name="组合 55">
            <a:extLst>
              <a:ext uri="{FF2B5EF4-FFF2-40B4-BE49-F238E27FC236}">
                <a16:creationId xmlns:a16="http://schemas.microsoft.com/office/drawing/2014/main" xmlns="" id="{996A32DC-678A-4002-B74A-1E05291C8232}"/>
              </a:ext>
            </a:extLst>
          </p:cNvPr>
          <p:cNvGrpSpPr/>
          <p:nvPr/>
        </p:nvGrpSpPr>
        <p:grpSpPr bwMode="auto">
          <a:xfrm>
            <a:off x="4193818" y="177245"/>
            <a:ext cx="3573065" cy="696471"/>
            <a:chOff x="3791743" y="5346472"/>
            <a:chExt cx="5833187" cy="1152803"/>
          </a:xfrm>
          <a:effectLst/>
        </p:grpSpPr>
        <p:sp>
          <p:nvSpPr>
            <p:cNvPr id="182" name="任意多边形 166">
              <a:extLst>
                <a:ext uri="{FF2B5EF4-FFF2-40B4-BE49-F238E27FC236}">
                  <a16:creationId xmlns:a16="http://schemas.microsoft.com/office/drawing/2014/main" xmlns="" id="{59F8B9F9-DC97-44CE-8237-52241B6202C1}"/>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83" name="圆角矩形 165">
              <a:extLst>
                <a:ext uri="{FF2B5EF4-FFF2-40B4-BE49-F238E27FC236}">
                  <a16:creationId xmlns:a16="http://schemas.microsoft.com/office/drawing/2014/main" xmlns="" id="{EF6CF9C0-71E3-47CB-84B8-F9BEA24A5850}"/>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84" name="圆角矩形 167">
              <a:extLst>
                <a:ext uri="{FF2B5EF4-FFF2-40B4-BE49-F238E27FC236}">
                  <a16:creationId xmlns:a16="http://schemas.microsoft.com/office/drawing/2014/main" xmlns="" id="{A8B9D888-F4F1-42E0-BAAC-181BB04564A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255042641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par>
                                    <p:cTn id="14" presetID="53" presetClass="entr" presetSubtype="16"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p:cTn id="16" dur="500" fill="hold"/>
                                            <p:tgtEl>
                                              <p:spTgt spid="86"/>
                                            </p:tgtEl>
                                            <p:attrNameLst>
                                              <p:attrName>ppt_w</p:attrName>
                                            </p:attrNameLst>
                                          </p:cBhvr>
                                          <p:tavLst>
                                            <p:tav tm="0">
                                              <p:val>
                                                <p:fltVal val="0"/>
                                              </p:val>
                                            </p:tav>
                                            <p:tav tm="100000">
                                              <p:val>
                                                <p:strVal val="#ppt_w"/>
                                              </p:val>
                                            </p:tav>
                                          </p:tavLst>
                                        </p:anim>
                                        <p:anim calcmode="lin" valueType="num">
                                          <p:cBhvr>
                                            <p:cTn id="17" dur="500" fill="hold"/>
                                            <p:tgtEl>
                                              <p:spTgt spid="86"/>
                                            </p:tgtEl>
                                            <p:attrNameLst>
                                              <p:attrName>ppt_h</p:attrName>
                                            </p:attrNameLst>
                                          </p:cBhvr>
                                          <p:tavLst>
                                            <p:tav tm="0">
                                              <p:val>
                                                <p:fltVal val="0"/>
                                              </p:val>
                                            </p:tav>
                                            <p:tav tm="100000">
                                              <p:val>
                                                <p:strVal val="#ppt_h"/>
                                              </p:val>
                                            </p:tav>
                                          </p:tavLst>
                                        </p:anim>
                                        <p:animEffect transition="in" filter="fade">
                                          <p:cBhvr>
                                            <p:cTn id="18" dur="500"/>
                                            <p:tgtEl>
                                              <p:spTgt spid="86"/>
                                            </p:tgtEl>
                                          </p:cBhvr>
                                        </p:animEffect>
                                      </p:childTnLst>
                                    </p:cTn>
                                  </p:par>
                                  <p:par>
                                    <p:cTn id="19" presetID="53" presetClass="entr" presetSubtype="16"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p:cTn id="21" dur="500" fill="hold"/>
                                            <p:tgtEl>
                                              <p:spTgt spid="156"/>
                                            </p:tgtEl>
                                            <p:attrNameLst>
                                              <p:attrName>ppt_w</p:attrName>
                                            </p:attrNameLst>
                                          </p:cBhvr>
                                          <p:tavLst>
                                            <p:tav tm="0">
                                              <p:val>
                                                <p:fltVal val="0"/>
                                              </p:val>
                                            </p:tav>
                                            <p:tav tm="100000">
                                              <p:val>
                                                <p:strVal val="#ppt_w"/>
                                              </p:val>
                                            </p:tav>
                                          </p:tavLst>
                                        </p:anim>
                                        <p:anim calcmode="lin" valueType="num">
                                          <p:cBhvr>
                                            <p:cTn id="22" dur="500" fill="hold"/>
                                            <p:tgtEl>
                                              <p:spTgt spid="156"/>
                                            </p:tgtEl>
                                            <p:attrNameLst>
                                              <p:attrName>ppt_h</p:attrName>
                                            </p:attrNameLst>
                                          </p:cBhvr>
                                          <p:tavLst>
                                            <p:tav tm="0">
                                              <p:val>
                                                <p:fltVal val="0"/>
                                              </p:val>
                                            </p:tav>
                                            <p:tav tm="100000">
                                              <p:val>
                                                <p:strVal val="#ppt_h"/>
                                              </p:val>
                                            </p:tav>
                                          </p:tavLst>
                                        </p:anim>
                                        <p:animEffect transition="in" filter="fade">
                                          <p:cBhvr>
                                            <p:cTn id="23" dur="500"/>
                                            <p:tgtEl>
                                              <p:spTgt spid="156"/>
                                            </p:tgtEl>
                                          </p:cBhvr>
                                        </p:animEffect>
                                      </p:childTnLst>
                                    </p:cTn>
                                  </p:par>
                                  <p:par>
                                    <p:cTn id="24" presetID="53" presetClass="entr" presetSubtype="16"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fltVal val="0"/>
                                              </p:val>
                                            </p:tav>
                                            <p:tav tm="100000">
                                              <p:val>
                                                <p:strVal val="#ppt_w"/>
                                              </p:val>
                                            </p:tav>
                                          </p:tavLst>
                                        </p:anim>
                                        <p:anim calcmode="lin" valueType="num">
                                          <p:cBhvr>
                                            <p:cTn id="27" dur="500" fill="hold"/>
                                            <p:tgtEl>
                                              <p:spTgt spid="108"/>
                                            </p:tgtEl>
                                            <p:attrNameLst>
                                              <p:attrName>ppt_h</p:attrName>
                                            </p:attrNameLst>
                                          </p:cBhvr>
                                          <p:tavLst>
                                            <p:tav tm="0">
                                              <p:val>
                                                <p:fltVal val="0"/>
                                              </p:val>
                                            </p:tav>
                                            <p:tav tm="100000">
                                              <p:val>
                                                <p:strVal val="#ppt_h"/>
                                              </p:val>
                                            </p:tav>
                                          </p:tavLst>
                                        </p:anim>
                                        <p:animEffect transition="in" filter="fade">
                                          <p:cBhvr>
                                            <p:cTn id="28" dur="500"/>
                                            <p:tgtEl>
                                              <p:spTgt spid="10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wipe(left)">
                                          <p:cBhvr>
                                            <p:cTn id="32" dur="500"/>
                                            <p:tgtEl>
                                              <p:spTgt spid="17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wipe(right)">
                                          <p:cBhvr>
                                            <p:cTn id="38" dur="500"/>
                                            <p:tgtEl>
                                              <p:spTgt spid="17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2"/>
                                            </p:tgtEl>
                                            <p:attrNameLst>
                                              <p:attrName>style.visibility</p:attrName>
                                            </p:attrNameLst>
                                          </p:cBhvr>
                                          <p:to>
                                            <p:strVal val="visible"/>
                                          </p:to>
                                        </p:set>
                                        <p:animEffect transition="in" filter="wipe(left)">
                                          <p:cBhvr>
                                            <p:cTn id="41" dur="500"/>
                                            <p:tgtEl>
                                              <p:spTgt spid="172"/>
                                            </p:tgtEl>
                                          </p:cBhvr>
                                        </p:animEffect>
                                      </p:childTnLst>
                                    </p:cTn>
                                  </p:par>
                                </p:childTnLst>
                              </p:cTn>
                            </p:par>
                            <p:par>
                              <p:cTn id="42" fill="hold">
                                <p:stCondLst>
                                  <p:cond delay="1500"/>
                                </p:stCondLst>
                                <p:childTnLst>
                                  <p:par>
                                    <p:cTn id="43" presetID="2" presetClass="entr" presetSubtype="4" fill="hold" grpId="0" nodeType="afterEffect" p14:presetBounceEnd="48000">
                                      <p:stCondLst>
                                        <p:cond delay="0"/>
                                      </p:stCondLst>
                                      <p:childTnLst>
                                        <p:set>
                                          <p:cBhvr>
                                            <p:cTn id="44" dur="1" fill="hold">
                                              <p:stCondLst>
                                                <p:cond delay="0"/>
                                              </p:stCondLst>
                                            </p:cTn>
                                            <p:tgtEl>
                                              <p:spTgt spid="179"/>
                                            </p:tgtEl>
                                            <p:attrNameLst>
                                              <p:attrName>style.visibility</p:attrName>
                                            </p:attrNameLst>
                                          </p:cBhvr>
                                          <p:to>
                                            <p:strVal val="visible"/>
                                          </p:to>
                                        </p:set>
                                        <p:anim calcmode="lin" valueType="num" p14:bounceEnd="48000">
                                          <p:cBhvr additive="base">
                                            <p:cTn id="45" dur="500" fill="hold"/>
                                            <p:tgtEl>
                                              <p:spTgt spid="179"/>
                                            </p:tgtEl>
                                            <p:attrNameLst>
                                              <p:attrName>ppt_x</p:attrName>
                                            </p:attrNameLst>
                                          </p:cBhvr>
                                          <p:tavLst>
                                            <p:tav tm="0">
                                              <p:val>
                                                <p:strVal val="#ppt_x"/>
                                              </p:val>
                                            </p:tav>
                                            <p:tav tm="100000">
                                              <p:val>
                                                <p:strVal val="#ppt_x"/>
                                              </p:val>
                                            </p:tav>
                                          </p:tavLst>
                                        </p:anim>
                                        <p:anim calcmode="lin" valueType="num" p14:bounceEnd="48000">
                                          <p:cBhvr additive="base">
                                            <p:cTn id="46"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par>
                                    <p:cTn id="14" presetID="53" presetClass="entr" presetSubtype="16"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p:cTn id="16" dur="500" fill="hold"/>
                                            <p:tgtEl>
                                              <p:spTgt spid="86"/>
                                            </p:tgtEl>
                                            <p:attrNameLst>
                                              <p:attrName>ppt_w</p:attrName>
                                            </p:attrNameLst>
                                          </p:cBhvr>
                                          <p:tavLst>
                                            <p:tav tm="0">
                                              <p:val>
                                                <p:fltVal val="0"/>
                                              </p:val>
                                            </p:tav>
                                            <p:tav tm="100000">
                                              <p:val>
                                                <p:strVal val="#ppt_w"/>
                                              </p:val>
                                            </p:tav>
                                          </p:tavLst>
                                        </p:anim>
                                        <p:anim calcmode="lin" valueType="num">
                                          <p:cBhvr>
                                            <p:cTn id="17" dur="500" fill="hold"/>
                                            <p:tgtEl>
                                              <p:spTgt spid="86"/>
                                            </p:tgtEl>
                                            <p:attrNameLst>
                                              <p:attrName>ppt_h</p:attrName>
                                            </p:attrNameLst>
                                          </p:cBhvr>
                                          <p:tavLst>
                                            <p:tav tm="0">
                                              <p:val>
                                                <p:fltVal val="0"/>
                                              </p:val>
                                            </p:tav>
                                            <p:tav tm="100000">
                                              <p:val>
                                                <p:strVal val="#ppt_h"/>
                                              </p:val>
                                            </p:tav>
                                          </p:tavLst>
                                        </p:anim>
                                        <p:animEffect transition="in" filter="fade">
                                          <p:cBhvr>
                                            <p:cTn id="18" dur="500"/>
                                            <p:tgtEl>
                                              <p:spTgt spid="86"/>
                                            </p:tgtEl>
                                          </p:cBhvr>
                                        </p:animEffect>
                                      </p:childTnLst>
                                    </p:cTn>
                                  </p:par>
                                  <p:par>
                                    <p:cTn id="19" presetID="53" presetClass="entr" presetSubtype="16"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p:cTn id="21" dur="500" fill="hold"/>
                                            <p:tgtEl>
                                              <p:spTgt spid="156"/>
                                            </p:tgtEl>
                                            <p:attrNameLst>
                                              <p:attrName>ppt_w</p:attrName>
                                            </p:attrNameLst>
                                          </p:cBhvr>
                                          <p:tavLst>
                                            <p:tav tm="0">
                                              <p:val>
                                                <p:fltVal val="0"/>
                                              </p:val>
                                            </p:tav>
                                            <p:tav tm="100000">
                                              <p:val>
                                                <p:strVal val="#ppt_w"/>
                                              </p:val>
                                            </p:tav>
                                          </p:tavLst>
                                        </p:anim>
                                        <p:anim calcmode="lin" valueType="num">
                                          <p:cBhvr>
                                            <p:cTn id="22" dur="500" fill="hold"/>
                                            <p:tgtEl>
                                              <p:spTgt spid="156"/>
                                            </p:tgtEl>
                                            <p:attrNameLst>
                                              <p:attrName>ppt_h</p:attrName>
                                            </p:attrNameLst>
                                          </p:cBhvr>
                                          <p:tavLst>
                                            <p:tav tm="0">
                                              <p:val>
                                                <p:fltVal val="0"/>
                                              </p:val>
                                            </p:tav>
                                            <p:tav tm="100000">
                                              <p:val>
                                                <p:strVal val="#ppt_h"/>
                                              </p:val>
                                            </p:tav>
                                          </p:tavLst>
                                        </p:anim>
                                        <p:animEffect transition="in" filter="fade">
                                          <p:cBhvr>
                                            <p:cTn id="23" dur="500"/>
                                            <p:tgtEl>
                                              <p:spTgt spid="156"/>
                                            </p:tgtEl>
                                          </p:cBhvr>
                                        </p:animEffect>
                                      </p:childTnLst>
                                    </p:cTn>
                                  </p:par>
                                  <p:par>
                                    <p:cTn id="24" presetID="53" presetClass="entr" presetSubtype="16"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fltVal val="0"/>
                                              </p:val>
                                            </p:tav>
                                            <p:tav tm="100000">
                                              <p:val>
                                                <p:strVal val="#ppt_w"/>
                                              </p:val>
                                            </p:tav>
                                          </p:tavLst>
                                        </p:anim>
                                        <p:anim calcmode="lin" valueType="num">
                                          <p:cBhvr>
                                            <p:cTn id="27" dur="500" fill="hold"/>
                                            <p:tgtEl>
                                              <p:spTgt spid="108"/>
                                            </p:tgtEl>
                                            <p:attrNameLst>
                                              <p:attrName>ppt_h</p:attrName>
                                            </p:attrNameLst>
                                          </p:cBhvr>
                                          <p:tavLst>
                                            <p:tav tm="0">
                                              <p:val>
                                                <p:fltVal val="0"/>
                                              </p:val>
                                            </p:tav>
                                            <p:tav tm="100000">
                                              <p:val>
                                                <p:strVal val="#ppt_h"/>
                                              </p:val>
                                            </p:tav>
                                          </p:tavLst>
                                        </p:anim>
                                        <p:animEffect transition="in" filter="fade">
                                          <p:cBhvr>
                                            <p:cTn id="28" dur="500"/>
                                            <p:tgtEl>
                                              <p:spTgt spid="10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wipe(left)">
                                          <p:cBhvr>
                                            <p:cTn id="32" dur="500"/>
                                            <p:tgtEl>
                                              <p:spTgt spid="17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wipe(right)">
                                          <p:cBhvr>
                                            <p:cTn id="38" dur="500"/>
                                            <p:tgtEl>
                                              <p:spTgt spid="17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2"/>
                                            </p:tgtEl>
                                            <p:attrNameLst>
                                              <p:attrName>style.visibility</p:attrName>
                                            </p:attrNameLst>
                                          </p:cBhvr>
                                          <p:to>
                                            <p:strVal val="visible"/>
                                          </p:to>
                                        </p:set>
                                        <p:animEffect transition="in" filter="wipe(left)">
                                          <p:cBhvr>
                                            <p:cTn id="41" dur="500"/>
                                            <p:tgtEl>
                                              <p:spTgt spid="172"/>
                                            </p:tgtEl>
                                          </p:cBhvr>
                                        </p:animEffect>
                                      </p:childTnLst>
                                    </p:cTn>
                                  </p:par>
                                </p:childTnLst>
                              </p:cTn>
                            </p:par>
                            <p:par>
                              <p:cTn id="42" fill="hold">
                                <p:stCondLst>
                                  <p:cond delay="1500"/>
                                </p:stCondLst>
                                <p:childTnLst>
                                  <p:par>
                                    <p:cTn id="43" presetID="2" presetClass="entr" presetSubtype="4" fill="hold" grpId="0" nodeType="afterEffect">
                                      <p:stCondLst>
                                        <p:cond delay="0"/>
                                      </p:stCondLst>
                                      <p:childTnLst>
                                        <p:set>
                                          <p:cBhvr>
                                            <p:cTn id="44" dur="1" fill="hold">
                                              <p:stCondLst>
                                                <p:cond delay="0"/>
                                              </p:stCondLst>
                                            </p:cTn>
                                            <p:tgtEl>
                                              <p:spTgt spid="179"/>
                                            </p:tgtEl>
                                            <p:attrNameLst>
                                              <p:attrName>style.visibility</p:attrName>
                                            </p:attrNameLst>
                                          </p:cBhvr>
                                          <p:to>
                                            <p:strVal val="visible"/>
                                          </p:to>
                                        </p:set>
                                        <p:anim calcmode="lin" valueType="num">
                                          <p:cBhvr additive="base">
                                            <p:cTn id="45" dur="500" fill="hold"/>
                                            <p:tgtEl>
                                              <p:spTgt spid="179"/>
                                            </p:tgtEl>
                                            <p:attrNameLst>
                                              <p:attrName>ppt_x</p:attrName>
                                            </p:attrNameLst>
                                          </p:cBhvr>
                                          <p:tavLst>
                                            <p:tav tm="0">
                                              <p:val>
                                                <p:strVal val="#ppt_x"/>
                                              </p:val>
                                            </p:tav>
                                            <p:tav tm="100000">
                                              <p:val>
                                                <p:strVal val="#ppt_x"/>
                                              </p:val>
                                            </p:tav>
                                          </p:tavLst>
                                        </p:anim>
                                        <p:anim calcmode="lin" valueType="num">
                                          <p:cBhvr additive="base">
                                            <p:cTn id="46"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9"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任意多边形: 形状 29">
            <a:extLst>
              <a:ext uri="{FF2B5EF4-FFF2-40B4-BE49-F238E27FC236}">
                <a16:creationId xmlns:a16="http://schemas.microsoft.com/office/drawing/2014/main" xmlns="" id="{54B9B9C1-D181-4921-92E0-5909475FF837}"/>
              </a:ext>
            </a:extLst>
          </p:cNvPr>
          <p:cNvSpPr/>
          <p:nvPr/>
        </p:nvSpPr>
        <p:spPr>
          <a:xfrm>
            <a:off x="2036848" y="2339977"/>
            <a:ext cx="2600522"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0" y="0"/>
                </a:lnTo>
                <a:lnTo>
                  <a:pt x="0" y="21600"/>
                </a:lnTo>
                <a:lnTo>
                  <a:pt x="13172" y="21600"/>
                </a:lnTo>
                <a:cubicBezTo>
                  <a:pt x="14174" y="18627"/>
                  <a:pt x="15207" y="15731"/>
                  <a:pt x="16266" y="12900"/>
                </a:cubicBezTo>
                <a:cubicBezTo>
                  <a:pt x="17950" y="8401"/>
                  <a:pt x="19728" y="4093"/>
                  <a:pt x="21600" y="0"/>
                </a:cubicBezTo>
                <a:close/>
              </a:path>
            </a:pathLst>
          </a:custGeom>
          <a:solidFill>
            <a:schemeClr val="accent1">
              <a:lumMod val="75000"/>
            </a:schemeClr>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4" name="任意多边形: 形状 33">
            <a:extLst>
              <a:ext uri="{FF2B5EF4-FFF2-40B4-BE49-F238E27FC236}">
                <a16:creationId xmlns:a16="http://schemas.microsoft.com/office/drawing/2014/main" xmlns="" id="{0792DE3A-CD59-4942-8B31-64741BD7C5F8}"/>
              </a:ext>
            </a:extLst>
          </p:cNvPr>
          <p:cNvSpPr/>
          <p:nvPr/>
        </p:nvSpPr>
        <p:spPr>
          <a:xfrm>
            <a:off x="3777657" y="1844825"/>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1">
              <a:lumMod val="75000"/>
            </a:schemeClr>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35" name="任意多边形: 形状 34">
            <a:extLst>
              <a:ext uri="{FF2B5EF4-FFF2-40B4-BE49-F238E27FC236}">
                <a16:creationId xmlns:a16="http://schemas.microsoft.com/office/drawing/2014/main" xmlns="" id="{361451EF-4E84-4A19-B43F-EA9ECD222272}"/>
              </a:ext>
            </a:extLst>
          </p:cNvPr>
          <p:cNvSpPr/>
          <p:nvPr/>
        </p:nvSpPr>
        <p:spPr>
          <a:xfrm>
            <a:off x="994752" y="3396683"/>
            <a:ext cx="2600070"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2" y="0"/>
                </a:lnTo>
                <a:lnTo>
                  <a:pt x="0" y="21600"/>
                </a:lnTo>
                <a:lnTo>
                  <a:pt x="12689" y="21600"/>
                </a:lnTo>
                <a:lnTo>
                  <a:pt x="21600" y="0"/>
                </a:lnTo>
                <a:close/>
              </a:path>
            </a:pathLst>
          </a:custGeom>
          <a:solidFill>
            <a:srgbClr val="C7C8CA"/>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6" name="任意多边形: 形状 35">
            <a:extLst>
              <a:ext uri="{FF2B5EF4-FFF2-40B4-BE49-F238E27FC236}">
                <a16:creationId xmlns:a16="http://schemas.microsoft.com/office/drawing/2014/main" xmlns="" id="{9A7871C8-C684-41E7-8F2D-C1D1B3AEA8CB}"/>
              </a:ext>
            </a:extLst>
          </p:cNvPr>
          <p:cNvSpPr/>
          <p:nvPr/>
        </p:nvSpPr>
        <p:spPr>
          <a:xfrm>
            <a:off x="2712156" y="2901531"/>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rgbClr val="C7C8CA"/>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7" name="任意多边形: 形状 36">
            <a:extLst>
              <a:ext uri="{FF2B5EF4-FFF2-40B4-BE49-F238E27FC236}">
                <a16:creationId xmlns:a16="http://schemas.microsoft.com/office/drawing/2014/main" xmlns="" id="{FAECDFE9-C237-4C55-AB3D-D6935B1F3ABD}"/>
              </a:ext>
            </a:extLst>
          </p:cNvPr>
          <p:cNvSpPr/>
          <p:nvPr/>
        </p:nvSpPr>
        <p:spPr>
          <a:xfrm>
            <a:off x="-71051" y="4457479"/>
            <a:ext cx="2603060"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51" y="0"/>
                </a:lnTo>
                <a:lnTo>
                  <a:pt x="0" y="21600"/>
                </a:lnTo>
                <a:lnTo>
                  <a:pt x="14029" y="21600"/>
                </a:lnTo>
                <a:lnTo>
                  <a:pt x="21600" y="0"/>
                </a:lnTo>
                <a:close/>
              </a:path>
            </a:pathLst>
          </a:custGeom>
          <a:solidFill>
            <a:srgbClr val="3AB6AF"/>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46" name="任意多边形: 形状 45">
            <a:extLst>
              <a:ext uri="{FF2B5EF4-FFF2-40B4-BE49-F238E27FC236}">
                <a16:creationId xmlns:a16="http://schemas.microsoft.com/office/drawing/2014/main" xmlns="" id="{54D9169D-3933-4203-B133-1032A9CD4A0F}"/>
              </a:ext>
            </a:extLst>
          </p:cNvPr>
          <p:cNvSpPr/>
          <p:nvPr/>
        </p:nvSpPr>
        <p:spPr>
          <a:xfrm>
            <a:off x="1564329" y="4106704"/>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rgbClr val="3AB6AF"/>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47" name="矩形 46">
            <a:extLst>
              <a:ext uri="{FF2B5EF4-FFF2-40B4-BE49-F238E27FC236}">
                <a16:creationId xmlns:a16="http://schemas.microsoft.com/office/drawing/2014/main" xmlns="" id="{D32E8390-227B-47DD-958F-F9F8F8B28EC2}"/>
              </a:ext>
            </a:extLst>
          </p:cNvPr>
          <p:cNvSpPr/>
          <p:nvPr/>
        </p:nvSpPr>
        <p:spPr>
          <a:xfrm>
            <a:off x="1954617" y="4680634"/>
            <a:ext cx="1878561"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保证店铺经营状态协调</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8" name="矩形 47">
            <a:extLst>
              <a:ext uri="{FF2B5EF4-FFF2-40B4-BE49-F238E27FC236}">
                <a16:creationId xmlns:a16="http://schemas.microsoft.com/office/drawing/2014/main" xmlns="" id="{FFEA9048-A586-4329-9246-F53926262EDE}"/>
              </a:ext>
            </a:extLst>
          </p:cNvPr>
          <p:cNvSpPr/>
          <p:nvPr/>
        </p:nvSpPr>
        <p:spPr>
          <a:xfrm>
            <a:off x="3228457" y="3427310"/>
            <a:ext cx="1878561"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老客户关系维护</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9" name="矩形 48">
            <a:extLst>
              <a:ext uri="{FF2B5EF4-FFF2-40B4-BE49-F238E27FC236}">
                <a16:creationId xmlns:a16="http://schemas.microsoft.com/office/drawing/2014/main" xmlns="" id="{B0957459-5154-41F6-BF01-4CD8085CEA99}"/>
              </a:ext>
            </a:extLst>
          </p:cNvPr>
          <p:cNvSpPr/>
          <p:nvPr/>
        </p:nvSpPr>
        <p:spPr>
          <a:xfrm>
            <a:off x="4408432" y="2358132"/>
            <a:ext cx="1539627"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老客户关系维护</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50" name="椭圆 49">
            <a:extLst>
              <a:ext uri="{FF2B5EF4-FFF2-40B4-BE49-F238E27FC236}">
                <a16:creationId xmlns:a16="http://schemas.microsoft.com/office/drawing/2014/main" xmlns="" id="{8F0CE23B-0595-48C8-96C7-B6C39FEFB874}"/>
              </a:ext>
            </a:extLst>
          </p:cNvPr>
          <p:cNvSpPr/>
          <p:nvPr/>
        </p:nvSpPr>
        <p:spPr>
          <a:xfrm flipH="1">
            <a:off x="2896236" y="2431638"/>
            <a:ext cx="797849" cy="797849"/>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1" name="椭圆 50">
            <a:extLst>
              <a:ext uri="{FF2B5EF4-FFF2-40B4-BE49-F238E27FC236}">
                <a16:creationId xmlns:a16="http://schemas.microsoft.com/office/drawing/2014/main" xmlns="" id="{099E1256-F5D9-490C-B21A-045CC5CB27BD}"/>
              </a:ext>
            </a:extLst>
          </p:cNvPr>
          <p:cNvSpPr/>
          <p:nvPr/>
        </p:nvSpPr>
        <p:spPr>
          <a:xfrm flipH="1">
            <a:off x="862971" y="4590459"/>
            <a:ext cx="797849" cy="797849"/>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2" name="任意多边形: 形状 51">
            <a:extLst>
              <a:ext uri="{FF2B5EF4-FFF2-40B4-BE49-F238E27FC236}">
                <a16:creationId xmlns:a16="http://schemas.microsoft.com/office/drawing/2014/main" xmlns="" id="{55C1CEBC-9190-47E4-9B5B-88504A5174EA}"/>
              </a:ext>
            </a:extLst>
          </p:cNvPr>
          <p:cNvSpPr/>
          <p:nvPr/>
        </p:nvSpPr>
        <p:spPr>
          <a:xfrm>
            <a:off x="1119293" y="4887355"/>
            <a:ext cx="260599" cy="228661"/>
          </a:xfrm>
          <a:custGeom>
            <a:avLst/>
            <a:gdLst/>
            <a:ahLst/>
            <a:cxnLst>
              <a:cxn ang="0">
                <a:pos x="wd2" y="hd2"/>
              </a:cxn>
              <a:cxn ang="5400000">
                <a:pos x="wd2" y="hd2"/>
              </a:cxn>
              <a:cxn ang="10800000">
                <a:pos x="wd2" y="hd2"/>
              </a:cxn>
              <a:cxn ang="16200000">
                <a:pos x="wd2" y="hd2"/>
              </a:cxn>
            </a:cxnLst>
            <a:rect l="0" t="0" r="r" b="b"/>
            <a:pathLst>
              <a:path w="21600" h="21600" extrusionOk="0">
                <a:moveTo>
                  <a:pt x="10800" y="20706"/>
                </a:moveTo>
                <a:cubicBezTo>
                  <a:pt x="9461" y="19774"/>
                  <a:pt x="675" y="13396"/>
                  <a:pt x="675" y="6539"/>
                </a:cubicBezTo>
                <a:cubicBezTo>
                  <a:pt x="675" y="3703"/>
                  <a:pt x="2442" y="769"/>
                  <a:pt x="5400" y="769"/>
                </a:cubicBezTo>
                <a:cubicBezTo>
                  <a:pt x="7835" y="769"/>
                  <a:pt x="10462" y="2681"/>
                  <a:pt x="10462" y="5770"/>
                </a:cubicBezTo>
                <a:lnTo>
                  <a:pt x="11138" y="5770"/>
                </a:lnTo>
                <a:cubicBezTo>
                  <a:pt x="11138" y="2681"/>
                  <a:pt x="13765" y="769"/>
                  <a:pt x="16200" y="769"/>
                </a:cubicBezTo>
                <a:cubicBezTo>
                  <a:pt x="19158" y="769"/>
                  <a:pt x="20925" y="3703"/>
                  <a:pt x="20925" y="6539"/>
                </a:cubicBezTo>
                <a:cubicBezTo>
                  <a:pt x="20925" y="13393"/>
                  <a:pt x="12139" y="19774"/>
                  <a:pt x="10800" y="20706"/>
                </a:cubicBezTo>
                <a:close/>
                <a:moveTo>
                  <a:pt x="16200" y="0"/>
                </a:moveTo>
                <a:cubicBezTo>
                  <a:pt x="13717" y="0"/>
                  <a:pt x="11597" y="1595"/>
                  <a:pt x="10800" y="3819"/>
                </a:cubicBezTo>
                <a:cubicBezTo>
                  <a:pt x="10003" y="1595"/>
                  <a:pt x="7883" y="0"/>
                  <a:pt x="5400" y="0"/>
                </a:cubicBezTo>
                <a:cubicBezTo>
                  <a:pt x="2020" y="0"/>
                  <a:pt x="0" y="3325"/>
                  <a:pt x="0" y="6539"/>
                </a:cubicBezTo>
                <a:cubicBezTo>
                  <a:pt x="0" y="9843"/>
                  <a:pt x="1798" y="13368"/>
                  <a:pt x="5343" y="17017"/>
                </a:cubicBezTo>
                <a:cubicBezTo>
                  <a:pt x="7954" y="19705"/>
                  <a:pt x="10604" y="21470"/>
                  <a:pt x="10631" y="21488"/>
                </a:cubicBezTo>
                <a:lnTo>
                  <a:pt x="10800" y="21600"/>
                </a:lnTo>
                <a:lnTo>
                  <a:pt x="10969" y="21488"/>
                </a:lnTo>
                <a:cubicBezTo>
                  <a:pt x="10996" y="21470"/>
                  <a:pt x="13646" y="19705"/>
                  <a:pt x="16257" y="17017"/>
                </a:cubicBezTo>
                <a:cubicBezTo>
                  <a:pt x="19802" y="13368"/>
                  <a:pt x="21600" y="9843"/>
                  <a:pt x="21600" y="6539"/>
                </a:cubicBezTo>
                <a:cubicBezTo>
                  <a:pt x="21600" y="3325"/>
                  <a:pt x="19580" y="0"/>
                  <a:pt x="16200" y="0"/>
                </a:cubicBez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3" name="椭圆 52">
            <a:extLst>
              <a:ext uri="{FF2B5EF4-FFF2-40B4-BE49-F238E27FC236}">
                <a16:creationId xmlns:a16="http://schemas.microsoft.com/office/drawing/2014/main" xmlns="" id="{9C1FEAF8-6B18-47A7-9C10-A017103794CF}"/>
              </a:ext>
            </a:extLst>
          </p:cNvPr>
          <p:cNvSpPr/>
          <p:nvPr/>
        </p:nvSpPr>
        <p:spPr>
          <a:xfrm flipH="1">
            <a:off x="1898744" y="3532545"/>
            <a:ext cx="792085" cy="792085"/>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4" name="任意多边形: 形状 53">
            <a:extLst>
              <a:ext uri="{FF2B5EF4-FFF2-40B4-BE49-F238E27FC236}">
                <a16:creationId xmlns:a16="http://schemas.microsoft.com/office/drawing/2014/main" xmlns="" id="{AB5BE198-9C59-42AA-8074-CE11886CCA23}"/>
              </a:ext>
            </a:extLst>
          </p:cNvPr>
          <p:cNvSpPr/>
          <p:nvPr/>
        </p:nvSpPr>
        <p:spPr>
          <a:xfrm>
            <a:off x="2146546" y="3780347"/>
            <a:ext cx="296480" cy="2964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915" y="0"/>
                  <a:pt x="5204" y="1124"/>
                  <a:pt x="3164" y="3164"/>
                </a:cubicBezTo>
                <a:cubicBezTo>
                  <a:pt x="1124" y="5203"/>
                  <a:pt x="0" y="7915"/>
                  <a:pt x="0" y="10800"/>
                </a:cubicBezTo>
                <a:cubicBezTo>
                  <a:pt x="0" y="13685"/>
                  <a:pt x="1124" y="16396"/>
                  <a:pt x="3164" y="18436"/>
                </a:cubicBezTo>
                <a:cubicBezTo>
                  <a:pt x="5204" y="20476"/>
                  <a:pt x="7915" y="21600"/>
                  <a:pt x="10800" y="21600"/>
                </a:cubicBezTo>
                <a:cubicBezTo>
                  <a:pt x="13685" y="21600"/>
                  <a:pt x="16396" y="20476"/>
                  <a:pt x="18436" y="18436"/>
                </a:cubicBezTo>
                <a:cubicBezTo>
                  <a:pt x="20476" y="16397"/>
                  <a:pt x="21600" y="13685"/>
                  <a:pt x="21600" y="10800"/>
                </a:cubicBezTo>
                <a:cubicBezTo>
                  <a:pt x="21600" y="7915"/>
                  <a:pt x="20476" y="5204"/>
                  <a:pt x="18436" y="3164"/>
                </a:cubicBezTo>
                <a:cubicBezTo>
                  <a:pt x="16396" y="1124"/>
                  <a:pt x="13685" y="0"/>
                  <a:pt x="10800" y="0"/>
                </a:cubicBezTo>
                <a:close/>
                <a:moveTo>
                  <a:pt x="10800" y="675"/>
                </a:moveTo>
                <a:cubicBezTo>
                  <a:pt x="13505" y="675"/>
                  <a:pt x="16049" y="1726"/>
                  <a:pt x="17961" y="3639"/>
                </a:cubicBezTo>
                <a:cubicBezTo>
                  <a:pt x="19874" y="5551"/>
                  <a:pt x="20925" y="8096"/>
                  <a:pt x="20925" y="10800"/>
                </a:cubicBezTo>
                <a:cubicBezTo>
                  <a:pt x="20925" y="13505"/>
                  <a:pt x="19874" y="16049"/>
                  <a:pt x="17961" y="17961"/>
                </a:cubicBezTo>
                <a:cubicBezTo>
                  <a:pt x="16049" y="19874"/>
                  <a:pt x="13505" y="20925"/>
                  <a:pt x="10800" y="20925"/>
                </a:cubicBezTo>
                <a:cubicBezTo>
                  <a:pt x="8096" y="20925"/>
                  <a:pt x="5551" y="19874"/>
                  <a:pt x="3639" y="17961"/>
                </a:cubicBezTo>
                <a:cubicBezTo>
                  <a:pt x="1726" y="16049"/>
                  <a:pt x="675" y="13505"/>
                  <a:pt x="675" y="10800"/>
                </a:cubicBezTo>
                <a:cubicBezTo>
                  <a:pt x="675" y="8096"/>
                  <a:pt x="1726" y="5551"/>
                  <a:pt x="3639" y="3639"/>
                </a:cubicBezTo>
                <a:cubicBezTo>
                  <a:pt x="5551" y="1726"/>
                  <a:pt x="8095" y="675"/>
                  <a:pt x="10800" y="675"/>
                </a:cubicBezTo>
                <a:close/>
                <a:moveTo>
                  <a:pt x="10462" y="1350"/>
                </a:moveTo>
                <a:cubicBezTo>
                  <a:pt x="10462" y="1350"/>
                  <a:pt x="10462" y="2700"/>
                  <a:pt x="10462" y="2700"/>
                </a:cubicBezTo>
                <a:lnTo>
                  <a:pt x="11138" y="2700"/>
                </a:lnTo>
                <a:lnTo>
                  <a:pt x="11138" y="1350"/>
                </a:lnTo>
                <a:lnTo>
                  <a:pt x="10462" y="1350"/>
                </a:lnTo>
                <a:close/>
                <a:moveTo>
                  <a:pt x="10462" y="4050"/>
                </a:moveTo>
                <a:lnTo>
                  <a:pt x="10462" y="10937"/>
                </a:lnTo>
                <a:lnTo>
                  <a:pt x="13595" y="14080"/>
                </a:lnTo>
                <a:lnTo>
                  <a:pt x="14080" y="13595"/>
                </a:lnTo>
                <a:lnTo>
                  <a:pt x="11138" y="10663"/>
                </a:lnTo>
                <a:cubicBezTo>
                  <a:pt x="11138" y="10663"/>
                  <a:pt x="11138" y="4050"/>
                  <a:pt x="11138" y="4050"/>
                </a:cubicBezTo>
                <a:lnTo>
                  <a:pt x="10462" y="4050"/>
                </a:lnTo>
                <a:close/>
                <a:moveTo>
                  <a:pt x="1350" y="10462"/>
                </a:moveTo>
                <a:cubicBezTo>
                  <a:pt x="1350" y="10462"/>
                  <a:pt x="1350" y="11138"/>
                  <a:pt x="1350" y="11138"/>
                </a:cubicBezTo>
                <a:lnTo>
                  <a:pt x="2700" y="11138"/>
                </a:lnTo>
                <a:lnTo>
                  <a:pt x="2700" y="10462"/>
                </a:lnTo>
                <a:lnTo>
                  <a:pt x="1350" y="10462"/>
                </a:lnTo>
                <a:close/>
                <a:moveTo>
                  <a:pt x="18900" y="10462"/>
                </a:moveTo>
                <a:cubicBezTo>
                  <a:pt x="18900" y="10462"/>
                  <a:pt x="18900" y="11138"/>
                  <a:pt x="18900" y="11138"/>
                </a:cubicBezTo>
                <a:lnTo>
                  <a:pt x="20250" y="11138"/>
                </a:lnTo>
                <a:lnTo>
                  <a:pt x="20250" y="10462"/>
                </a:lnTo>
                <a:lnTo>
                  <a:pt x="18900" y="10462"/>
                </a:lnTo>
                <a:close/>
                <a:moveTo>
                  <a:pt x="10462" y="18900"/>
                </a:moveTo>
                <a:cubicBezTo>
                  <a:pt x="10462" y="18900"/>
                  <a:pt x="10462" y="20250"/>
                  <a:pt x="10462" y="20250"/>
                </a:cubicBezTo>
                <a:lnTo>
                  <a:pt x="11138" y="20250"/>
                </a:lnTo>
                <a:lnTo>
                  <a:pt x="11138" y="18900"/>
                </a:lnTo>
                <a:lnTo>
                  <a:pt x="10462" y="18900"/>
                </a:ln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5" name="任意多边形: 形状 54">
            <a:extLst>
              <a:ext uri="{FF2B5EF4-FFF2-40B4-BE49-F238E27FC236}">
                <a16:creationId xmlns:a16="http://schemas.microsoft.com/office/drawing/2014/main" xmlns="" id="{310D4AEF-30B5-4384-A014-A345479B8D84}"/>
              </a:ext>
            </a:extLst>
          </p:cNvPr>
          <p:cNvSpPr/>
          <p:nvPr/>
        </p:nvSpPr>
        <p:spPr>
          <a:xfrm>
            <a:off x="3146920" y="2742544"/>
            <a:ext cx="296480" cy="176036"/>
          </a:xfrm>
          <a:custGeom>
            <a:avLst/>
            <a:gdLst/>
            <a:ahLst/>
            <a:cxnLst>
              <a:cxn ang="0">
                <a:pos x="wd2" y="hd2"/>
              </a:cxn>
              <a:cxn ang="5400000">
                <a:pos x="wd2" y="hd2"/>
              </a:cxn>
              <a:cxn ang="10800000">
                <a:pos x="wd2" y="hd2"/>
              </a:cxn>
              <a:cxn ang="16200000">
                <a:pos x="wd2" y="hd2"/>
              </a:cxn>
            </a:cxnLst>
            <a:rect l="0" t="0" r="r" b="b"/>
            <a:pathLst>
              <a:path w="21600" h="21600" extrusionOk="0">
                <a:moveTo>
                  <a:pt x="18563" y="20463"/>
                </a:moveTo>
                <a:lnTo>
                  <a:pt x="3712" y="20463"/>
                </a:lnTo>
                <a:cubicBezTo>
                  <a:pt x="2009" y="20463"/>
                  <a:pt x="675" y="18216"/>
                  <a:pt x="675" y="15347"/>
                </a:cubicBezTo>
                <a:cubicBezTo>
                  <a:pt x="675" y="12526"/>
                  <a:pt x="2088" y="10232"/>
                  <a:pt x="3825" y="10232"/>
                </a:cubicBezTo>
                <a:lnTo>
                  <a:pt x="4666" y="10232"/>
                </a:lnTo>
                <a:lnTo>
                  <a:pt x="4719" y="9771"/>
                </a:lnTo>
                <a:cubicBezTo>
                  <a:pt x="5287" y="4849"/>
                  <a:pt x="8201" y="1137"/>
                  <a:pt x="11497" y="1137"/>
                </a:cubicBezTo>
                <a:cubicBezTo>
                  <a:pt x="15207" y="1137"/>
                  <a:pt x="18225" y="5981"/>
                  <a:pt x="18225" y="11937"/>
                </a:cubicBezTo>
                <a:lnTo>
                  <a:pt x="18225" y="12505"/>
                </a:lnTo>
                <a:lnTo>
                  <a:pt x="18563" y="12505"/>
                </a:lnTo>
                <a:cubicBezTo>
                  <a:pt x="19887" y="12505"/>
                  <a:pt x="20925" y="14253"/>
                  <a:pt x="20925" y="16484"/>
                </a:cubicBezTo>
                <a:cubicBezTo>
                  <a:pt x="20925" y="18715"/>
                  <a:pt x="19887" y="20463"/>
                  <a:pt x="18563" y="20463"/>
                </a:cubicBezTo>
                <a:close/>
                <a:moveTo>
                  <a:pt x="18893" y="11397"/>
                </a:moveTo>
                <a:cubicBezTo>
                  <a:pt x="18717" y="5064"/>
                  <a:pt x="15467" y="0"/>
                  <a:pt x="11497" y="0"/>
                </a:cubicBezTo>
                <a:cubicBezTo>
                  <a:pt x="7986" y="0"/>
                  <a:pt x="4866" y="3878"/>
                  <a:pt x="4115" y="9095"/>
                </a:cubicBezTo>
                <a:lnTo>
                  <a:pt x="3825" y="9095"/>
                </a:lnTo>
                <a:cubicBezTo>
                  <a:pt x="1716" y="9095"/>
                  <a:pt x="0" y="11900"/>
                  <a:pt x="0" y="15347"/>
                </a:cubicBezTo>
                <a:cubicBezTo>
                  <a:pt x="0" y="18853"/>
                  <a:pt x="1631" y="21600"/>
                  <a:pt x="3712" y="21600"/>
                </a:cubicBezTo>
                <a:lnTo>
                  <a:pt x="18563" y="21600"/>
                </a:lnTo>
                <a:cubicBezTo>
                  <a:pt x="20266" y="21600"/>
                  <a:pt x="21600" y="19353"/>
                  <a:pt x="21600" y="16484"/>
                </a:cubicBezTo>
                <a:cubicBezTo>
                  <a:pt x="21600" y="13804"/>
                  <a:pt x="20435" y="11666"/>
                  <a:pt x="18893" y="11397"/>
                </a:cubicBez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7" name="文本框 16">
            <a:extLst>
              <a:ext uri="{FF2B5EF4-FFF2-40B4-BE49-F238E27FC236}">
                <a16:creationId xmlns:a16="http://schemas.microsoft.com/office/drawing/2014/main" xmlns="" id="{0FA9F8FB-8E8F-4A85-8C4C-2616DC2941D2}"/>
              </a:ext>
            </a:extLst>
          </p:cNvPr>
          <p:cNvSpPr txBox="1"/>
          <p:nvPr/>
        </p:nvSpPr>
        <p:spPr>
          <a:xfrm>
            <a:off x="6638820" y="1868347"/>
            <a:ext cx="4753155" cy="1147572"/>
          </a:xfrm>
          <a:prstGeom prst="rect">
            <a:avLst/>
          </a:prstGeom>
          <a:noFill/>
        </p:spPr>
        <p:txBody>
          <a:bodyPr wrap="square" anchor="ctr">
            <a:normAutofit/>
          </a:bodyPr>
          <a:lstStyle/>
          <a:p>
            <a:pPr>
              <a:lnSpc>
                <a:spcPct val="120000"/>
              </a:lnSpc>
              <a:spcBef>
                <a:spcPts val="600"/>
              </a:spcBef>
            </a:pPr>
            <a:r>
              <a:rPr lang="en-US" altLang="zh-CN" sz="900" dirty="0">
                <a:solidFill>
                  <a:schemeClr val="tx1">
                    <a:lumMod val="50000"/>
                    <a:lumOff val="50000"/>
                  </a:schemeClr>
                </a:solidFill>
                <a:latin typeface="Arial"/>
                <a:ea typeface="微软雅黑"/>
                <a:sym typeface="Arial"/>
              </a:rPr>
              <a:t>1.</a:t>
            </a:r>
            <a:r>
              <a:rPr lang="zh-CN" altLang="zh-CN" sz="900" dirty="0">
                <a:solidFill>
                  <a:schemeClr val="tx1">
                    <a:lumMod val="50000"/>
                    <a:lumOff val="50000"/>
                  </a:schemeClr>
                </a:solidFill>
                <a:latin typeface="Arial"/>
                <a:ea typeface="微软雅黑"/>
                <a:sym typeface="Arial"/>
              </a:rPr>
              <a:t>每天不定时观察店铺数据，直通车，钻展的消耗，做出适当的调整与对策。</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2.</a:t>
            </a:r>
            <a:r>
              <a:rPr lang="zh-CN" altLang="zh-CN" sz="900" dirty="0">
                <a:solidFill>
                  <a:schemeClr val="tx1">
                    <a:lumMod val="50000"/>
                    <a:lumOff val="50000"/>
                  </a:schemeClr>
                </a:solidFill>
                <a:latin typeface="Arial"/>
                <a:ea typeface="微软雅黑"/>
                <a:sym typeface="Arial"/>
              </a:rPr>
              <a:t>与客服沟通遇到问题，对问题进行实质反馈。</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3.</a:t>
            </a:r>
            <a:r>
              <a:rPr lang="zh-CN" altLang="zh-CN" sz="900" dirty="0">
                <a:solidFill>
                  <a:schemeClr val="tx1">
                    <a:lumMod val="50000"/>
                    <a:lumOff val="50000"/>
                  </a:schemeClr>
                </a:solidFill>
                <a:latin typeface="Arial"/>
                <a:ea typeface="微软雅黑"/>
                <a:sym typeface="Arial"/>
              </a:rPr>
              <a:t>配合并指导美工优化店铺形象，广告图制作。</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4.</a:t>
            </a:r>
            <a:r>
              <a:rPr lang="zh-CN" altLang="zh-CN" sz="900" dirty="0">
                <a:solidFill>
                  <a:schemeClr val="tx1">
                    <a:lumMod val="50000"/>
                    <a:lumOff val="50000"/>
                  </a:schemeClr>
                </a:solidFill>
                <a:latin typeface="Arial"/>
                <a:ea typeface="微软雅黑"/>
                <a:sym typeface="Arial"/>
              </a:rPr>
              <a:t>整理和分析快递与发货部的交接问题，提出有效意见反馈到各部门。</a:t>
            </a:r>
          </a:p>
        </p:txBody>
      </p:sp>
      <p:sp>
        <p:nvSpPr>
          <p:cNvPr id="59" name="文本框 18">
            <a:extLst>
              <a:ext uri="{FF2B5EF4-FFF2-40B4-BE49-F238E27FC236}">
                <a16:creationId xmlns:a16="http://schemas.microsoft.com/office/drawing/2014/main" xmlns="" id="{554982AB-A1FE-4D3E-A9A9-BEEA38B62DE8}"/>
              </a:ext>
            </a:extLst>
          </p:cNvPr>
          <p:cNvSpPr txBox="1"/>
          <p:nvPr/>
        </p:nvSpPr>
        <p:spPr>
          <a:xfrm>
            <a:off x="5743446" y="3027333"/>
            <a:ext cx="6448554" cy="1464792"/>
          </a:xfrm>
          <a:prstGeom prst="rect">
            <a:avLst/>
          </a:prstGeom>
          <a:noFill/>
        </p:spPr>
        <p:txBody>
          <a:bodyPr wrap="square" anchor="ctr">
            <a:normAutofit/>
          </a:bodyPr>
          <a:lstStyle/>
          <a:p>
            <a:pPr>
              <a:lnSpc>
                <a:spcPct val="170000"/>
              </a:lnSpc>
              <a:defRPr/>
            </a:pPr>
            <a:r>
              <a:rPr lang="en-US" altLang="zh-CN" sz="900" dirty="0">
                <a:solidFill>
                  <a:schemeClr val="tx1">
                    <a:lumMod val="50000"/>
                    <a:lumOff val="50000"/>
                  </a:schemeClr>
                </a:solidFill>
                <a:latin typeface="Arial"/>
                <a:ea typeface="微软雅黑"/>
                <a:sym typeface="Arial"/>
              </a:rPr>
              <a:t>1.</a:t>
            </a:r>
            <a:r>
              <a:rPr lang="zh-CN" altLang="zh-CN" sz="900" dirty="0">
                <a:solidFill>
                  <a:schemeClr val="tx1">
                    <a:lumMod val="50000"/>
                    <a:lumOff val="50000"/>
                  </a:schemeClr>
                </a:solidFill>
                <a:latin typeface="Arial"/>
                <a:ea typeface="微软雅黑"/>
                <a:sym typeface="Arial"/>
              </a:rPr>
              <a:t>把已经产生购买的顾客利用微信茶小福进行后期维护。</a:t>
            </a:r>
          </a:p>
          <a:p>
            <a:pPr>
              <a:lnSpc>
                <a:spcPct val="170000"/>
              </a:lnSpc>
              <a:defRPr/>
            </a:pPr>
            <a:r>
              <a:rPr lang="en-US" altLang="zh-CN" sz="900" dirty="0">
                <a:solidFill>
                  <a:schemeClr val="tx1">
                    <a:lumMod val="50000"/>
                    <a:lumOff val="50000"/>
                  </a:schemeClr>
                </a:solidFill>
                <a:latin typeface="Arial"/>
                <a:ea typeface="微软雅黑"/>
                <a:sym typeface="Arial"/>
              </a:rPr>
              <a:t>2.</a:t>
            </a:r>
            <a:r>
              <a:rPr lang="zh-CN" altLang="zh-CN" sz="900" dirty="0">
                <a:solidFill>
                  <a:schemeClr val="tx1">
                    <a:lumMod val="50000"/>
                    <a:lumOff val="50000"/>
                  </a:schemeClr>
                </a:solidFill>
                <a:latin typeface="Arial"/>
                <a:ea typeface="微软雅黑"/>
                <a:sym typeface="Arial"/>
              </a:rPr>
              <a:t>整出不同级别的老顾客，对不同级别的顾客做出相应的维护。</a:t>
            </a:r>
          </a:p>
          <a:p>
            <a:pPr>
              <a:lnSpc>
                <a:spcPct val="170000"/>
              </a:lnSpc>
              <a:defRPr/>
            </a:pPr>
            <a:r>
              <a:rPr lang="en-US" altLang="zh-CN" sz="900" dirty="0">
                <a:solidFill>
                  <a:schemeClr val="tx1">
                    <a:lumMod val="50000"/>
                    <a:lumOff val="50000"/>
                  </a:schemeClr>
                </a:solidFill>
                <a:latin typeface="Arial"/>
                <a:ea typeface="微软雅黑"/>
                <a:sym typeface="Arial"/>
              </a:rPr>
              <a:t>3.</a:t>
            </a:r>
            <a:r>
              <a:rPr lang="zh-CN" altLang="zh-CN" sz="900" dirty="0">
                <a:solidFill>
                  <a:schemeClr val="tx1">
                    <a:lumMod val="50000"/>
                    <a:lumOff val="50000"/>
                  </a:schemeClr>
                </a:solidFill>
                <a:latin typeface="Arial"/>
                <a:ea typeface="微软雅黑"/>
                <a:sym typeface="Arial"/>
              </a:rPr>
              <a:t>整理和分析在客户关系处理中的问题和改善方法，提出有效意见反馈到公司客服部。（可用会员关系管理软件，以及表格）</a:t>
            </a:r>
          </a:p>
          <a:p>
            <a:pPr>
              <a:lnSpc>
                <a:spcPct val="170000"/>
              </a:lnSpc>
              <a:defRPr/>
            </a:pPr>
            <a:r>
              <a:rPr lang="en-US" altLang="zh-CN" sz="900" dirty="0">
                <a:solidFill>
                  <a:schemeClr val="tx1">
                    <a:lumMod val="50000"/>
                    <a:lumOff val="50000"/>
                  </a:schemeClr>
                </a:solidFill>
                <a:latin typeface="Arial"/>
                <a:ea typeface="微软雅黑"/>
                <a:sym typeface="Arial"/>
              </a:rPr>
              <a:t>4.</a:t>
            </a:r>
            <a:r>
              <a:rPr lang="zh-CN" altLang="zh-CN" sz="900" dirty="0">
                <a:solidFill>
                  <a:schemeClr val="tx1">
                    <a:lumMod val="50000"/>
                    <a:lumOff val="50000"/>
                  </a:schemeClr>
                </a:solidFill>
                <a:latin typeface="Arial"/>
                <a:ea typeface="微软雅黑"/>
                <a:sym typeface="Arial"/>
              </a:rPr>
              <a:t>针对店里贵宾顾客做不订期的回仿</a:t>
            </a:r>
          </a:p>
          <a:p>
            <a:pPr>
              <a:lnSpc>
                <a:spcPct val="170000"/>
              </a:lnSpc>
              <a:defRPr/>
            </a:pPr>
            <a:r>
              <a:rPr lang="en-US" altLang="zh-CN" sz="900" dirty="0">
                <a:solidFill>
                  <a:schemeClr val="tx1">
                    <a:lumMod val="50000"/>
                    <a:lumOff val="50000"/>
                  </a:schemeClr>
                </a:solidFill>
                <a:latin typeface="Arial"/>
                <a:ea typeface="微软雅黑"/>
                <a:sym typeface="Arial"/>
              </a:rPr>
              <a:t>5</a:t>
            </a:r>
            <a:r>
              <a:rPr lang="zh-CN" altLang="zh-CN" sz="900" dirty="0">
                <a:solidFill>
                  <a:schemeClr val="tx1">
                    <a:lumMod val="50000"/>
                    <a:lumOff val="50000"/>
                  </a:schemeClr>
                </a:solidFill>
                <a:latin typeface="Arial"/>
                <a:ea typeface="微软雅黑"/>
                <a:sym typeface="Arial"/>
              </a:rPr>
              <a:t>老顾客同比增长数据每周要统计并做与调整与相应对策</a:t>
            </a:r>
            <a:endParaRPr lang="zh-CN" altLang="en-US" sz="900" dirty="0">
              <a:solidFill>
                <a:schemeClr val="tx1">
                  <a:lumMod val="50000"/>
                  <a:lumOff val="50000"/>
                </a:schemeClr>
              </a:solidFill>
              <a:latin typeface="Arial"/>
              <a:ea typeface="微软雅黑"/>
              <a:sym typeface="Arial"/>
            </a:endParaRPr>
          </a:p>
        </p:txBody>
      </p:sp>
      <p:sp>
        <p:nvSpPr>
          <p:cNvPr id="61" name="文本框 20">
            <a:extLst>
              <a:ext uri="{FF2B5EF4-FFF2-40B4-BE49-F238E27FC236}">
                <a16:creationId xmlns:a16="http://schemas.microsoft.com/office/drawing/2014/main" xmlns="" id="{2E6ABD1D-1A9C-4149-A331-7F11FC1FC69E}"/>
              </a:ext>
            </a:extLst>
          </p:cNvPr>
          <p:cNvSpPr txBox="1"/>
          <p:nvPr/>
        </p:nvSpPr>
        <p:spPr>
          <a:xfrm>
            <a:off x="4567812" y="4657561"/>
            <a:ext cx="4670144" cy="1016633"/>
          </a:xfrm>
          <a:prstGeom prst="rect">
            <a:avLst/>
          </a:prstGeom>
          <a:noFill/>
        </p:spPr>
        <p:txBody>
          <a:bodyPr wrap="square" anchor="ctr">
            <a:noAutofit/>
          </a:bodyPr>
          <a:lstStyle/>
          <a:p>
            <a:pPr>
              <a:lnSpc>
                <a:spcPct val="120000"/>
              </a:lnSpc>
              <a:spcBef>
                <a:spcPts val="600"/>
              </a:spcBef>
            </a:pPr>
            <a:r>
              <a:rPr lang="en-US" altLang="zh-CN" sz="1000" dirty="0">
                <a:solidFill>
                  <a:schemeClr val="tx1">
                    <a:lumMod val="50000"/>
                    <a:lumOff val="50000"/>
                  </a:schemeClr>
                </a:solidFill>
                <a:latin typeface="Arial"/>
                <a:ea typeface="微软雅黑"/>
                <a:sym typeface="Arial"/>
              </a:rPr>
              <a:t>1.</a:t>
            </a:r>
            <a:r>
              <a:rPr lang="zh-CN" altLang="zh-CN" sz="1000" dirty="0">
                <a:solidFill>
                  <a:schemeClr val="tx1">
                    <a:lumMod val="50000"/>
                    <a:lumOff val="50000"/>
                  </a:schemeClr>
                </a:solidFill>
                <a:latin typeface="Arial"/>
                <a:ea typeface="微软雅黑"/>
                <a:sym typeface="Arial"/>
              </a:rPr>
              <a:t>每天不定时观察店铺数据，直通车，钻展的消耗，做出适当的调整与对策。</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2.</a:t>
            </a:r>
            <a:r>
              <a:rPr lang="zh-CN" altLang="zh-CN" sz="1000" dirty="0">
                <a:solidFill>
                  <a:schemeClr val="tx1">
                    <a:lumMod val="50000"/>
                    <a:lumOff val="50000"/>
                  </a:schemeClr>
                </a:solidFill>
                <a:latin typeface="Arial"/>
                <a:ea typeface="微软雅黑"/>
                <a:sym typeface="Arial"/>
              </a:rPr>
              <a:t>与客服沟通遇到问题，对问题进行实质反馈。</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3.</a:t>
            </a:r>
            <a:r>
              <a:rPr lang="zh-CN" altLang="zh-CN" sz="1000" dirty="0">
                <a:solidFill>
                  <a:schemeClr val="tx1">
                    <a:lumMod val="50000"/>
                    <a:lumOff val="50000"/>
                  </a:schemeClr>
                </a:solidFill>
                <a:latin typeface="Arial"/>
                <a:ea typeface="微软雅黑"/>
                <a:sym typeface="Arial"/>
              </a:rPr>
              <a:t>配合并指导美工优化店铺形象，广告图制作。</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4.</a:t>
            </a:r>
            <a:r>
              <a:rPr lang="zh-CN" altLang="zh-CN" sz="1000" dirty="0">
                <a:solidFill>
                  <a:schemeClr val="tx1">
                    <a:lumMod val="50000"/>
                    <a:lumOff val="50000"/>
                  </a:schemeClr>
                </a:solidFill>
                <a:latin typeface="Arial"/>
                <a:ea typeface="微软雅黑"/>
                <a:sym typeface="Arial"/>
              </a:rPr>
              <a:t>整理和分析快递与发货部的交接问题，提出有效意见反馈到各部门。</a:t>
            </a:r>
          </a:p>
        </p:txBody>
      </p:sp>
      <p:pic>
        <p:nvPicPr>
          <p:cNvPr id="3" name="图片 2">
            <a:extLst>
              <a:ext uri="{FF2B5EF4-FFF2-40B4-BE49-F238E27FC236}">
                <a16:creationId xmlns:a16="http://schemas.microsoft.com/office/drawing/2014/main" xmlns="" id="{8B636883-4638-461E-9970-FC2B62C225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354" y="128024"/>
            <a:ext cx="2303614" cy="2303614"/>
          </a:xfrm>
          <a:prstGeom prst="rect">
            <a:avLst/>
          </a:prstGeom>
        </p:spPr>
      </p:pic>
      <p:pic>
        <p:nvPicPr>
          <p:cNvPr id="71" name="图片 70">
            <a:extLst>
              <a:ext uri="{FF2B5EF4-FFF2-40B4-BE49-F238E27FC236}">
                <a16:creationId xmlns:a16="http://schemas.microsoft.com/office/drawing/2014/main" xmlns="" id="{C2A3D6D2-9C37-4C03-8F88-EE21DDD23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3203" y="3692638"/>
            <a:ext cx="3657298" cy="3657298"/>
          </a:xfrm>
          <a:prstGeom prst="rect">
            <a:avLst/>
          </a:prstGeom>
        </p:spPr>
      </p:pic>
      <p:grpSp>
        <p:nvGrpSpPr>
          <p:cNvPr id="38" name="组合 55">
            <a:extLst>
              <a:ext uri="{FF2B5EF4-FFF2-40B4-BE49-F238E27FC236}">
                <a16:creationId xmlns:a16="http://schemas.microsoft.com/office/drawing/2014/main" xmlns="" id="{ADB48A28-4F0A-4188-9047-DB978BF8B63F}"/>
              </a:ext>
            </a:extLst>
          </p:cNvPr>
          <p:cNvGrpSpPr/>
          <p:nvPr/>
        </p:nvGrpSpPr>
        <p:grpSpPr bwMode="auto">
          <a:xfrm>
            <a:off x="4193818" y="177245"/>
            <a:ext cx="3573065" cy="696471"/>
            <a:chOff x="3791743" y="5346472"/>
            <a:chExt cx="5833187" cy="1152803"/>
          </a:xfrm>
          <a:effectLst/>
        </p:grpSpPr>
        <p:sp>
          <p:nvSpPr>
            <p:cNvPr id="39" name="任意多边形 166">
              <a:extLst>
                <a:ext uri="{FF2B5EF4-FFF2-40B4-BE49-F238E27FC236}">
                  <a16:creationId xmlns:a16="http://schemas.microsoft.com/office/drawing/2014/main" xmlns="" id="{6C674F36-4271-4119-8510-D0E70F2B1355}"/>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0" name="圆角矩形 165">
              <a:extLst>
                <a:ext uri="{FF2B5EF4-FFF2-40B4-BE49-F238E27FC236}">
                  <a16:creationId xmlns:a16="http://schemas.microsoft.com/office/drawing/2014/main" xmlns="" id="{AC97E480-A769-4D5A-A3DC-D134AB879ACE}"/>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41" name="圆角矩形 167">
              <a:extLst>
                <a:ext uri="{FF2B5EF4-FFF2-40B4-BE49-F238E27FC236}">
                  <a16:creationId xmlns:a16="http://schemas.microsoft.com/office/drawing/2014/main" xmlns="" id="{014B0B15-E92F-46B0-8C43-49798A330BF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735163652"/>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0-#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1000"/>
                                        <p:tgtEl>
                                          <p:spTgt spid="50"/>
                                        </p:tgtEl>
                                      </p:cBhvr>
                                    </p:animEffect>
                                    <p:anim calcmode="lin" valueType="num">
                                      <p:cBhvr>
                                        <p:cTn id="37" dur="1000" fill="hold"/>
                                        <p:tgtEl>
                                          <p:spTgt spid="50"/>
                                        </p:tgtEl>
                                        <p:attrNameLst>
                                          <p:attrName>ppt_x</p:attrName>
                                        </p:attrNameLst>
                                      </p:cBhvr>
                                      <p:tavLst>
                                        <p:tav tm="0">
                                          <p:val>
                                            <p:strVal val="#ppt_x"/>
                                          </p:val>
                                        </p:tav>
                                        <p:tav tm="100000">
                                          <p:val>
                                            <p:strVal val="#ppt_x"/>
                                          </p:val>
                                        </p:tav>
                                      </p:tavLst>
                                    </p:anim>
                                    <p:anim calcmode="lin" valueType="num">
                                      <p:cBhvr>
                                        <p:cTn id="38" dur="1000" fill="hold"/>
                                        <p:tgtEl>
                                          <p:spTgt spid="5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1000"/>
                                        <p:tgtEl>
                                          <p:spTgt spid="53"/>
                                        </p:tgtEl>
                                      </p:cBhvr>
                                    </p:animEffect>
                                    <p:anim calcmode="lin" valueType="num">
                                      <p:cBhvr>
                                        <p:cTn id="42" dur="1000" fill="hold"/>
                                        <p:tgtEl>
                                          <p:spTgt spid="53"/>
                                        </p:tgtEl>
                                        <p:attrNameLst>
                                          <p:attrName>ppt_x</p:attrName>
                                        </p:attrNameLst>
                                      </p:cBhvr>
                                      <p:tavLst>
                                        <p:tav tm="0">
                                          <p:val>
                                            <p:strVal val="#ppt_x"/>
                                          </p:val>
                                        </p:tav>
                                        <p:tav tm="100000">
                                          <p:val>
                                            <p:strVal val="#ppt_x"/>
                                          </p:val>
                                        </p:tav>
                                      </p:tavLst>
                                    </p:anim>
                                    <p:anim calcmode="lin" valueType="num">
                                      <p:cBhvr>
                                        <p:cTn id="43" dur="1000" fill="hold"/>
                                        <p:tgtEl>
                                          <p:spTgt spid="5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2" presetClass="entr" presetSubtype="0"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1000"/>
                                        <p:tgtEl>
                                          <p:spTgt spid="47"/>
                                        </p:tgtEl>
                                      </p:cBhvr>
                                    </p:animEffect>
                                    <p:anim calcmode="lin" valueType="num">
                                      <p:cBhvr>
                                        <p:cTn id="53" dur="1000" fill="hold"/>
                                        <p:tgtEl>
                                          <p:spTgt spid="47"/>
                                        </p:tgtEl>
                                        <p:attrNameLst>
                                          <p:attrName>ppt_x</p:attrName>
                                        </p:attrNameLst>
                                      </p:cBhvr>
                                      <p:tavLst>
                                        <p:tav tm="0">
                                          <p:val>
                                            <p:strVal val="#ppt_x"/>
                                          </p:val>
                                        </p:tav>
                                        <p:tav tm="100000">
                                          <p:val>
                                            <p:strVal val="#ppt_x"/>
                                          </p:val>
                                        </p:tav>
                                      </p:tavLst>
                                    </p:anim>
                                    <p:anim calcmode="lin" valueType="num">
                                      <p:cBhvr>
                                        <p:cTn id="54" dur="1000" fill="hold"/>
                                        <p:tgtEl>
                                          <p:spTgt spid="4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1000"/>
                                        <p:tgtEl>
                                          <p:spTgt spid="48"/>
                                        </p:tgtEl>
                                      </p:cBhvr>
                                    </p:animEffect>
                                    <p:anim calcmode="lin" valueType="num">
                                      <p:cBhvr>
                                        <p:cTn id="58" dur="1000" fill="hold"/>
                                        <p:tgtEl>
                                          <p:spTgt spid="48"/>
                                        </p:tgtEl>
                                        <p:attrNameLst>
                                          <p:attrName>ppt_x</p:attrName>
                                        </p:attrNameLst>
                                      </p:cBhvr>
                                      <p:tavLst>
                                        <p:tav tm="0">
                                          <p:val>
                                            <p:strVal val="#ppt_x"/>
                                          </p:val>
                                        </p:tav>
                                        <p:tav tm="100000">
                                          <p:val>
                                            <p:strVal val="#ppt_x"/>
                                          </p:val>
                                        </p:tav>
                                      </p:tavLst>
                                    </p:anim>
                                    <p:anim calcmode="lin" valueType="num">
                                      <p:cBhvr>
                                        <p:cTn id="59" dur="1000" fill="hold"/>
                                        <p:tgtEl>
                                          <p:spTgt spid="4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anim calcmode="lin" valueType="num">
                                      <p:cBhvr>
                                        <p:cTn id="63" dur="1000" fill="hold"/>
                                        <p:tgtEl>
                                          <p:spTgt spid="49"/>
                                        </p:tgtEl>
                                        <p:attrNameLst>
                                          <p:attrName>ppt_x</p:attrName>
                                        </p:attrNameLst>
                                      </p:cBhvr>
                                      <p:tavLst>
                                        <p:tav tm="0">
                                          <p:val>
                                            <p:strVal val="#ppt_x"/>
                                          </p:val>
                                        </p:tav>
                                        <p:tav tm="100000">
                                          <p:val>
                                            <p:strVal val="#ppt_x"/>
                                          </p:val>
                                        </p:tav>
                                      </p:tavLst>
                                    </p:anim>
                                    <p:anim calcmode="lin" valueType="num">
                                      <p:cBhvr>
                                        <p:cTn id="64" dur="10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randombar(horizontal)">
                                      <p:cBhvr>
                                        <p:cTn id="68" dur="500"/>
                                        <p:tgtEl>
                                          <p:spTgt spid="6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randombar(horizontal)">
                                      <p:cBhvr>
                                        <p:cTn id="71" dur="500"/>
                                        <p:tgtEl>
                                          <p:spTgt spid="59"/>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randombar(horizontal)">
                                      <p:cBhvr>
                                        <p:cTn id="7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7" grpId="0" animBg="1"/>
      <p:bldP spid="46" grpId="0" animBg="1"/>
      <p:bldP spid="47" grpId="0" animBg="1"/>
      <p:bldP spid="48" grpId="0" animBg="1"/>
      <p:bldP spid="49" grpId="0" animBg="1"/>
      <p:bldP spid="50" grpId="0" animBg="1"/>
      <p:bldP spid="51" grpId="0" animBg="1"/>
      <p:bldP spid="53" grpId="0" animBg="1"/>
      <p:bldP spid="57" grpId="0"/>
      <p:bldP spid="59"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6" name="Freeform 10">
            <a:extLst>
              <a:ext uri="{FF2B5EF4-FFF2-40B4-BE49-F238E27FC236}">
                <a16:creationId xmlns:a16="http://schemas.microsoft.com/office/drawing/2014/main" xmlns="" id="{2B267AA2-C00B-436C-BCA3-AFDDFBA7BE43}"/>
              </a:ext>
            </a:extLst>
          </p:cNvPr>
          <p:cNvSpPr/>
          <p:nvPr/>
        </p:nvSpPr>
        <p:spPr>
          <a:xfrm>
            <a:off x="3065985" y="2523874"/>
            <a:ext cx="2781443" cy="2781443"/>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EB3F32"/>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77" name="Freeform 11">
            <a:extLst>
              <a:ext uri="{FF2B5EF4-FFF2-40B4-BE49-F238E27FC236}">
                <a16:creationId xmlns:a16="http://schemas.microsoft.com/office/drawing/2014/main" xmlns="" id="{48C41EE9-CF8E-4C02-B4E9-9AD4FC90E776}"/>
              </a:ext>
            </a:extLst>
          </p:cNvPr>
          <p:cNvSpPr/>
          <p:nvPr/>
        </p:nvSpPr>
        <p:spPr>
          <a:xfrm>
            <a:off x="1448897" y="1552683"/>
            <a:ext cx="2022867" cy="202286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FFC000"/>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79" name="Freeform 12">
            <a:extLst>
              <a:ext uri="{FF2B5EF4-FFF2-40B4-BE49-F238E27FC236}">
                <a16:creationId xmlns:a16="http://schemas.microsoft.com/office/drawing/2014/main" xmlns="" id="{FE15481F-4D30-4E34-8FB4-2DC6364C4AB7}"/>
              </a:ext>
            </a:extLst>
          </p:cNvPr>
          <p:cNvSpPr/>
          <p:nvPr/>
        </p:nvSpPr>
        <p:spPr>
          <a:xfrm>
            <a:off x="2657528" y="4674330"/>
            <a:ext cx="1261973" cy="1261973"/>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0070C0"/>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84" name="TextBox 55">
            <a:extLst>
              <a:ext uri="{FF2B5EF4-FFF2-40B4-BE49-F238E27FC236}">
                <a16:creationId xmlns:a16="http://schemas.microsoft.com/office/drawing/2014/main" xmlns="" id="{9C9AB451-FA7F-4A3D-ABF4-ED4C570CE288}"/>
              </a:ext>
            </a:extLst>
          </p:cNvPr>
          <p:cNvSpPr txBox="1"/>
          <p:nvPr/>
        </p:nvSpPr>
        <p:spPr>
          <a:xfrm>
            <a:off x="3709520" y="3360354"/>
            <a:ext cx="1494371" cy="1200329"/>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Arial"/>
                <a:ea typeface="微软雅黑"/>
                <a:sym typeface="Arial"/>
              </a:rPr>
              <a:t>网络交易平台优化工作</a:t>
            </a:r>
            <a:endParaRPr lang="zh-CN" altLang="en-US" sz="2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90" name="TextBox 61">
            <a:extLst>
              <a:ext uri="{FF2B5EF4-FFF2-40B4-BE49-F238E27FC236}">
                <a16:creationId xmlns:a16="http://schemas.microsoft.com/office/drawing/2014/main" xmlns="" id="{A508609D-25EC-4143-AA4F-783BA968D094}"/>
              </a:ext>
            </a:extLst>
          </p:cNvPr>
          <p:cNvSpPr txBox="1"/>
          <p:nvPr/>
        </p:nvSpPr>
        <p:spPr>
          <a:xfrm>
            <a:off x="6522011" y="1504430"/>
            <a:ext cx="4974527" cy="570284"/>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利用有关软件，进行对商品关键字的</a:t>
            </a:r>
            <a:r>
              <a:rPr lang="zh-CN" altLang="en-US" sz="1100" dirty="0">
                <a:solidFill>
                  <a:schemeClr val="tx1">
                    <a:lumMod val="75000"/>
                    <a:lumOff val="25000"/>
                  </a:schemeClr>
                </a:solidFill>
                <a:latin typeface="Arial"/>
                <a:ea typeface="微软雅黑"/>
                <a:sym typeface="Arial"/>
              </a:rPr>
              <a:t>优化</a:t>
            </a:r>
            <a:r>
              <a:rPr lang="zh-CN" altLang="zh-CN" sz="1100" dirty="0">
                <a:solidFill>
                  <a:schemeClr val="tx1">
                    <a:lumMod val="75000"/>
                    <a:lumOff val="25000"/>
                  </a:schemeClr>
                </a:solidFill>
                <a:latin typeface="Arial"/>
                <a:ea typeface="微软雅黑"/>
                <a:sym typeface="Arial"/>
              </a:rPr>
              <a:t>处理。利用淘宝网店自带各种软件，对店铺进行常规性的优化。</a:t>
            </a:r>
          </a:p>
        </p:txBody>
      </p:sp>
      <p:sp>
        <p:nvSpPr>
          <p:cNvPr id="92" name="TextBox 63">
            <a:extLst>
              <a:ext uri="{FF2B5EF4-FFF2-40B4-BE49-F238E27FC236}">
                <a16:creationId xmlns:a16="http://schemas.microsoft.com/office/drawing/2014/main" xmlns="" id="{3E5FA4F4-7BFB-4133-A8B4-8F3F7146E3F1}"/>
              </a:ext>
            </a:extLst>
          </p:cNvPr>
          <p:cNvSpPr txBox="1"/>
          <p:nvPr/>
        </p:nvSpPr>
        <p:spPr>
          <a:xfrm>
            <a:off x="6522011" y="2828050"/>
            <a:ext cx="4229140" cy="316369"/>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研究消费者的心理需求，优化对应商品描述文案。</a:t>
            </a:r>
          </a:p>
        </p:txBody>
      </p:sp>
      <p:sp>
        <p:nvSpPr>
          <p:cNvPr id="94" name="TextBox 65">
            <a:extLst>
              <a:ext uri="{FF2B5EF4-FFF2-40B4-BE49-F238E27FC236}">
                <a16:creationId xmlns:a16="http://schemas.microsoft.com/office/drawing/2014/main" xmlns="" id="{00D0BB8E-F36B-4114-893E-83E0EA204196}"/>
              </a:ext>
            </a:extLst>
          </p:cNvPr>
          <p:cNvSpPr txBox="1"/>
          <p:nvPr/>
        </p:nvSpPr>
        <p:spPr>
          <a:xfrm>
            <a:off x="6522011" y="3897755"/>
            <a:ext cx="5424095" cy="570284"/>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研究平台类目及搜索引擎，提炼有用信息促进店铺经营。研究店铺统计数据，发掘隐含内在问题并及时处理。</a:t>
            </a:r>
          </a:p>
        </p:txBody>
      </p:sp>
      <p:pic>
        <p:nvPicPr>
          <p:cNvPr id="3" name="图片 2">
            <a:extLst>
              <a:ext uri="{FF2B5EF4-FFF2-40B4-BE49-F238E27FC236}">
                <a16:creationId xmlns:a16="http://schemas.microsoft.com/office/drawing/2014/main" xmlns="" id="{70CB905F-0F19-4D47-ABA3-3E81B79AD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099" y="4232518"/>
            <a:ext cx="5181162" cy="3310646"/>
          </a:xfrm>
          <a:prstGeom prst="rect">
            <a:avLst/>
          </a:prstGeom>
        </p:spPr>
      </p:pic>
      <p:pic>
        <p:nvPicPr>
          <p:cNvPr id="95" name="图片 94">
            <a:extLst>
              <a:ext uri="{FF2B5EF4-FFF2-40B4-BE49-F238E27FC236}">
                <a16:creationId xmlns:a16="http://schemas.microsoft.com/office/drawing/2014/main" xmlns="" id="{F862F246-B754-4542-9CF6-C9F98FAA4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2609" y="-886069"/>
            <a:ext cx="5181162" cy="3310646"/>
          </a:xfrm>
          <a:prstGeom prst="rect">
            <a:avLst/>
          </a:prstGeom>
        </p:spPr>
      </p:pic>
      <p:sp>
        <p:nvSpPr>
          <p:cNvPr id="20" name="TextBox 65">
            <a:extLst>
              <a:ext uri="{FF2B5EF4-FFF2-40B4-BE49-F238E27FC236}">
                <a16:creationId xmlns:a16="http://schemas.microsoft.com/office/drawing/2014/main" xmlns="" id="{9FF395EF-C489-4FA8-B78F-E01FCC6298ED}"/>
              </a:ext>
            </a:extLst>
          </p:cNvPr>
          <p:cNvSpPr txBox="1"/>
          <p:nvPr/>
        </p:nvSpPr>
        <p:spPr>
          <a:xfrm>
            <a:off x="6522011" y="5221375"/>
            <a:ext cx="5424095" cy="316369"/>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侦测竞争对手运营情况及市场最新动态，发掘新的商机或商品。</a:t>
            </a:r>
          </a:p>
        </p:txBody>
      </p:sp>
      <p:grpSp>
        <p:nvGrpSpPr>
          <p:cNvPr id="21" name="组合 55">
            <a:extLst>
              <a:ext uri="{FF2B5EF4-FFF2-40B4-BE49-F238E27FC236}">
                <a16:creationId xmlns:a16="http://schemas.microsoft.com/office/drawing/2014/main" xmlns="" id="{9A75791D-66DA-4F9B-ADD1-3552593E05D4}"/>
              </a:ext>
            </a:extLst>
          </p:cNvPr>
          <p:cNvGrpSpPr/>
          <p:nvPr/>
        </p:nvGrpSpPr>
        <p:grpSpPr bwMode="auto">
          <a:xfrm>
            <a:off x="4193818" y="177245"/>
            <a:ext cx="3573065" cy="696471"/>
            <a:chOff x="3791743" y="5346472"/>
            <a:chExt cx="5833187" cy="1152803"/>
          </a:xfrm>
          <a:effectLst/>
        </p:grpSpPr>
        <p:sp>
          <p:nvSpPr>
            <p:cNvPr id="22" name="任意多边形 166">
              <a:extLst>
                <a:ext uri="{FF2B5EF4-FFF2-40B4-BE49-F238E27FC236}">
                  <a16:creationId xmlns:a16="http://schemas.microsoft.com/office/drawing/2014/main" xmlns="" id="{41FD1E90-42F3-4678-97BA-467921B0BD87}"/>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23" name="圆角矩形 165">
              <a:extLst>
                <a:ext uri="{FF2B5EF4-FFF2-40B4-BE49-F238E27FC236}">
                  <a16:creationId xmlns:a16="http://schemas.microsoft.com/office/drawing/2014/main" xmlns="" id="{99B95D86-4D78-49C9-A23F-E79B043132C4}"/>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24" name="圆角矩形 167">
              <a:extLst>
                <a:ext uri="{FF2B5EF4-FFF2-40B4-BE49-F238E27FC236}">
                  <a16:creationId xmlns:a16="http://schemas.microsoft.com/office/drawing/2014/main" xmlns="" id="{81E9A0E2-EA64-4C68-B0C0-FC7FE020A28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236063042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ppt_w</p:attrName>
                                        </p:attrNameLst>
                                      </p:cBhvr>
                                      <p:tavLst>
                                        <p:tav tm="0">
                                          <p:val>
                                            <p:fltVal val="0"/>
                                          </p:val>
                                        </p:tav>
                                        <p:tav tm="100000">
                                          <p:val>
                                            <p:strVal val="#ppt_w"/>
                                          </p:val>
                                        </p:tav>
                                      </p:tavLst>
                                    </p:anim>
                                    <p:anim calcmode="lin" valueType="num">
                                      <p:cBhvr>
                                        <p:cTn id="12" dur="500" fill="hold"/>
                                        <p:tgtEl>
                                          <p:spTgt spid="79"/>
                                        </p:tgtEl>
                                        <p:attrNameLst>
                                          <p:attrName>ppt_h</p:attrName>
                                        </p:attrNameLst>
                                      </p:cBhvr>
                                      <p:tavLst>
                                        <p:tav tm="0">
                                          <p:val>
                                            <p:fltVal val="0"/>
                                          </p:val>
                                        </p:tav>
                                        <p:tav tm="100000">
                                          <p:val>
                                            <p:strVal val="#ppt_h"/>
                                          </p:val>
                                        </p:tav>
                                      </p:tavLst>
                                    </p:anim>
                                    <p:animEffect transition="in" filter="fade">
                                      <p:cBhvr>
                                        <p:cTn id="13" dur="500"/>
                                        <p:tgtEl>
                                          <p:spTgt spid="79"/>
                                        </p:tgtEl>
                                      </p:cBhvr>
                                    </p:animEffect>
                                  </p:childTnLst>
                                </p:cTn>
                              </p:par>
                              <p:par>
                                <p:cTn id="14" presetID="8" presetClass="emph" presetSubtype="0" fill="hold" grpId="1" nodeType="withEffect">
                                  <p:stCondLst>
                                    <p:cond delay="0"/>
                                  </p:stCondLst>
                                  <p:childTnLst>
                                    <p:animRot by="-21600000">
                                      <p:cBhvr>
                                        <p:cTn id="15" dur="2200" fill="hold"/>
                                        <p:tgtEl>
                                          <p:spTgt spid="79"/>
                                        </p:tgtEl>
                                        <p:attrNameLst>
                                          <p:attrName>r</p:attrName>
                                        </p:attrNameLst>
                                      </p:cBhvr>
                                    </p:animRot>
                                  </p:childTnLst>
                                </p:cTn>
                              </p:par>
                              <p:par>
                                <p:cTn id="16" presetID="53" presetClass="entr" presetSubtype="16" fill="hold" grpId="0" nodeType="with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par>
                                <p:cTn id="21" presetID="8" presetClass="emph" presetSubtype="0" fill="hold" grpId="1" nodeType="withEffect">
                                  <p:stCondLst>
                                    <p:cond delay="0"/>
                                  </p:stCondLst>
                                  <p:childTnLst>
                                    <p:animRot by="-21600000">
                                      <p:cBhvr>
                                        <p:cTn id="22" dur="2400" fill="hold"/>
                                        <p:tgtEl>
                                          <p:spTgt spid="76"/>
                                        </p:tgtEl>
                                        <p:attrNameLst>
                                          <p:attrName>r</p:attrName>
                                        </p:attrNameLst>
                                      </p:cBhvr>
                                    </p:animRot>
                                  </p:childTnLst>
                                </p:cTn>
                              </p:par>
                              <p:par>
                                <p:cTn id="23" presetID="53" presetClass="entr" presetSubtype="16"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par>
                                <p:cTn id="28" presetID="8" presetClass="emph" presetSubtype="0" fill="hold" grpId="1" nodeType="withEffect">
                                  <p:stCondLst>
                                    <p:cond delay="0"/>
                                  </p:stCondLst>
                                  <p:childTnLst>
                                    <p:animRot by="21600000">
                                      <p:cBhvr>
                                        <p:cTn id="29" dur="2500" fill="hold"/>
                                        <p:tgtEl>
                                          <p:spTgt spid="77"/>
                                        </p:tgtEl>
                                        <p:attrNameLst>
                                          <p:attrName>r</p:attrName>
                                        </p:attrNameLst>
                                      </p:cBhvr>
                                    </p:animRot>
                                  </p:childTnLst>
                                </p:cTn>
                              </p:par>
                              <p:par>
                                <p:cTn id="30" presetID="10" presetClass="entr" presetSubtype="0" fill="hold" grpId="0" nodeType="withEffect">
                                  <p:stCondLst>
                                    <p:cond delay="5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childTnLst>
                                </p:cTn>
                              </p:par>
                              <p:par>
                                <p:cTn id="33" presetID="22" presetClass="entr" presetSubtype="1" fill="hold" grpId="0" nodeType="withEffect">
                                  <p:stCondLst>
                                    <p:cond delay="2500"/>
                                  </p:stCondLst>
                                  <p:childTnLst>
                                    <p:set>
                                      <p:cBhvr>
                                        <p:cTn id="34" dur="1" fill="hold">
                                          <p:stCondLst>
                                            <p:cond delay="0"/>
                                          </p:stCondLst>
                                        </p:cTn>
                                        <p:tgtEl>
                                          <p:spTgt spid="90"/>
                                        </p:tgtEl>
                                        <p:attrNameLst>
                                          <p:attrName>style.visibility</p:attrName>
                                        </p:attrNameLst>
                                      </p:cBhvr>
                                      <p:to>
                                        <p:strVal val="visible"/>
                                      </p:to>
                                    </p:set>
                                    <p:animEffect transition="in" filter="wipe(up)">
                                      <p:cBhvr>
                                        <p:cTn id="35" dur="500"/>
                                        <p:tgtEl>
                                          <p:spTgt spid="90"/>
                                        </p:tgtEl>
                                      </p:cBhvr>
                                    </p:animEffect>
                                  </p:childTnLst>
                                </p:cTn>
                              </p:par>
                              <p:par>
                                <p:cTn id="36" presetID="22" presetClass="entr" presetSubtype="1" fill="hold" grpId="0" nodeType="withEffect">
                                  <p:stCondLst>
                                    <p:cond delay="3250"/>
                                  </p:stCondLst>
                                  <p:childTnLst>
                                    <p:set>
                                      <p:cBhvr>
                                        <p:cTn id="37" dur="1" fill="hold">
                                          <p:stCondLst>
                                            <p:cond delay="0"/>
                                          </p:stCondLst>
                                        </p:cTn>
                                        <p:tgtEl>
                                          <p:spTgt spid="92"/>
                                        </p:tgtEl>
                                        <p:attrNameLst>
                                          <p:attrName>style.visibility</p:attrName>
                                        </p:attrNameLst>
                                      </p:cBhvr>
                                      <p:to>
                                        <p:strVal val="visible"/>
                                      </p:to>
                                    </p:set>
                                    <p:animEffect transition="in" filter="wipe(up)">
                                      <p:cBhvr>
                                        <p:cTn id="38" dur="500"/>
                                        <p:tgtEl>
                                          <p:spTgt spid="92"/>
                                        </p:tgtEl>
                                      </p:cBhvr>
                                    </p:animEffect>
                                  </p:childTnLst>
                                </p:cTn>
                              </p:par>
                              <p:par>
                                <p:cTn id="39" presetID="22" presetClass="entr" presetSubtype="1" fill="hold" grpId="0" nodeType="withEffect">
                                  <p:stCondLst>
                                    <p:cond delay="4000"/>
                                  </p:stCondLst>
                                  <p:childTnLst>
                                    <p:set>
                                      <p:cBhvr>
                                        <p:cTn id="40" dur="1" fill="hold">
                                          <p:stCondLst>
                                            <p:cond delay="0"/>
                                          </p:stCondLst>
                                        </p:cTn>
                                        <p:tgtEl>
                                          <p:spTgt spid="94"/>
                                        </p:tgtEl>
                                        <p:attrNameLst>
                                          <p:attrName>style.visibility</p:attrName>
                                        </p:attrNameLst>
                                      </p:cBhvr>
                                      <p:to>
                                        <p:strVal val="visible"/>
                                      </p:to>
                                    </p:set>
                                    <p:animEffect transition="in" filter="wipe(up)">
                                      <p:cBhvr>
                                        <p:cTn id="41" dur="500"/>
                                        <p:tgtEl>
                                          <p:spTgt spid="94"/>
                                        </p:tgtEl>
                                      </p:cBhvr>
                                    </p:animEffect>
                                  </p:childTnLst>
                                </p:cTn>
                              </p:par>
                              <p:par>
                                <p:cTn id="42" presetID="22" presetClass="entr" presetSubtype="1" fill="hold" grpId="0" nodeType="withEffect">
                                  <p:stCondLst>
                                    <p:cond delay="400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6" grpId="1" animBg="1"/>
      <p:bldP spid="77" grpId="0" animBg="1"/>
      <p:bldP spid="77" grpId="1" animBg="1"/>
      <p:bldP spid="79" grpId="0" animBg="1"/>
      <p:bldP spid="79" grpId="1" animBg="1"/>
      <p:bldP spid="84" grpId="0"/>
      <p:bldP spid="90" grpId="0"/>
      <p:bldP spid="92" grpId="0"/>
      <p:bldP spid="94"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65" name="MH_Picture_3">
            <a:extLst>
              <a:ext uri="{FF2B5EF4-FFF2-40B4-BE49-F238E27FC236}">
                <a16:creationId xmlns:a16="http://schemas.microsoft.com/office/drawing/2014/main" xmlns="" id="{CDEAE790-8501-49C3-8FD8-E09511BF500D}"/>
              </a:ext>
            </a:extLst>
          </p:cNvPr>
          <p:cNvSpPr>
            <a:spLocks/>
          </p:cNvSpPr>
          <p:nvPr>
            <p:custDataLst>
              <p:tags r:id="rId1"/>
            </p:custDataLst>
          </p:nvPr>
        </p:nvSpPr>
        <p:spPr>
          <a:xfrm>
            <a:off x="1388064" y="2036318"/>
            <a:ext cx="4448233" cy="3168351"/>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a:ea typeface="微软雅黑"/>
              <a:sym typeface="Arial"/>
            </a:endParaRPr>
          </a:p>
        </p:txBody>
      </p:sp>
      <p:grpSp>
        <p:nvGrpSpPr>
          <p:cNvPr id="66" name="组合 65">
            <a:extLst>
              <a:ext uri="{FF2B5EF4-FFF2-40B4-BE49-F238E27FC236}">
                <a16:creationId xmlns:a16="http://schemas.microsoft.com/office/drawing/2014/main" xmlns="" id="{51DFED0D-54DB-45FE-9E6F-8EDE82320864}"/>
              </a:ext>
            </a:extLst>
          </p:cNvPr>
          <p:cNvGrpSpPr/>
          <p:nvPr/>
        </p:nvGrpSpPr>
        <p:grpSpPr>
          <a:xfrm>
            <a:off x="6524596" y="2036318"/>
            <a:ext cx="590599" cy="590599"/>
            <a:chOff x="1117184" y="1303577"/>
            <a:chExt cx="720000" cy="720000"/>
          </a:xfrm>
          <a:effectLst>
            <a:outerShdw blurRad="50800" dist="38100" dir="2700000" algn="tl" rotWithShape="0">
              <a:prstClr val="black">
                <a:alpha val="40000"/>
              </a:prstClr>
            </a:outerShdw>
          </a:effectLst>
        </p:grpSpPr>
        <p:sp>
          <p:nvSpPr>
            <p:cNvPr id="67" name="MH_Title_1">
              <a:extLst>
                <a:ext uri="{FF2B5EF4-FFF2-40B4-BE49-F238E27FC236}">
                  <a16:creationId xmlns:a16="http://schemas.microsoft.com/office/drawing/2014/main" xmlns="" id="{6ABDC867-E9C9-43DF-BA63-F64ACEA02B24}"/>
                </a:ext>
              </a:extLst>
            </p:cNvPr>
            <p:cNvSpPr/>
            <p:nvPr>
              <p:custDataLst>
                <p:tags r:id="rId10"/>
              </p:custDataLst>
            </p:nvPr>
          </p:nvSpPr>
          <p:spPr>
            <a:xfrm>
              <a:off x="1117184" y="1303577"/>
              <a:ext cx="720000" cy="720000"/>
            </a:xfrm>
            <a:prstGeom prst="ellipse">
              <a:avLst/>
            </a:prstGeom>
            <a:solidFill>
              <a:srgbClr val="92D050"/>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68" name="KSO_Shape">
              <a:extLst>
                <a:ext uri="{FF2B5EF4-FFF2-40B4-BE49-F238E27FC236}">
                  <a16:creationId xmlns:a16="http://schemas.microsoft.com/office/drawing/2014/main" xmlns="" id="{750B2FC3-A9C1-42BF-B91C-7C2C4B1A2737}"/>
                </a:ext>
              </a:extLst>
            </p:cNvPr>
            <p:cNvSpPr>
              <a:spLocks/>
            </p:cNvSpPr>
            <p:nvPr/>
          </p:nvSpPr>
          <p:spPr bwMode="auto">
            <a:xfrm>
              <a:off x="1246586" y="1470899"/>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69" name="组合 68">
            <a:extLst>
              <a:ext uri="{FF2B5EF4-FFF2-40B4-BE49-F238E27FC236}">
                <a16:creationId xmlns:a16="http://schemas.microsoft.com/office/drawing/2014/main" xmlns="" id="{EF75D4D4-1719-4F54-94C6-BAAE77B5E5AE}"/>
              </a:ext>
            </a:extLst>
          </p:cNvPr>
          <p:cNvGrpSpPr/>
          <p:nvPr/>
        </p:nvGrpSpPr>
        <p:grpSpPr>
          <a:xfrm>
            <a:off x="6531895" y="3336734"/>
            <a:ext cx="576000" cy="576000"/>
            <a:chOff x="5975988" y="2859822"/>
            <a:chExt cx="720000" cy="720000"/>
          </a:xfrm>
          <a:effectLst>
            <a:outerShdw blurRad="50800" dist="38100" dir="2700000" algn="tl" rotWithShape="0">
              <a:prstClr val="black">
                <a:alpha val="40000"/>
              </a:prstClr>
            </a:outerShdw>
          </a:effectLst>
        </p:grpSpPr>
        <p:sp>
          <p:nvSpPr>
            <p:cNvPr id="70" name="MH_Title_1">
              <a:extLst>
                <a:ext uri="{FF2B5EF4-FFF2-40B4-BE49-F238E27FC236}">
                  <a16:creationId xmlns:a16="http://schemas.microsoft.com/office/drawing/2014/main" xmlns="" id="{A489D155-0F4D-4875-B1A5-C0441FE9679C}"/>
                </a:ext>
              </a:extLst>
            </p:cNvPr>
            <p:cNvSpPr/>
            <p:nvPr>
              <p:custDataLst>
                <p:tags r:id="rId9"/>
              </p:custDataLst>
            </p:nvPr>
          </p:nvSpPr>
          <p:spPr>
            <a:xfrm>
              <a:off x="5975988" y="2859822"/>
              <a:ext cx="720000" cy="720000"/>
            </a:xfrm>
            <a:prstGeom prst="ellipse">
              <a:avLst/>
            </a:prstGeom>
            <a:solidFill>
              <a:srgbClr val="EB3F32"/>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71" name="KSO_Shape">
              <a:extLst>
                <a:ext uri="{FF2B5EF4-FFF2-40B4-BE49-F238E27FC236}">
                  <a16:creationId xmlns:a16="http://schemas.microsoft.com/office/drawing/2014/main" xmlns="" id="{9BA2AE4C-3526-4AEE-9E89-73368B0476AE}"/>
                </a:ext>
              </a:extLst>
            </p:cNvPr>
            <p:cNvSpPr>
              <a:spLocks/>
            </p:cNvSpPr>
            <p:nvPr/>
          </p:nvSpPr>
          <p:spPr bwMode="auto">
            <a:xfrm>
              <a:off x="6073795" y="3038902"/>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72" name="组合 71">
            <a:extLst>
              <a:ext uri="{FF2B5EF4-FFF2-40B4-BE49-F238E27FC236}">
                <a16:creationId xmlns:a16="http://schemas.microsoft.com/office/drawing/2014/main" xmlns="" id="{0EBD74BE-CF79-4470-A132-0DEE33D0D8A8}"/>
              </a:ext>
            </a:extLst>
          </p:cNvPr>
          <p:cNvGrpSpPr/>
          <p:nvPr/>
        </p:nvGrpSpPr>
        <p:grpSpPr>
          <a:xfrm>
            <a:off x="6531895" y="4621638"/>
            <a:ext cx="576000" cy="576000"/>
            <a:chOff x="4535568" y="3787270"/>
            <a:chExt cx="720000" cy="720000"/>
          </a:xfrm>
          <a:effectLst>
            <a:outerShdw blurRad="50800" dist="38100" dir="2700000" algn="tl" rotWithShape="0">
              <a:prstClr val="black">
                <a:alpha val="40000"/>
              </a:prstClr>
            </a:outerShdw>
          </a:effectLst>
        </p:grpSpPr>
        <p:sp>
          <p:nvSpPr>
            <p:cNvPr id="73" name="MH_Title_1">
              <a:extLst>
                <a:ext uri="{FF2B5EF4-FFF2-40B4-BE49-F238E27FC236}">
                  <a16:creationId xmlns:a16="http://schemas.microsoft.com/office/drawing/2014/main" xmlns="" id="{C51815E0-CB3B-413A-AC54-DAEF634A6055}"/>
                </a:ext>
              </a:extLst>
            </p:cNvPr>
            <p:cNvSpPr/>
            <p:nvPr>
              <p:custDataLst>
                <p:tags r:id="rId8"/>
              </p:custDataLst>
            </p:nvPr>
          </p:nvSpPr>
          <p:spPr>
            <a:xfrm>
              <a:off x="4535568" y="3787270"/>
              <a:ext cx="720000" cy="720000"/>
            </a:xfrm>
            <a:prstGeom prst="ellipse">
              <a:avLst/>
            </a:prstGeom>
            <a:solidFill>
              <a:srgbClr val="30BAA0"/>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74" name="KSO_Shape">
              <a:extLst>
                <a:ext uri="{FF2B5EF4-FFF2-40B4-BE49-F238E27FC236}">
                  <a16:creationId xmlns:a16="http://schemas.microsoft.com/office/drawing/2014/main" xmlns="" id="{952FBEFC-EF3A-4AF1-BB10-59485835B140}"/>
                </a:ext>
              </a:extLst>
            </p:cNvPr>
            <p:cNvSpPr>
              <a:spLocks/>
            </p:cNvSpPr>
            <p:nvPr/>
          </p:nvSpPr>
          <p:spPr bwMode="auto">
            <a:xfrm>
              <a:off x="4643568" y="3913270"/>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75" name="组合 74">
            <a:extLst>
              <a:ext uri="{FF2B5EF4-FFF2-40B4-BE49-F238E27FC236}">
                <a16:creationId xmlns:a16="http://schemas.microsoft.com/office/drawing/2014/main" xmlns="" id="{CB618E40-803B-4C78-B87C-498AC89A8B75}"/>
              </a:ext>
            </a:extLst>
          </p:cNvPr>
          <p:cNvGrpSpPr/>
          <p:nvPr/>
        </p:nvGrpSpPr>
        <p:grpSpPr>
          <a:xfrm>
            <a:off x="7576447" y="1901266"/>
            <a:ext cx="2592288" cy="928796"/>
            <a:chOff x="5652120" y="1138898"/>
            <a:chExt cx="2592288" cy="928796"/>
          </a:xfrm>
        </p:grpSpPr>
        <p:sp>
          <p:nvSpPr>
            <p:cNvPr id="76" name="MH_Text_1">
              <a:extLst>
                <a:ext uri="{FF2B5EF4-FFF2-40B4-BE49-F238E27FC236}">
                  <a16:creationId xmlns:a16="http://schemas.microsoft.com/office/drawing/2014/main" xmlns="" id="{AFD4192E-7245-48D3-AA8F-9E8973CE51B5}"/>
                </a:ext>
              </a:extLst>
            </p:cNvPr>
            <p:cNvSpPr txBox="1">
              <a:spLocks noChangeArrowheads="1"/>
            </p:cNvSpPr>
            <p:nvPr>
              <p:custDataLst>
                <p:tags r:id="rId6"/>
              </p:custDataLst>
            </p:nvPr>
          </p:nvSpPr>
          <p:spPr bwMode="auto">
            <a:xfrm>
              <a:off x="5652120" y="150155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en-US" altLang="zh-CN" sz="1100" dirty="0">
                  <a:solidFill>
                    <a:srgbClr val="404040"/>
                  </a:solidFill>
                  <a:latin typeface="Arial"/>
                  <a:ea typeface="微软雅黑"/>
                  <a:sym typeface="Arial"/>
                </a:rPr>
                <a:t>.</a:t>
              </a:r>
              <a:r>
                <a:rPr lang="zh-CN" altLang="zh-CN" sz="1100" dirty="0">
                  <a:solidFill>
                    <a:srgbClr val="404040"/>
                  </a:solidFill>
                  <a:latin typeface="Arial"/>
                  <a:ea typeface="微软雅黑"/>
                  <a:sym typeface="Arial"/>
                </a:rPr>
                <a:t>有价流量的获取（直通车等）的日常优化。交易平台促销活动（增加店铺信誉度及新顾客）的策划和实施</a:t>
              </a:r>
            </a:p>
          </p:txBody>
        </p:sp>
        <p:sp>
          <p:nvSpPr>
            <p:cNvPr id="77" name="MH_SubTitle_1">
              <a:extLst>
                <a:ext uri="{FF2B5EF4-FFF2-40B4-BE49-F238E27FC236}">
                  <a16:creationId xmlns:a16="http://schemas.microsoft.com/office/drawing/2014/main" xmlns="" id="{0C515CAB-5853-4255-AA81-010D562ED07C}"/>
                </a:ext>
              </a:extLst>
            </p:cNvPr>
            <p:cNvSpPr txBox="1">
              <a:spLocks noChangeArrowheads="1"/>
            </p:cNvSpPr>
            <p:nvPr>
              <p:custDataLst>
                <p:tags r:id="rId7"/>
              </p:custDataLst>
            </p:nvPr>
          </p:nvSpPr>
          <p:spPr bwMode="auto">
            <a:xfrm>
              <a:off x="5652120" y="1138898"/>
              <a:ext cx="1797844" cy="420326"/>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cxnSp>
        <p:nvCxnSpPr>
          <p:cNvPr id="78" name="直接连接符 77">
            <a:extLst>
              <a:ext uri="{FF2B5EF4-FFF2-40B4-BE49-F238E27FC236}">
                <a16:creationId xmlns:a16="http://schemas.microsoft.com/office/drawing/2014/main" xmlns="" id="{5EE7010F-782F-41E1-8424-6393C03A3583}"/>
              </a:ext>
            </a:extLst>
          </p:cNvPr>
          <p:cNvCxnSpPr/>
          <p:nvPr/>
        </p:nvCxnSpPr>
        <p:spPr>
          <a:xfrm>
            <a:off x="6351895" y="2974078"/>
            <a:ext cx="381684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79" name="组合 78">
            <a:extLst>
              <a:ext uri="{FF2B5EF4-FFF2-40B4-BE49-F238E27FC236}">
                <a16:creationId xmlns:a16="http://schemas.microsoft.com/office/drawing/2014/main" xmlns="" id="{C916599A-03E3-4F85-9936-0B7E6FA94A44}"/>
              </a:ext>
            </a:extLst>
          </p:cNvPr>
          <p:cNvGrpSpPr/>
          <p:nvPr/>
        </p:nvGrpSpPr>
        <p:grpSpPr>
          <a:xfrm>
            <a:off x="7576447" y="3258476"/>
            <a:ext cx="2592288" cy="831726"/>
            <a:chOff x="5652120" y="2496108"/>
            <a:chExt cx="2592288" cy="831726"/>
          </a:xfrm>
        </p:grpSpPr>
        <p:sp>
          <p:nvSpPr>
            <p:cNvPr id="80" name="MH_Text_1">
              <a:extLst>
                <a:ext uri="{FF2B5EF4-FFF2-40B4-BE49-F238E27FC236}">
                  <a16:creationId xmlns:a16="http://schemas.microsoft.com/office/drawing/2014/main" xmlns="" id="{58FA2AAF-1187-431C-8FD1-9EC720B72B1B}"/>
                </a:ext>
              </a:extLst>
            </p:cNvPr>
            <p:cNvSpPr txBox="1">
              <a:spLocks noChangeArrowheads="1"/>
            </p:cNvSpPr>
            <p:nvPr>
              <p:custDataLst>
                <p:tags r:id="rId4"/>
              </p:custDataLst>
            </p:nvPr>
          </p:nvSpPr>
          <p:spPr bwMode="auto">
            <a:xfrm>
              <a:off x="5652120" y="276169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zh-CN" altLang="zh-CN" sz="1100" dirty="0">
                  <a:solidFill>
                    <a:srgbClr val="404040"/>
                  </a:solidFill>
                  <a:latin typeface="Arial"/>
                  <a:ea typeface="微软雅黑"/>
                  <a:sym typeface="Arial"/>
                </a:rPr>
                <a:t>淘宝论坛发帖顶贴，帮派的建立与促销活动策划与实施。</a:t>
              </a:r>
            </a:p>
          </p:txBody>
        </p:sp>
        <p:sp>
          <p:nvSpPr>
            <p:cNvPr id="81" name="MH_SubTitle_1">
              <a:extLst>
                <a:ext uri="{FF2B5EF4-FFF2-40B4-BE49-F238E27FC236}">
                  <a16:creationId xmlns:a16="http://schemas.microsoft.com/office/drawing/2014/main" xmlns="" id="{41CF0F55-E7E0-4A99-BCE9-2C65ABF28D3F}"/>
                </a:ext>
              </a:extLst>
            </p:cNvPr>
            <p:cNvSpPr txBox="1">
              <a:spLocks noChangeArrowheads="1"/>
            </p:cNvSpPr>
            <p:nvPr>
              <p:custDataLst>
                <p:tags r:id="rId5"/>
              </p:custDataLst>
            </p:nvPr>
          </p:nvSpPr>
          <p:spPr bwMode="auto">
            <a:xfrm>
              <a:off x="5652120" y="2496108"/>
              <a:ext cx="1797844" cy="323255"/>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chemeClr val="accent2"/>
                </a:buClr>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grpSp>
        <p:nvGrpSpPr>
          <p:cNvPr id="82" name="组合 81">
            <a:extLst>
              <a:ext uri="{FF2B5EF4-FFF2-40B4-BE49-F238E27FC236}">
                <a16:creationId xmlns:a16="http://schemas.microsoft.com/office/drawing/2014/main" xmlns="" id="{B7FBC89D-B8C0-4D8E-9535-99F19097CFCE}"/>
              </a:ext>
            </a:extLst>
          </p:cNvPr>
          <p:cNvGrpSpPr/>
          <p:nvPr/>
        </p:nvGrpSpPr>
        <p:grpSpPr>
          <a:xfrm>
            <a:off x="7576447" y="4518619"/>
            <a:ext cx="2592288" cy="831726"/>
            <a:chOff x="5652120" y="3756248"/>
            <a:chExt cx="2592288" cy="831726"/>
          </a:xfrm>
        </p:grpSpPr>
        <p:sp>
          <p:nvSpPr>
            <p:cNvPr id="83" name="MH_Text_1">
              <a:extLst>
                <a:ext uri="{FF2B5EF4-FFF2-40B4-BE49-F238E27FC236}">
                  <a16:creationId xmlns:a16="http://schemas.microsoft.com/office/drawing/2014/main" xmlns="" id="{853DA2D2-97EC-4CB4-9931-3AD7963BAD07}"/>
                </a:ext>
              </a:extLst>
            </p:cNvPr>
            <p:cNvSpPr txBox="1">
              <a:spLocks noChangeArrowheads="1"/>
            </p:cNvSpPr>
            <p:nvPr>
              <p:custDataLst>
                <p:tags r:id="rId2"/>
              </p:custDataLst>
            </p:nvPr>
          </p:nvSpPr>
          <p:spPr bwMode="auto">
            <a:xfrm>
              <a:off x="5652120" y="402183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zh-CN" altLang="zh-CN" sz="1100" dirty="0">
                  <a:solidFill>
                    <a:srgbClr val="404040"/>
                  </a:solidFill>
                  <a:latin typeface="Arial"/>
                  <a:ea typeface="微软雅黑"/>
                  <a:sym typeface="Arial"/>
                </a:rPr>
                <a:t>店铺内部活动（增加成交转换率与客单价活动）的策划和实施</a:t>
              </a:r>
            </a:p>
          </p:txBody>
        </p:sp>
        <p:sp>
          <p:nvSpPr>
            <p:cNvPr id="84" name="MH_SubTitle_1">
              <a:extLst>
                <a:ext uri="{FF2B5EF4-FFF2-40B4-BE49-F238E27FC236}">
                  <a16:creationId xmlns:a16="http://schemas.microsoft.com/office/drawing/2014/main" xmlns="" id="{7CC44A94-5AD6-42C7-AA7D-7A55CFBD4E7C}"/>
                </a:ext>
              </a:extLst>
            </p:cNvPr>
            <p:cNvSpPr txBox="1">
              <a:spLocks noChangeArrowheads="1"/>
            </p:cNvSpPr>
            <p:nvPr>
              <p:custDataLst>
                <p:tags r:id="rId3"/>
              </p:custDataLst>
            </p:nvPr>
          </p:nvSpPr>
          <p:spPr bwMode="auto">
            <a:xfrm>
              <a:off x="5652120" y="3756248"/>
              <a:ext cx="1797844" cy="323255"/>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cxnSp>
        <p:nvCxnSpPr>
          <p:cNvPr id="85" name="直接连接符 84">
            <a:extLst>
              <a:ext uri="{FF2B5EF4-FFF2-40B4-BE49-F238E27FC236}">
                <a16:creationId xmlns:a16="http://schemas.microsoft.com/office/drawing/2014/main" xmlns="" id="{B103494E-2442-46AA-B156-1FB271D110CD}"/>
              </a:ext>
            </a:extLst>
          </p:cNvPr>
          <p:cNvCxnSpPr/>
          <p:nvPr/>
        </p:nvCxnSpPr>
        <p:spPr>
          <a:xfrm>
            <a:off x="6351895" y="4270222"/>
            <a:ext cx="381684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41">
            <a:extLst>
              <a:ext uri="{FF2B5EF4-FFF2-40B4-BE49-F238E27FC236}">
                <a16:creationId xmlns:a16="http://schemas.microsoft.com/office/drawing/2014/main" xmlns="" id="{16C930CC-AB57-491D-BEB0-98229A6069FA}"/>
              </a:ext>
            </a:extLst>
          </p:cNvPr>
          <p:cNvSpPr txBox="1"/>
          <p:nvPr/>
        </p:nvSpPr>
        <p:spPr bwMode="auto">
          <a:xfrm>
            <a:off x="1388065" y="3769878"/>
            <a:ext cx="4452042" cy="461665"/>
          </a:xfrm>
          <a:prstGeom prst="rect">
            <a:avLst/>
          </a:prstGeom>
          <a:solidFill>
            <a:srgbClr val="30BAA0"/>
          </a:solidFill>
          <a:ln>
            <a:noFill/>
          </a:ln>
          <a:effectLst/>
        </p:spPr>
        <p:style>
          <a:lnRef idx="1">
            <a:schemeClr val="accent5"/>
          </a:lnRef>
          <a:fillRef idx="3">
            <a:schemeClr val="accent5"/>
          </a:fillRef>
          <a:effectRef idx="2">
            <a:schemeClr val="accent5"/>
          </a:effectRef>
          <a:fontRef idx="minor">
            <a:schemeClr val="lt1"/>
          </a:fontRef>
        </p:style>
        <p:txBody>
          <a:bodyPr wrap="square">
            <a:spAutoFit/>
          </a:bodyPr>
          <a:lstStyle/>
          <a:p>
            <a:pPr algn="ctr">
              <a:defRPr/>
            </a:pPr>
            <a:r>
              <a:rPr lang="zh-CN" altLang="zh-CN" sz="2400" b="1" dirty="0">
                <a:solidFill>
                  <a:schemeClr val="bg1"/>
                </a:solidFill>
                <a:effectLst>
                  <a:outerShdw blurRad="38100" dist="38100" dir="2700000" algn="tl">
                    <a:srgbClr val="000000">
                      <a:alpha val="43137"/>
                    </a:srgbClr>
                  </a:outerShdw>
                </a:effectLst>
                <a:latin typeface="Arial"/>
                <a:ea typeface="微软雅黑"/>
                <a:sym typeface="Arial"/>
              </a:rPr>
              <a:t>网络交易平台内部营销</a:t>
            </a:r>
            <a:endParaRPr lang="zh-CN" altLang="en-US" sz="2400" b="1" noProof="1">
              <a:solidFill>
                <a:schemeClr val="bg1"/>
              </a:solidFill>
              <a:effectLst>
                <a:outerShdw blurRad="38100" dist="38100" dir="2700000" algn="tl">
                  <a:srgbClr val="000000">
                    <a:alpha val="43137"/>
                  </a:srgbClr>
                </a:outerShdw>
              </a:effectLst>
              <a:latin typeface="Arial"/>
              <a:ea typeface="微软雅黑"/>
              <a:sym typeface="Arial"/>
            </a:endParaRPr>
          </a:p>
        </p:txBody>
      </p:sp>
      <p:pic>
        <p:nvPicPr>
          <p:cNvPr id="28" name="图片 27">
            <a:extLst>
              <a:ext uri="{FF2B5EF4-FFF2-40B4-BE49-F238E27FC236}">
                <a16:creationId xmlns:a16="http://schemas.microsoft.com/office/drawing/2014/main" xmlns="" id="{3D490D0A-6703-4B8B-A86C-4B8FCF14964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82609" y="-886069"/>
            <a:ext cx="5181162" cy="3310646"/>
          </a:xfrm>
          <a:prstGeom prst="rect">
            <a:avLst/>
          </a:prstGeom>
        </p:spPr>
      </p:pic>
      <p:pic>
        <p:nvPicPr>
          <p:cNvPr id="29" name="图片 28">
            <a:extLst>
              <a:ext uri="{FF2B5EF4-FFF2-40B4-BE49-F238E27FC236}">
                <a16:creationId xmlns:a16="http://schemas.microsoft.com/office/drawing/2014/main" xmlns="" id="{61784179-EDBD-404C-946F-E2A2A977E85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73203" y="3692638"/>
            <a:ext cx="3657298" cy="3657298"/>
          </a:xfrm>
          <a:prstGeom prst="rect">
            <a:avLst/>
          </a:prstGeom>
        </p:spPr>
      </p:pic>
      <p:grpSp>
        <p:nvGrpSpPr>
          <p:cNvPr id="30" name="组合 55">
            <a:extLst>
              <a:ext uri="{FF2B5EF4-FFF2-40B4-BE49-F238E27FC236}">
                <a16:creationId xmlns:a16="http://schemas.microsoft.com/office/drawing/2014/main" xmlns="" id="{5CB49474-0F48-40AC-A7E4-7F09FADF5121}"/>
              </a:ext>
            </a:extLst>
          </p:cNvPr>
          <p:cNvGrpSpPr/>
          <p:nvPr/>
        </p:nvGrpSpPr>
        <p:grpSpPr bwMode="auto">
          <a:xfrm>
            <a:off x="4193818" y="177245"/>
            <a:ext cx="3573065" cy="696471"/>
            <a:chOff x="3791743" y="5346472"/>
            <a:chExt cx="5833187" cy="1152803"/>
          </a:xfrm>
          <a:effectLst/>
        </p:grpSpPr>
        <p:sp>
          <p:nvSpPr>
            <p:cNvPr id="31" name="任意多边形 166">
              <a:extLst>
                <a:ext uri="{FF2B5EF4-FFF2-40B4-BE49-F238E27FC236}">
                  <a16:creationId xmlns:a16="http://schemas.microsoft.com/office/drawing/2014/main" xmlns="" id="{87F7F091-21C6-45FE-A919-22B8B73F569D}"/>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2" name="圆角矩形 165">
              <a:extLst>
                <a:ext uri="{FF2B5EF4-FFF2-40B4-BE49-F238E27FC236}">
                  <a16:creationId xmlns:a16="http://schemas.microsoft.com/office/drawing/2014/main" xmlns="" id="{93CEFBC1-0490-42FB-9F78-6668275EF242}"/>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33" name="圆角矩形 167">
              <a:extLst>
                <a:ext uri="{FF2B5EF4-FFF2-40B4-BE49-F238E27FC236}">
                  <a16:creationId xmlns:a16="http://schemas.microsoft.com/office/drawing/2014/main" xmlns="" id="{0F14BDEF-C73B-401D-A9E0-3EA744F7D5F6}"/>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781996237"/>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 presetClass="entr" presetSubtype="8" fill="hold" grpId="0" nodeType="afterEffect" p14:presetBounceEnd="48000">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14:bounceEnd="48000">
                                          <p:cBhvr additive="base">
                                            <p:cTn id="11" dur="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500"/>
                                </p:stCondLst>
                                <p:childTnLst>
                                  <p:par>
                                    <p:cTn id="18" presetID="2" presetClass="entr" presetSubtype="4" fill="hold" nodeType="afterEffect" p14:presetBounceEnd="46000">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14:bounceEnd="46000">
                                          <p:cBhvr additive="base">
                                            <p:cTn id="20" dur="5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21" dur="500" fill="hold"/>
                                            <p:tgtEl>
                                              <p:spTgt spid="6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2" presetClass="entr" presetSubtype="4" fill="hold" nodeType="withEffect" p14:presetBounceEnd="46000">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14:bounceEnd="46000">
                                          <p:cBhvr additive="base">
                                            <p:cTn id="32" dur="5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500"/>
                                            <p:tgtEl>
                                              <p:spTgt spid="85"/>
                                            </p:tgtEl>
                                          </p:cBhvr>
                                        </p:animEffect>
                                      </p:childTnLst>
                                    </p:cTn>
                                  </p:par>
                                  <p:par>
                                    <p:cTn id="42" presetID="2" presetClass="entr" presetSubtype="4" fill="hold" nodeType="withEffect" p14:presetBounceEnd="46000">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14:bounceEnd="46000">
                                          <p:cBhvr additive="base">
                                            <p:cTn id="44" dur="500" fill="hold"/>
                                            <p:tgtEl>
                                              <p:spTgt spid="7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ppt_x"/>
                                              </p:val>
                                            </p:tav>
                                            <p:tav tm="100000">
                                              <p:val>
                                                <p:strVal val="#ppt_x"/>
                                              </p:val>
                                            </p:tav>
                                          </p:tavLst>
                                        </p:anim>
                                        <p:anim calcmode="lin" valueType="num">
                                          <p:cBhvr additive="base">
                                            <p:cTn id="21" dur="500" fill="hold"/>
                                            <p:tgtEl>
                                              <p:spTgt spid="6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2" presetClass="entr" presetSubtype="4"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500" fill="hold"/>
                                            <p:tgtEl>
                                              <p:spTgt spid="69"/>
                                            </p:tgtEl>
                                            <p:attrNameLst>
                                              <p:attrName>ppt_x</p:attrName>
                                            </p:attrNameLst>
                                          </p:cBhvr>
                                          <p:tavLst>
                                            <p:tav tm="0">
                                              <p:val>
                                                <p:strVal val="#ppt_x"/>
                                              </p:val>
                                            </p:tav>
                                            <p:tav tm="100000">
                                              <p:val>
                                                <p:strVal val="#ppt_x"/>
                                              </p:val>
                                            </p:tav>
                                          </p:tavLst>
                                        </p:anim>
                                        <p:anim calcmode="lin" valueType="num">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500"/>
                                            <p:tgtEl>
                                              <p:spTgt spid="85"/>
                                            </p:tgtEl>
                                          </p:cBhvr>
                                        </p:animEffect>
                                      </p:childTnLst>
                                    </p:cTn>
                                  </p:par>
                                  <p:par>
                                    <p:cTn id="42" presetID="2" presetClass="entr" presetSubtype="4" fill="hold" nodeType="with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500" fill="hold"/>
                                            <p:tgtEl>
                                              <p:spTgt spid="72"/>
                                            </p:tgtEl>
                                            <p:attrNameLst>
                                              <p:attrName>ppt_x</p:attrName>
                                            </p:attrNameLst>
                                          </p:cBhvr>
                                          <p:tavLst>
                                            <p:tav tm="0">
                                              <p:val>
                                                <p:strVal val="#ppt_x"/>
                                              </p:val>
                                            </p:tav>
                                            <p:tav tm="100000">
                                              <p:val>
                                                <p:strVal val="#ppt_x"/>
                                              </p:val>
                                            </p:tav>
                                          </p:tavLst>
                                        </p:anim>
                                        <p:anim calcmode="lin" valueType="num">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7"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DE74E51E-CC85-4A1D-AD01-DC21525DC1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12" name="组合 55">
            <a:extLst>
              <a:ext uri="{FF2B5EF4-FFF2-40B4-BE49-F238E27FC236}">
                <a16:creationId xmlns:a16="http://schemas.microsoft.com/office/drawing/2014/main" xmlns="" id="{DC38C3B5-340E-430C-8FD0-3E788C2BC263}"/>
              </a:ext>
            </a:extLst>
          </p:cNvPr>
          <p:cNvGrpSpPr/>
          <p:nvPr/>
        </p:nvGrpSpPr>
        <p:grpSpPr bwMode="auto">
          <a:xfrm>
            <a:off x="4193818" y="177245"/>
            <a:ext cx="3573065" cy="696471"/>
            <a:chOff x="3791743" y="5346472"/>
            <a:chExt cx="5833187" cy="1152803"/>
          </a:xfrm>
          <a:effectLst/>
        </p:grpSpPr>
        <p:sp>
          <p:nvSpPr>
            <p:cNvPr id="13" name="任意多边形 166">
              <a:extLst>
                <a:ext uri="{FF2B5EF4-FFF2-40B4-BE49-F238E27FC236}">
                  <a16:creationId xmlns:a16="http://schemas.microsoft.com/office/drawing/2014/main" xmlns="" id="{1C2F6A6E-BAB1-4D0F-9202-812D4A9D4C22}"/>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4" name="圆角矩形 165">
              <a:extLst>
                <a:ext uri="{FF2B5EF4-FFF2-40B4-BE49-F238E27FC236}">
                  <a16:creationId xmlns:a16="http://schemas.microsoft.com/office/drawing/2014/main" xmlns="" id="{0C6A3EE5-52E1-47DF-B49A-3C04525D0717}"/>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5" name="圆角矩形 167">
              <a:extLst>
                <a:ext uri="{FF2B5EF4-FFF2-40B4-BE49-F238E27FC236}">
                  <a16:creationId xmlns:a16="http://schemas.microsoft.com/office/drawing/2014/main" xmlns="" id="{3774BB7A-BAC9-45E0-8CEF-6EA241694A5C}"/>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grpSp>
        <p:nvGrpSpPr>
          <p:cNvPr id="17" name="Group 26">
            <a:extLst>
              <a:ext uri="{FF2B5EF4-FFF2-40B4-BE49-F238E27FC236}">
                <a16:creationId xmlns:a16="http://schemas.microsoft.com/office/drawing/2014/main" xmlns="" id="{36FA21E7-4FE9-4813-A04A-D16C7EB03426}"/>
              </a:ext>
            </a:extLst>
          </p:cNvPr>
          <p:cNvGrpSpPr/>
          <p:nvPr/>
        </p:nvGrpSpPr>
        <p:grpSpPr>
          <a:xfrm>
            <a:off x="2674775" y="1784869"/>
            <a:ext cx="2208688" cy="3260067"/>
            <a:chOff x="1831102" y="-456325"/>
            <a:chExt cx="839611" cy="1275804"/>
          </a:xfrm>
        </p:grpSpPr>
        <p:sp>
          <p:nvSpPr>
            <p:cNvPr id="18" name="TextBox 6">
              <a:extLst>
                <a:ext uri="{FF2B5EF4-FFF2-40B4-BE49-F238E27FC236}">
                  <a16:creationId xmlns:a16="http://schemas.microsoft.com/office/drawing/2014/main" xmlns="" id="{3AC359A8-575E-4551-A896-20D5E987E84E}"/>
                </a:ext>
              </a:extLst>
            </p:cNvPr>
            <p:cNvSpPr txBox="1"/>
            <p:nvPr/>
          </p:nvSpPr>
          <p:spPr>
            <a:xfrm>
              <a:off x="1884075" y="377324"/>
              <a:ext cx="779934"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19" name="TextBox 7">
              <a:extLst>
                <a:ext uri="{FF2B5EF4-FFF2-40B4-BE49-F238E27FC236}">
                  <a16:creationId xmlns:a16="http://schemas.microsoft.com/office/drawing/2014/main" xmlns="" id="{B4C27084-D340-42CC-89A8-5D1A8A91E6BC}"/>
                </a:ext>
              </a:extLst>
            </p:cNvPr>
            <p:cNvSpPr txBox="1"/>
            <p:nvPr/>
          </p:nvSpPr>
          <p:spPr>
            <a:xfrm>
              <a:off x="1831102" y="626765"/>
              <a:ext cx="839611"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各大博客，微</a:t>
              </a:r>
              <a:r>
                <a:rPr lang="zh-CN" altLang="en-US" sz="1000" b="1" dirty="0">
                  <a:solidFill>
                    <a:schemeClr val="tx1">
                      <a:lumMod val="75000"/>
                      <a:lumOff val="25000"/>
                    </a:schemeClr>
                  </a:solidFill>
                  <a:latin typeface="Arial"/>
                  <a:ea typeface="微软雅黑"/>
                  <a:sym typeface="Arial"/>
                </a:rPr>
                <a:t>博</a:t>
              </a:r>
              <a:r>
                <a:rPr lang="zh-CN" altLang="zh-CN" sz="1000" b="1" dirty="0">
                  <a:solidFill>
                    <a:schemeClr val="tx1">
                      <a:lumMod val="75000"/>
                      <a:lumOff val="25000"/>
                    </a:schemeClr>
                  </a:solidFill>
                  <a:latin typeface="Arial"/>
                  <a:ea typeface="微软雅黑"/>
                  <a:sym typeface="Arial"/>
                </a:rPr>
                <a:t>的建立与宣传及活动策划和实施。</a:t>
              </a:r>
              <a:endParaRPr lang="en-US" sz="1000" dirty="0">
                <a:solidFill>
                  <a:schemeClr val="tx1">
                    <a:lumMod val="75000"/>
                    <a:lumOff val="25000"/>
                  </a:schemeClr>
                </a:solidFill>
                <a:latin typeface="Arial"/>
                <a:ea typeface="微软雅黑"/>
                <a:sym typeface="Arial"/>
              </a:endParaRPr>
            </a:p>
          </p:txBody>
        </p:sp>
        <p:sp>
          <p:nvSpPr>
            <p:cNvPr id="20" name="Oval 24">
              <a:extLst>
                <a:ext uri="{FF2B5EF4-FFF2-40B4-BE49-F238E27FC236}">
                  <a16:creationId xmlns:a16="http://schemas.microsoft.com/office/drawing/2014/main" xmlns="" id="{00CAACB2-5415-4301-A79F-537848FE59D4}"/>
                </a:ext>
              </a:extLst>
            </p:cNvPr>
            <p:cNvSpPr/>
            <p:nvPr/>
          </p:nvSpPr>
          <p:spPr>
            <a:xfrm>
              <a:off x="1912144" y="-456325"/>
              <a:ext cx="723797" cy="72379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Arial"/>
                <a:ea typeface="微软雅黑"/>
                <a:sym typeface="Arial"/>
              </a:endParaRPr>
            </a:p>
          </p:txBody>
        </p:sp>
      </p:grpSp>
      <p:grpSp>
        <p:nvGrpSpPr>
          <p:cNvPr id="21" name="Group 26">
            <a:extLst>
              <a:ext uri="{FF2B5EF4-FFF2-40B4-BE49-F238E27FC236}">
                <a16:creationId xmlns:a16="http://schemas.microsoft.com/office/drawing/2014/main" xmlns="" id="{190D2176-43B0-4D31-8CD3-DF31935B4A9E}"/>
              </a:ext>
            </a:extLst>
          </p:cNvPr>
          <p:cNvGrpSpPr/>
          <p:nvPr/>
        </p:nvGrpSpPr>
        <p:grpSpPr>
          <a:xfrm>
            <a:off x="5141917" y="1784869"/>
            <a:ext cx="2294859" cy="3260068"/>
            <a:chOff x="1837857" y="-456325"/>
            <a:chExt cx="872368" cy="1275804"/>
          </a:xfrm>
        </p:grpSpPr>
        <p:sp>
          <p:nvSpPr>
            <p:cNvPr id="22" name="TextBox 42">
              <a:extLst>
                <a:ext uri="{FF2B5EF4-FFF2-40B4-BE49-F238E27FC236}">
                  <a16:creationId xmlns:a16="http://schemas.microsoft.com/office/drawing/2014/main" xmlns="" id="{30077D24-AE02-4975-9217-B0ECAA52A763}"/>
                </a:ext>
              </a:extLst>
            </p:cNvPr>
            <p:cNvSpPr txBox="1"/>
            <p:nvPr/>
          </p:nvSpPr>
          <p:spPr>
            <a:xfrm>
              <a:off x="1837857" y="389570"/>
              <a:ext cx="872368"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23" name="TextBox 47">
              <a:extLst>
                <a:ext uri="{FF2B5EF4-FFF2-40B4-BE49-F238E27FC236}">
                  <a16:creationId xmlns:a16="http://schemas.microsoft.com/office/drawing/2014/main" xmlns="" id="{B402BACA-D3DF-405D-960E-6021854D3E5A}"/>
                </a:ext>
              </a:extLst>
            </p:cNvPr>
            <p:cNvSpPr txBox="1"/>
            <p:nvPr/>
          </p:nvSpPr>
          <p:spPr>
            <a:xfrm>
              <a:off x="1858324" y="626765"/>
              <a:ext cx="831433"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有关行业的门户，论坛发帖顶贴及活动策划和实施。</a:t>
              </a:r>
              <a:endParaRPr lang="en-US" sz="1000" dirty="0">
                <a:solidFill>
                  <a:schemeClr val="tx1">
                    <a:lumMod val="75000"/>
                    <a:lumOff val="25000"/>
                  </a:schemeClr>
                </a:solidFill>
                <a:latin typeface="Arial"/>
                <a:ea typeface="微软雅黑"/>
                <a:sym typeface="Arial"/>
              </a:endParaRPr>
            </a:p>
          </p:txBody>
        </p:sp>
        <p:sp>
          <p:nvSpPr>
            <p:cNvPr id="26" name="Oval 52">
              <a:extLst>
                <a:ext uri="{FF2B5EF4-FFF2-40B4-BE49-F238E27FC236}">
                  <a16:creationId xmlns:a16="http://schemas.microsoft.com/office/drawing/2014/main" xmlns="" id="{FAC57C73-6408-4B81-80FA-46D5184C1B0E}"/>
                </a:ext>
              </a:extLst>
            </p:cNvPr>
            <p:cNvSpPr/>
            <p:nvPr/>
          </p:nvSpPr>
          <p:spPr>
            <a:xfrm>
              <a:off x="1912144" y="-456325"/>
              <a:ext cx="723797" cy="723795"/>
            </a:xfrm>
            <a:prstGeom prst="ellipse">
              <a:avLst/>
            </a:prstGeom>
            <a:solidFill>
              <a:srgbClr val="2AB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Arial"/>
                <a:ea typeface="微软雅黑"/>
                <a:sym typeface="Arial"/>
              </a:endParaRPr>
            </a:p>
          </p:txBody>
        </p:sp>
      </p:grpSp>
      <p:grpSp>
        <p:nvGrpSpPr>
          <p:cNvPr id="27" name="Group 26">
            <a:extLst>
              <a:ext uri="{FF2B5EF4-FFF2-40B4-BE49-F238E27FC236}">
                <a16:creationId xmlns:a16="http://schemas.microsoft.com/office/drawing/2014/main" xmlns="" id="{22C3A276-C1E3-4B6D-8954-58DDACA9D332}"/>
              </a:ext>
            </a:extLst>
          </p:cNvPr>
          <p:cNvGrpSpPr/>
          <p:nvPr/>
        </p:nvGrpSpPr>
        <p:grpSpPr>
          <a:xfrm>
            <a:off x="7593032" y="1784869"/>
            <a:ext cx="2291376" cy="3211420"/>
            <a:chOff x="1838520" y="-456325"/>
            <a:chExt cx="871044" cy="1256766"/>
          </a:xfrm>
        </p:grpSpPr>
        <p:sp>
          <p:nvSpPr>
            <p:cNvPr id="28" name="TextBox 55">
              <a:extLst>
                <a:ext uri="{FF2B5EF4-FFF2-40B4-BE49-F238E27FC236}">
                  <a16:creationId xmlns:a16="http://schemas.microsoft.com/office/drawing/2014/main" xmlns="" id="{22D6619C-5980-401F-83AD-FC6B5A03F816}"/>
                </a:ext>
              </a:extLst>
            </p:cNvPr>
            <p:cNvSpPr txBox="1"/>
            <p:nvPr/>
          </p:nvSpPr>
          <p:spPr>
            <a:xfrm>
              <a:off x="1838520" y="382905"/>
              <a:ext cx="871044"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30" name="TextBox 56">
              <a:extLst>
                <a:ext uri="{FF2B5EF4-FFF2-40B4-BE49-F238E27FC236}">
                  <a16:creationId xmlns:a16="http://schemas.microsoft.com/office/drawing/2014/main" xmlns="" id="{F5AEDD42-B9BC-4E28-BD55-C9707DA68812}"/>
                </a:ext>
              </a:extLst>
            </p:cNvPr>
            <p:cNvSpPr txBox="1"/>
            <p:nvPr/>
          </p:nvSpPr>
          <p:spPr>
            <a:xfrm>
              <a:off x="1877369" y="607727"/>
              <a:ext cx="793346"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百度贴吧，知道，知乎等宣传推广活动策划和实施。</a:t>
              </a:r>
              <a:endParaRPr lang="en-US" sz="1000" dirty="0">
                <a:solidFill>
                  <a:schemeClr val="tx1">
                    <a:lumMod val="75000"/>
                    <a:lumOff val="25000"/>
                  </a:schemeClr>
                </a:solidFill>
                <a:latin typeface="Arial"/>
                <a:ea typeface="微软雅黑"/>
                <a:sym typeface="Arial"/>
              </a:endParaRPr>
            </a:p>
          </p:txBody>
        </p:sp>
        <p:sp>
          <p:nvSpPr>
            <p:cNvPr id="31" name="Oval 57">
              <a:extLst>
                <a:ext uri="{FF2B5EF4-FFF2-40B4-BE49-F238E27FC236}">
                  <a16:creationId xmlns:a16="http://schemas.microsoft.com/office/drawing/2014/main" xmlns="" id="{3BDDB7EE-B8B4-479D-85F0-7E16627A7B92}"/>
                </a:ext>
              </a:extLst>
            </p:cNvPr>
            <p:cNvSpPr/>
            <p:nvPr/>
          </p:nvSpPr>
          <p:spPr>
            <a:xfrm>
              <a:off x="1912144" y="-456325"/>
              <a:ext cx="723797" cy="72379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latin typeface="Arial"/>
                <a:ea typeface="微软雅黑"/>
                <a:sym typeface="Arial"/>
              </a:endParaRPr>
            </a:p>
          </p:txBody>
        </p:sp>
      </p:grpSp>
      <p:sp>
        <p:nvSpPr>
          <p:cNvPr id="32" name="Freeform 139">
            <a:extLst>
              <a:ext uri="{FF2B5EF4-FFF2-40B4-BE49-F238E27FC236}">
                <a16:creationId xmlns:a16="http://schemas.microsoft.com/office/drawing/2014/main" xmlns="" id="{554DF17D-1DD9-41E8-829D-89F60C60CA26}"/>
              </a:ext>
            </a:extLst>
          </p:cNvPr>
          <p:cNvSpPr>
            <a:spLocks/>
          </p:cNvSpPr>
          <p:nvPr/>
        </p:nvSpPr>
        <p:spPr bwMode="auto">
          <a:xfrm>
            <a:off x="8322682" y="2398222"/>
            <a:ext cx="832076" cy="63014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3" name="Freeform 143">
            <a:extLst>
              <a:ext uri="{FF2B5EF4-FFF2-40B4-BE49-F238E27FC236}">
                <a16:creationId xmlns:a16="http://schemas.microsoft.com/office/drawing/2014/main" xmlns="" id="{A28793D6-602B-407E-8A00-CC2789E6A7DB}"/>
              </a:ext>
            </a:extLst>
          </p:cNvPr>
          <p:cNvSpPr>
            <a:spLocks noEditPoints="1"/>
          </p:cNvSpPr>
          <p:nvPr/>
        </p:nvSpPr>
        <p:spPr bwMode="auto">
          <a:xfrm>
            <a:off x="3443091" y="2347742"/>
            <a:ext cx="793774" cy="73110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4" name="Freeform 160">
            <a:extLst>
              <a:ext uri="{FF2B5EF4-FFF2-40B4-BE49-F238E27FC236}">
                <a16:creationId xmlns:a16="http://schemas.microsoft.com/office/drawing/2014/main" xmlns="" id="{3F490ACA-1E64-43FF-9E55-0687167CDAC1}"/>
              </a:ext>
            </a:extLst>
          </p:cNvPr>
          <p:cNvSpPr>
            <a:spLocks/>
          </p:cNvSpPr>
          <p:nvPr/>
        </p:nvSpPr>
        <p:spPr bwMode="auto">
          <a:xfrm>
            <a:off x="5876793" y="2450445"/>
            <a:ext cx="825112" cy="525702"/>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Tree>
    <p:extLst>
      <p:ext uri="{BB962C8B-B14F-4D97-AF65-F5344CB8AC3E}">
        <p14:creationId xmlns:p14="http://schemas.microsoft.com/office/powerpoint/2010/main" val="302614291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DD965F89-BFE8-48B1-BBA9-075624E7E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099" y="4232518"/>
            <a:ext cx="5181162" cy="3310646"/>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12" name="TextBox 41">
            <a:extLst>
              <a:ext uri="{FF2B5EF4-FFF2-40B4-BE49-F238E27FC236}">
                <a16:creationId xmlns:a16="http://schemas.microsoft.com/office/drawing/2014/main" xmlns="" id="{04277854-5DD7-4AA1-805B-C9D217FD255F}"/>
              </a:ext>
            </a:extLst>
          </p:cNvPr>
          <p:cNvSpPr txBox="1"/>
          <p:nvPr/>
        </p:nvSpPr>
        <p:spPr bwMode="auto">
          <a:xfrm>
            <a:off x="6168008" y="1484784"/>
            <a:ext cx="2637367" cy="379656"/>
          </a:xfrm>
          <a:prstGeom prst="rect">
            <a:avLst/>
          </a:prstGeom>
          <a:solidFill>
            <a:srgbClr val="EB3F32"/>
          </a:solidFill>
          <a:ln>
            <a:noFill/>
          </a:ln>
          <a:effectLst/>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zh-CN" altLang="zh-CN" sz="1867" b="1" dirty="0">
                <a:solidFill>
                  <a:schemeClr val="bg1"/>
                </a:solidFill>
                <a:effectLst>
                  <a:outerShdw blurRad="38100" dist="38100" dir="2700000" algn="tl">
                    <a:srgbClr val="000000">
                      <a:alpha val="43137"/>
                    </a:srgbClr>
                  </a:outerShdw>
                </a:effectLst>
                <a:latin typeface="Arial"/>
                <a:ea typeface="微软雅黑"/>
                <a:sym typeface="Arial"/>
              </a:rPr>
              <a:t>与其他岗位的</a:t>
            </a:r>
            <a:r>
              <a:rPr lang="zh-CN" altLang="en-US" sz="1867" b="1" dirty="0">
                <a:solidFill>
                  <a:schemeClr val="bg1"/>
                </a:solidFill>
                <a:effectLst>
                  <a:outerShdw blurRad="38100" dist="38100" dir="2700000" algn="tl">
                    <a:srgbClr val="000000">
                      <a:alpha val="43137"/>
                    </a:srgbClr>
                  </a:outerShdw>
                </a:effectLst>
                <a:latin typeface="Arial"/>
                <a:ea typeface="微软雅黑"/>
                <a:sym typeface="Arial"/>
              </a:rPr>
              <a:t>对接</a:t>
            </a:r>
            <a:endParaRPr lang="zh-CN" altLang="en-US" sz="1867"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13" name="矩形 12">
            <a:extLst>
              <a:ext uri="{FF2B5EF4-FFF2-40B4-BE49-F238E27FC236}">
                <a16:creationId xmlns:a16="http://schemas.microsoft.com/office/drawing/2014/main" xmlns="" id="{6CE21E15-3CD5-4475-946D-47CF1B924530}"/>
              </a:ext>
            </a:extLst>
          </p:cNvPr>
          <p:cNvSpPr/>
          <p:nvPr/>
        </p:nvSpPr>
        <p:spPr>
          <a:xfrm>
            <a:off x="2208988" y="1484784"/>
            <a:ext cx="3600400" cy="21602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rgbClr val="EB3F3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4" name="矩形 13">
            <a:extLst>
              <a:ext uri="{FF2B5EF4-FFF2-40B4-BE49-F238E27FC236}">
                <a16:creationId xmlns:a16="http://schemas.microsoft.com/office/drawing/2014/main" xmlns="" id="{2F416F91-37D9-4CE3-92EB-268933E8D876}"/>
              </a:ext>
            </a:extLst>
          </p:cNvPr>
          <p:cNvSpPr/>
          <p:nvPr/>
        </p:nvSpPr>
        <p:spPr>
          <a:xfrm>
            <a:off x="6168008" y="3717032"/>
            <a:ext cx="3600400" cy="216024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30BA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5" name="矩形 14">
            <a:extLst>
              <a:ext uri="{FF2B5EF4-FFF2-40B4-BE49-F238E27FC236}">
                <a16:creationId xmlns:a16="http://schemas.microsoft.com/office/drawing/2014/main" xmlns="" id="{AC52D706-A2BD-4588-B2D4-D90AF6FCDC67}"/>
              </a:ext>
            </a:extLst>
          </p:cNvPr>
          <p:cNvSpPr/>
          <p:nvPr/>
        </p:nvSpPr>
        <p:spPr>
          <a:xfrm>
            <a:off x="2105257" y="4369167"/>
            <a:ext cx="3600400" cy="1495409"/>
          </a:xfrm>
          <a:prstGeom prst="rect">
            <a:avLst/>
          </a:prstGeom>
        </p:spPr>
        <p:txBody>
          <a:bodyPr wrap="square">
            <a:spAutoFit/>
          </a:bodyPr>
          <a:lstStyle/>
          <a:p>
            <a:pPr>
              <a:lnSpc>
                <a:spcPct val="200000"/>
              </a:lnSpc>
              <a:defRPr/>
            </a:pPr>
            <a:r>
              <a:rPr lang="zh-CN" altLang="zh-CN" sz="1600" dirty="0">
                <a:solidFill>
                  <a:schemeClr val="tx1">
                    <a:lumMod val="75000"/>
                    <a:lumOff val="25000"/>
                  </a:schemeClr>
                </a:solidFill>
                <a:latin typeface="Arial"/>
                <a:ea typeface="微软雅黑"/>
                <a:sym typeface="Arial"/>
              </a:rPr>
              <a:t>积极配合策划部的工作，对策划部所需的素材（商品文案，设计要求等）在不影响自身职务的情况下优化处理。</a:t>
            </a:r>
            <a:r>
              <a:rPr lang="en-US" altLang="zh-CN" sz="1600" dirty="0">
                <a:solidFill>
                  <a:schemeClr val="tx1">
                    <a:lumMod val="75000"/>
                    <a:lumOff val="25000"/>
                  </a:schemeClr>
                </a:solidFill>
                <a:latin typeface="Arial"/>
                <a:ea typeface="微软雅黑"/>
                <a:sym typeface="Arial"/>
              </a:rPr>
              <a:t> </a:t>
            </a:r>
            <a:endParaRPr lang="zh-CN" altLang="zh-CN" sz="1600" dirty="0">
              <a:solidFill>
                <a:schemeClr val="tx1">
                  <a:lumMod val="75000"/>
                  <a:lumOff val="25000"/>
                </a:schemeClr>
              </a:solidFill>
              <a:latin typeface="Arial"/>
              <a:ea typeface="微软雅黑"/>
              <a:sym typeface="Arial"/>
            </a:endParaRPr>
          </a:p>
        </p:txBody>
      </p:sp>
      <p:sp>
        <p:nvSpPr>
          <p:cNvPr id="16" name="矩形 15">
            <a:extLst>
              <a:ext uri="{FF2B5EF4-FFF2-40B4-BE49-F238E27FC236}">
                <a16:creationId xmlns:a16="http://schemas.microsoft.com/office/drawing/2014/main" xmlns="" id="{D557E450-90BE-4948-BFB8-4B829A6DCCFA}"/>
              </a:ext>
            </a:extLst>
          </p:cNvPr>
          <p:cNvSpPr/>
          <p:nvPr/>
        </p:nvSpPr>
        <p:spPr>
          <a:xfrm>
            <a:off x="6067610" y="2025569"/>
            <a:ext cx="3700798" cy="1492716"/>
          </a:xfrm>
          <a:prstGeom prst="rect">
            <a:avLst/>
          </a:prstGeom>
        </p:spPr>
        <p:txBody>
          <a:bodyPr wrap="square">
            <a:spAutoFit/>
          </a:bodyPr>
          <a:lstStyle/>
          <a:p>
            <a:pPr>
              <a:lnSpc>
                <a:spcPct val="200000"/>
              </a:lnSpc>
            </a:pPr>
            <a:r>
              <a:rPr lang="zh-CN" altLang="zh-CN" sz="1600" dirty="0">
                <a:solidFill>
                  <a:schemeClr val="tx1">
                    <a:lumMod val="75000"/>
                    <a:lumOff val="25000"/>
                  </a:schemeClr>
                </a:solidFill>
                <a:latin typeface="Arial"/>
                <a:ea typeface="微软雅黑"/>
                <a:sym typeface="Arial"/>
              </a:rPr>
              <a:t>客服部是最直接面对终端的部门，故要积极向客服部咨询及调差最新的顾客需求及意见，了解市场最新情况。</a:t>
            </a:r>
            <a:endParaRPr lang="zh-CN" altLang="en-US" sz="1600" dirty="0">
              <a:latin typeface="Arial"/>
              <a:ea typeface="微软雅黑"/>
              <a:sym typeface="Arial"/>
            </a:endParaRPr>
          </a:p>
        </p:txBody>
      </p:sp>
      <p:grpSp>
        <p:nvGrpSpPr>
          <p:cNvPr id="10" name="组合 55">
            <a:extLst>
              <a:ext uri="{FF2B5EF4-FFF2-40B4-BE49-F238E27FC236}">
                <a16:creationId xmlns:a16="http://schemas.microsoft.com/office/drawing/2014/main" xmlns="" id="{3E6B37AF-002A-4BC2-A0F5-70152615A125}"/>
              </a:ext>
            </a:extLst>
          </p:cNvPr>
          <p:cNvGrpSpPr/>
          <p:nvPr/>
        </p:nvGrpSpPr>
        <p:grpSpPr bwMode="auto">
          <a:xfrm>
            <a:off x="4193818" y="177245"/>
            <a:ext cx="3573065" cy="696471"/>
            <a:chOff x="3791743" y="5346472"/>
            <a:chExt cx="5833187" cy="1152803"/>
          </a:xfrm>
          <a:effectLst/>
        </p:grpSpPr>
        <p:sp>
          <p:nvSpPr>
            <p:cNvPr id="11" name="任意多边形 166">
              <a:extLst>
                <a:ext uri="{FF2B5EF4-FFF2-40B4-BE49-F238E27FC236}">
                  <a16:creationId xmlns:a16="http://schemas.microsoft.com/office/drawing/2014/main" xmlns="" id="{8DB3DC84-F33E-4547-9132-D2C3EF548ED7}"/>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7" name="圆角矩形 165">
              <a:extLst>
                <a:ext uri="{FF2B5EF4-FFF2-40B4-BE49-F238E27FC236}">
                  <a16:creationId xmlns:a16="http://schemas.microsoft.com/office/drawing/2014/main" xmlns="" id="{51EBE1EE-923D-4D96-9CE2-CB88237E3FA9}"/>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8" name="圆角矩形 167">
              <a:extLst>
                <a:ext uri="{FF2B5EF4-FFF2-40B4-BE49-F238E27FC236}">
                  <a16:creationId xmlns:a16="http://schemas.microsoft.com/office/drawing/2014/main" xmlns="" id="{5DA587B5-F902-4F34-8250-7A0C2EFCC167}"/>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
        <p:nvSpPr>
          <p:cNvPr id="20" name="TextBox 41">
            <a:extLst>
              <a:ext uri="{FF2B5EF4-FFF2-40B4-BE49-F238E27FC236}">
                <a16:creationId xmlns:a16="http://schemas.microsoft.com/office/drawing/2014/main" xmlns="" id="{937DF8DA-F4F3-406D-9D36-F667D58FBCB1}"/>
              </a:ext>
            </a:extLst>
          </p:cNvPr>
          <p:cNvSpPr txBox="1"/>
          <p:nvPr/>
        </p:nvSpPr>
        <p:spPr bwMode="auto">
          <a:xfrm>
            <a:off x="2208988" y="3887895"/>
            <a:ext cx="2637367" cy="379656"/>
          </a:xfrm>
          <a:prstGeom prst="rect">
            <a:avLst/>
          </a:prstGeom>
          <a:solidFill>
            <a:srgbClr val="30BAA0"/>
          </a:solidFill>
          <a:ln>
            <a:noFill/>
          </a:ln>
          <a:effectLst/>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zh-CN" altLang="zh-CN" sz="1867" b="1" dirty="0">
                <a:solidFill>
                  <a:schemeClr val="bg1"/>
                </a:solidFill>
                <a:effectLst>
                  <a:outerShdw blurRad="38100" dist="38100" dir="2700000" algn="tl">
                    <a:srgbClr val="000000">
                      <a:alpha val="43137"/>
                    </a:srgbClr>
                  </a:outerShdw>
                </a:effectLst>
                <a:latin typeface="Arial"/>
                <a:ea typeface="微软雅黑"/>
                <a:sym typeface="Arial"/>
              </a:rPr>
              <a:t>与其他岗位的</a:t>
            </a:r>
            <a:r>
              <a:rPr lang="zh-CN" altLang="en-US" sz="1867" b="1" dirty="0">
                <a:solidFill>
                  <a:schemeClr val="bg1"/>
                </a:solidFill>
                <a:effectLst>
                  <a:outerShdw blurRad="38100" dist="38100" dir="2700000" algn="tl">
                    <a:srgbClr val="000000">
                      <a:alpha val="43137"/>
                    </a:srgbClr>
                  </a:outerShdw>
                </a:effectLst>
                <a:latin typeface="Arial"/>
                <a:ea typeface="微软雅黑"/>
                <a:sym typeface="Arial"/>
              </a:rPr>
              <a:t>对接</a:t>
            </a:r>
            <a:endParaRPr lang="zh-CN" altLang="en-US" sz="1867" b="1" noProof="1">
              <a:solidFill>
                <a:schemeClr val="bg1"/>
              </a:solidFill>
              <a:effectLst>
                <a:outerShdw blurRad="38100" dist="38100" dir="2700000" algn="tl">
                  <a:srgbClr val="000000">
                    <a:alpha val="43137"/>
                  </a:srgbClr>
                </a:outerShdw>
              </a:effectLst>
              <a:latin typeface="Arial"/>
              <a:ea typeface="微软雅黑"/>
              <a:sym typeface="Arial"/>
            </a:endParaRPr>
          </a:p>
        </p:txBody>
      </p:sp>
    </p:spTree>
    <p:extLst>
      <p:ext uri="{BB962C8B-B14F-4D97-AF65-F5344CB8AC3E}">
        <p14:creationId xmlns:p14="http://schemas.microsoft.com/office/powerpoint/2010/main" val="115406246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C80888"/>
                </a:solidFill>
                <a:latin typeface="Arial"/>
                <a:ea typeface="微软雅黑"/>
                <a:cs typeface="+mn-ea"/>
                <a:sym typeface="Arial"/>
              </a:rPr>
              <a:t>02</a:t>
            </a:r>
            <a:endParaRPr lang="zh-CN" altLang="en-US" sz="6600" b="1" dirty="0">
              <a:solidFill>
                <a:srgbClr val="C80888"/>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114713" y="4342836"/>
            <a:ext cx="3962574" cy="483516"/>
          </a:xfrm>
          <a:prstGeom prst="rect">
            <a:avLst/>
          </a:prstGeom>
          <a:noFill/>
        </p:spPr>
        <p:txBody>
          <a:bodyPr wrap="none" lIns="360000" tIns="0" rIns="0" bIns="0" anchor="b" anchorCtr="0">
            <a:noAutofit/>
          </a:bodyPr>
          <a:lstStyle/>
          <a:p>
            <a:pPr algn="ctr"/>
            <a:r>
              <a:rPr lang="zh-CN" altLang="en-US" sz="2800" b="1" dirty="0">
                <a:solidFill>
                  <a:schemeClr val="tx1">
                    <a:lumMod val="75000"/>
                    <a:lumOff val="25000"/>
                  </a:schemeClr>
                </a:solidFill>
                <a:latin typeface="Arial"/>
                <a:ea typeface="微软雅黑"/>
                <a:sym typeface="Arial"/>
              </a:rPr>
              <a:t>销售体系</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428998471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D8F7021A-CE07-4187-897E-7273F7C4C4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71" y="5058901"/>
            <a:ext cx="2287461" cy="2110165"/>
          </a:xfrm>
          <a:prstGeom prst="rect">
            <a:avLst/>
          </a:prstGeom>
        </p:spPr>
      </p:pic>
      <p:pic>
        <p:nvPicPr>
          <p:cNvPr id="120" name="图片 119">
            <a:extLst>
              <a:ext uri="{FF2B5EF4-FFF2-40B4-BE49-F238E27FC236}">
                <a16:creationId xmlns:a16="http://schemas.microsoft.com/office/drawing/2014/main" xmlns="" id="{221EF4A8-FA24-43AF-BBBB-4594449A53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grpSp>
        <p:nvGrpSpPr>
          <p:cNvPr id="66" name="组合 65">
            <a:extLst>
              <a:ext uri="{FF2B5EF4-FFF2-40B4-BE49-F238E27FC236}">
                <a16:creationId xmlns:a16="http://schemas.microsoft.com/office/drawing/2014/main" xmlns="" id="{0F021B17-8F75-41F9-A05C-9D48E2065E90}"/>
              </a:ext>
            </a:extLst>
          </p:cNvPr>
          <p:cNvGrpSpPr/>
          <p:nvPr/>
        </p:nvGrpSpPr>
        <p:grpSpPr>
          <a:xfrm>
            <a:off x="2044701" y="1273175"/>
            <a:ext cx="1934633" cy="1936751"/>
            <a:chOff x="1784352" y="1998134"/>
            <a:chExt cx="1934633" cy="1936751"/>
          </a:xfrm>
        </p:grpSpPr>
        <p:grpSp>
          <p:nvGrpSpPr>
            <p:cNvPr id="67" name="Group 28">
              <a:extLst>
                <a:ext uri="{FF2B5EF4-FFF2-40B4-BE49-F238E27FC236}">
                  <a16:creationId xmlns:a16="http://schemas.microsoft.com/office/drawing/2014/main" xmlns="" id="{F4B74ADE-385F-4720-9B3C-095CC555DD7C}"/>
                </a:ext>
              </a:extLst>
            </p:cNvPr>
            <p:cNvGrpSpPr>
              <a:grpSpLocks/>
            </p:cNvGrpSpPr>
            <p:nvPr/>
          </p:nvGrpSpPr>
          <p:grpSpPr bwMode="auto">
            <a:xfrm>
              <a:off x="1784352" y="1998134"/>
              <a:ext cx="1934633" cy="1936751"/>
              <a:chOff x="1784499" y="1998922"/>
              <a:chExt cx="1935125" cy="1935125"/>
            </a:xfrm>
          </p:grpSpPr>
          <p:sp>
            <p:nvSpPr>
              <p:cNvPr id="78" name="Donut 3">
                <a:extLst>
                  <a:ext uri="{FF2B5EF4-FFF2-40B4-BE49-F238E27FC236}">
                    <a16:creationId xmlns:a16="http://schemas.microsoft.com/office/drawing/2014/main" xmlns="" id="{CE047247-948E-439C-A3A3-F211978E500E}"/>
                  </a:ext>
                </a:extLst>
              </p:cNvPr>
              <p:cNvSpPr/>
              <p:nvPr/>
            </p:nvSpPr>
            <p:spPr>
              <a:xfrm>
                <a:off x="1784499" y="1998922"/>
                <a:ext cx="1935125" cy="1935125"/>
              </a:xfrm>
              <a:prstGeom prst="donut">
                <a:avLst>
                  <a:gd name="adj" fmla="val 8728"/>
                </a:avLst>
              </a:prstGeom>
              <a:solidFill>
                <a:srgbClr val="30BA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21" name="Oval 21">
                <a:extLst>
                  <a:ext uri="{FF2B5EF4-FFF2-40B4-BE49-F238E27FC236}">
                    <a16:creationId xmlns:a16="http://schemas.microsoft.com/office/drawing/2014/main" xmlns="" id="{25657B82-B592-4391-95C5-EDD6301222FA}"/>
                  </a:ext>
                </a:extLst>
              </p:cNvPr>
              <p:cNvSpPr/>
              <p:nvPr/>
            </p:nvSpPr>
            <p:spPr>
              <a:xfrm>
                <a:off x="2027977" y="2242135"/>
                <a:ext cx="1448168" cy="1448699"/>
              </a:xfrm>
              <a:prstGeom prst="ellipse">
                <a:avLst/>
              </a:prstGeom>
              <a:solidFill>
                <a:srgbClr val="30BAA0"/>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74" name="Rectangle 3">
              <a:extLst>
                <a:ext uri="{FF2B5EF4-FFF2-40B4-BE49-F238E27FC236}">
                  <a16:creationId xmlns:a16="http://schemas.microsoft.com/office/drawing/2014/main" xmlns="" id="{8404E92E-C6B4-46E4-A47F-64313D8E0335}"/>
                </a:ext>
              </a:extLst>
            </p:cNvPr>
            <p:cNvSpPr txBox="1">
              <a:spLocks noChangeArrowheads="1"/>
            </p:cNvSpPr>
            <p:nvPr/>
          </p:nvSpPr>
          <p:spPr bwMode="auto">
            <a:xfrm>
              <a:off x="1921934" y="2717801"/>
              <a:ext cx="1526117" cy="422745"/>
            </a:xfrm>
            <a:prstGeom prst="rect">
              <a:avLst/>
            </a:prstGeom>
            <a:no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淘宝店铺</a:t>
              </a:r>
            </a:p>
          </p:txBody>
        </p:sp>
      </p:grpSp>
      <p:grpSp>
        <p:nvGrpSpPr>
          <p:cNvPr id="122" name="组合 121">
            <a:extLst>
              <a:ext uri="{FF2B5EF4-FFF2-40B4-BE49-F238E27FC236}">
                <a16:creationId xmlns:a16="http://schemas.microsoft.com/office/drawing/2014/main" xmlns="" id="{AB7095E1-15C0-45ED-BA4E-A46E3066D959}"/>
              </a:ext>
            </a:extLst>
          </p:cNvPr>
          <p:cNvGrpSpPr/>
          <p:nvPr/>
        </p:nvGrpSpPr>
        <p:grpSpPr>
          <a:xfrm>
            <a:off x="3708400" y="3429000"/>
            <a:ext cx="1936751" cy="1936751"/>
            <a:chOff x="4013201" y="1998134"/>
            <a:chExt cx="1936751" cy="1936751"/>
          </a:xfrm>
          <a:solidFill>
            <a:srgbClr val="2D6B81"/>
          </a:solidFill>
        </p:grpSpPr>
        <p:grpSp>
          <p:nvGrpSpPr>
            <p:cNvPr id="123" name="Group 27">
              <a:extLst>
                <a:ext uri="{FF2B5EF4-FFF2-40B4-BE49-F238E27FC236}">
                  <a16:creationId xmlns:a16="http://schemas.microsoft.com/office/drawing/2014/main" xmlns="" id="{4B2A4ACF-5EBD-4979-9F93-0BA805FF3BED}"/>
                </a:ext>
              </a:extLst>
            </p:cNvPr>
            <p:cNvGrpSpPr>
              <a:grpSpLocks/>
            </p:cNvGrpSpPr>
            <p:nvPr/>
          </p:nvGrpSpPr>
          <p:grpSpPr bwMode="auto">
            <a:xfrm>
              <a:off x="4013201" y="1998134"/>
              <a:ext cx="1936751" cy="1936751"/>
              <a:chOff x="4013792" y="1998922"/>
              <a:chExt cx="1935125" cy="1935125"/>
            </a:xfrm>
            <a:grpFill/>
          </p:grpSpPr>
          <p:sp>
            <p:nvSpPr>
              <p:cNvPr id="125" name="Donut 6">
                <a:extLst>
                  <a:ext uri="{FF2B5EF4-FFF2-40B4-BE49-F238E27FC236}">
                    <a16:creationId xmlns:a16="http://schemas.microsoft.com/office/drawing/2014/main" xmlns="" id="{E87B1B12-D10F-4217-8BB2-1047A77F3E2E}"/>
                  </a:ext>
                </a:extLst>
              </p:cNvPr>
              <p:cNvSpPr/>
              <p:nvPr/>
            </p:nvSpPr>
            <p:spPr>
              <a:xfrm>
                <a:off x="4013792"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26" name="Oval 22">
                <a:extLst>
                  <a:ext uri="{FF2B5EF4-FFF2-40B4-BE49-F238E27FC236}">
                    <a16:creationId xmlns:a16="http://schemas.microsoft.com/office/drawing/2014/main" xmlns="" id="{A7AA7594-7BE7-4EF1-AE1F-7749B0EB1158}"/>
                  </a:ext>
                </a:extLst>
              </p:cNvPr>
              <p:cNvSpPr/>
              <p:nvPr/>
            </p:nvSpPr>
            <p:spPr>
              <a:xfrm>
                <a:off x="4257005" y="2242135"/>
                <a:ext cx="1448699"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24" name="Rectangle 3">
              <a:extLst>
                <a:ext uri="{FF2B5EF4-FFF2-40B4-BE49-F238E27FC236}">
                  <a16:creationId xmlns:a16="http://schemas.microsoft.com/office/drawing/2014/main" xmlns="" id="{16E1C6C4-0E7B-471E-A2F1-E5D0EBE8D5BE}"/>
                </a:ext>
              </a:extLst>
            </p:cNvPr>
            <p:cNvSpPr txBox="1">
              <a:spLocks noChangeArrowheads="1"/>
            </p:cNvSpPr>
            <p:nvPr/>
          </p:nvSpPr>
          <p:spPr bwMode="auto">
            <a:xfrm>
              <a:off x="4269317" y="2755901"/>
              <a:ext cx="1420283" cy="422745"/>
            </a:xfrm>
            <a:prstGeom prst="rect">
              <a:avLst/>
            </a:prstGeom>
            <a:no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dirty="0">
                  <a:effectLst>
                    <a:outerShdw blurRad="38100" dist="38100" dir="2700000" algn="tl">
                      <a:srgbClr val="000000">
                        <a:alpha val="43137"/>
                      </a:srgbClr>
                    </a:outerShdw>
                  </a:effectLst>
                  <a:latin typeface="Arial"/>
                  <a:ea typeface="微软雅黑"/>
                  <a:sym typeface="Arial"/>
                </a:rPr>
                <a:t>京东商城</a:t>
              </a:r>
            </a:p>
          </p:txBody>
        </p:sp>
      </p:grpSp>
      <p:grpSp>
        <p:nvGrpSpPr>
          <p:cNvPr id="127" name="组合 126">
            <a:extLst>
              <a:ext uri="{FF2B5EF4-FFF2-40B4-BE49-F238E27FC236}">
                <a16:creationId xmlns:a16="http://schemas.microsoft.com/office/drawing/2014/main" xmlns="" id="{92A215D9-7E40-41F3-B07D-3DDE75C51F8A}"/>
              </a:ext>
            </a:extLst>
          </p:cNvPr>
          <p:cNvGrpSpPr/>
          <p:nvPr/>
        </p:nvGrpSpPr>
        <p:grpSpPr>
          <a:xfrm>
            <a:off x="7423537" y="4090525"/>
            <a:ext cx="1934633" cy="1936751"/>
            <a:chOff x="8473018" y="1998134"/>
            <a:chExt cx="1934633" cy="1936751"/>
          </a:xfrm>
          <a:solidFill>
            <a:srgbClr val="FFC000"/>
          </a:solidFill>
        </p:grpSpPr>
        <p:grpSp>
          <p:nvGrpSpPr>
            <p:cNvPr id="128" name="Group 25">
              <a:extLst>
                <a:ext uri="{FF2B5EF4-FFF2-40B4-BE49-F238E27FC236}">
                  <a16:creationId xmlns:a16="http://schemas.microsoft.com/office/drawing/2014/main" xmlns="" id="{A0B4ADCB-5191-4549-B290-F76C96696864}"/>
                </a:ext>
              </a:extLst>
            </p:cNvPr>
            <p:cNvGrpSpPr>
              <a:grpSpLocks/>
            </p:cNvGrpSpPr>
            <p:nvPr/>
          </p:nvGrpSpPr>
          <p:grpSpPr bwMode="auto">
            <a:xfrm>
              <a:off x="8473018" y="1998134"/>
              <a:ext cx="1934633" cy="1936751"/>
              <a:chOff x="8472377" y="1998922"/>
              <a:chExt cx="1935125" cy="1935125"/>
            </a:xfrm>
            <a:grpFill/>
          </p:grpSpPr>
          <p:sp>
            <p:nvSpPr>
              <p:cNvPr id="130" name="Donut 8">
                <a:extLst>
                  <a:ext uri="{FF2B5EF4-FFF2-40B4-BE49-F238E27FC236}">
                    <a16:creationId xmlns:a16="http://schemas.microsoft.com/office/drawing/2014/main" xmlns="" id="{663FEBA5-A2D5-4546-93C8-2CDFF8A2CEFE}"/>
                  </a:ext>
                </a:extLst>
              </p:cNvPr>
              <p:cNvSpPr/>
              <p:nvPr/>
            </p:nvSpPr>
            <p:spPr>
              <a:xfrm>
                <a:off x="8472377"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31" name="Oval 24">
                <a:extLst>
                  <a:ext uri="{FF2B5EF4-FFF2-40B4-BE49-F238E27FC236}">
                    <a16:creationId xmlns:a16="http://schemas.microsoft.com/office/drawing/2014/main" xmlns="" id="{B1AE97D8-6BA6-42E0-8511-2B1FE0F3342A}"/>
                  </a:ext>
                </a:extLst>
              </p:cNvPr>
              <p:cNvSpPr/>
              <p:nvPr/>
            </p:nvSpPr>
            <p:spPr>
              <a:xfrm>
                <a:off x="8715855" y="2242135"/>
                <a:ext cx="1448168"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29" name="Rectangle 3">
              <a:extLst>
                <a:ext uri="{FF2B5EF4-FFF2-40B4-BE49-F238E27FC236}">
                  <a16:creationId xmlns:a16="http://schemas.microsoft.com/office/drawing/2014/main" xmlns="" id="{12465A86-9F60-499D-9A55-DBFB17A737B2}"/>
                </a:ext>
              </a:extLst>
            </p:cNvPr>
            <p:cNvSpPr txBox="1">
              <a:spLocks noChangeArrowheads="1"/>
            </p:cNvSpPr>
            <p:nvPr/>
          </p:nvSpPr>
          <p:spPr bwMode="auto">
            <a:xfrm>
              <a:off x="8784167" y="2755901"/>
              <a:ext cx="1344084" cy="422745"/>
            </a:xfrm>
            <a:prstGeom prst="rect">
              <a:avLst/>
            </a:prstGeom>
            <a:grp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微信商城</a:t>
              </a:r>
            </a:p>
          </p:txBody>
        </p:sp>
      </p:grpSp>
      <p:grpSp>
        <p:nvGrpSpPr>
          <p:cNvPr id="132" name="组合 131">
            <a:extLst>
              <a:ext uri="{FF2B5EF4-FFF2-40B4-BE49-F238E27FC236}">
                <a16:creationId xmlns:a16="http://schemas.microsoft.com/office/drawing/2014/main" xmlns="" id="{24EF3F4C-F865-44FB-9FF1-46903E2E3269}"/>
              </a:ext>
            </a:extLst>
          </p:cNvPr>
          <p:cNvGrpSpPr/>
          <p:nvPr/>
        </p:nvGrpSpPr>
        <p:grpSpPr>
          <a:xfrm>
            <a:off x="5645151" y="1644843"/>
            <a:ext cx="1936749" cy="1936751"/>
            <a:chOff x="6242051" y="1998134"/>
            <a:chExt cx="1936749" cy="1936751"/>
          </a:xfrm>
          <a:solidFill>
            <a:srgbClr val="EB3F32"/>
          </a:solidFill>
        </p:grpSpPr>
        <p:grpSp>
          <p:nvGrpSpPr>
            <p:cNvPr id="133" name="Group 26">
              <a:extLst>
                <a:ext uri="{FF2B5EF4-FFF2-40B4-BE49-F238E27FC236}">
                  <a16:creationId xmlns:a16="http://schemas.microsoft.com/office/drawing/2014/main" xmlns="" id="{94781720-E6CF-4228-A7C9-9D63619AE17C}"/>
                </a:ext>
              </a:extLst>
            </p:cNvPr>
            <p:cNvGrpSpPr>
              <a:grpSpLocks/>
            </p:cNvGrpSpPr>
            <p:nvPr/>
          </p:nvGrpSpPr>
          <p:grpSpPr bwMode="auto">
            <a:xfrm>
              <a:off x="6242051" y="1998134"/>
              <a:ext cx="1936749" cy="1936751"/>
              <a:chOff x="6243085" y="1998922"/>
              <a:chExt cx="1935125" cy="1935125"/>
            </a:xfrm>
            <a:grpFill/>
          </p:grpSpPr>
          <p:sp>
            <p:nvSpPr>
              <p:cNvPr id="135" name="Donut 7">
                <a:extLst>
                  <a:ext uri="{FF2B5EF4-FFF2-40B4-BE49-F238E27FC236}">
                    <a16:creationId xmlns:a16="http://schemas.microsoft.com/office/drawing/2014/main" xmlns="" id="{1890B19A-C0EB-44F4-B06A-8C6691EF8652}"/>
                  </a:ext>
                </a:extLst>
              </p:cNvPr>
              <p:cNvSpPr/>
              <p:nvPr/>
            </p:nvSpPr>
            <p:spPr>
              <a:xfrm>
                <a:off x="6243085"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36" name="Oval 23">
                <a:extLst>
                  <a:ext uri="{FF2B5EF4-FFF2-40B4-BE49-F238E27FC236}">
                    <a16:creationId xmlns:a16="http://schemas.microsoft.com/office/drawing/2014/main" xmlns="" id="{8AEFDF0A-3253-4BC4-AF86-00B8F1E1DFD4}"/>
                  </a:ext>
                </a:extLst>
              </p:cNvPr>
              <p:cNvSpPr/>
              <p:nvPr/>
            </p:nvSpPr>
            <p:spPr>
              <a:xfrm>
                <a:off x="6486297" y="2242135"/>
                <a:ext cx="1448701"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34" name="Rectangle 3">
              <a:extLst>
                <a:ext uri="{FF2B5EF4-FFF2-40B4-BE49-F238E27FC236}">
                  <a16:creationId xmlns:a16="http://schemas.microsoft.com/office/drawing/2014/main" xmlns="" id="{7E29E71C-38A9-4754-9AEC-215122E65B19}"/>
                </a:ext>
              </a:extLst>
            </p:cNvPr>
            <p:cNvSpPr txBox="1">
              <a:spLocks noChangeArrowheads="1"/>
            </p:cNvSpPr>
            <p:nvPr/>
          </p:nvSpPr>
          <p:spPr bwMode="auto">
            <a:xfrm>
              <a:off x="6576484" y="2755901"/>
              <a:ext cx="1320800" cy="422745"/>
            </a:xfrm>
            <a:prstGeom prst="rect">
              <a:avLst/>
            </a:prstGeom>
            <a:grp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新浪商城</a:t>
              </a:r>
            </a:p>
          </p:txBody>
        </p:sp>
      </p:grpSp>
      <p:grpSp>
        <p:nvGrpSpPr>
          <p:cNvPr id="145" name="组合 55">
            <a:extLst>
              <a:ext uri="{FF2B5EF4-FFF2-40B4-BE49-F238E27FC236}">
                <a16:creationId xmlns:a16="http://schemas.microsoft.com/office/drawing/2014/main" xmlns="" id="{934DACE9-FA39-4E5D-A513-4A520525DA4E}"/>
              </a:ext>
            </a:extLst>
          </p:cNvPr>
          <p:cNvGrpSpPr/>
          <p:nvPr/>
        </p:nvGrpSpPr>
        <p:grpSpPr bwMode="auto">
          <a:xfrm>
            <a:off x="4193818" y="177245"/>
            <a:ext cx="3573065" cy="696471"/>
            <a:chOff x="3791743" y="5346472"/>
            <a:chExt cx="5833187" cy="1152803"/>
          </a:xfrm>
          <a:effectLst/>
        </p:grpSpPr>
        <p:sp>
          <p:nvSpPr>
            <p:cNvPr id="146" name="任意多边形 166">
              <a:extLst>
                <a:ext uri="{FF2B5EF4-FFF2-40B4-BE49-F238E27FC236}">
                  <a16:creationId xmlns:a16="http://schemas.microsoft.com/office/drawing/2014/main" xmlns="" id="{042A1BE3-14E5-4230-A69C-E758D1CA2F0C}"/>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47" name="圆角矩形 165">
              <a:extLst>
                <a:ext uri="{FF2B5EF4-FFF2-40B4-BE49-F238E27FC236}">
                  <a16:creationId xmlns:a16="http://schemas.microsoft.com/office/drawing/2014/main" xmlns="" id="{869E2740-7E9E-4D3C-80A0-9E6F2075C1B2}"/>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148" name="圆角矩形 167">
              <a:extLst>
                <a:ext uri="{FF2B5EF4-FFF2-40B4-BE49-F238E27FC236}">
                  <a16:creationId xmlns:a16="http://schemas.microsoft.com/office/drawing/2014/main" xmlns="" id="{DBC1EA0E-F2F4-461E-B227-A4590174942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84367820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500"/>
                                        <p:tgtEl>
                                          <p:spTgt spid="14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ppt_x"/>
                                          </p:val>
                                        </p:tav>
                                        <p:tav tm="100000">
                                          <p:val>
                                            <p:strVal val="#ppt_x"/>
                                          </p:val>
                                        </p:tav>
                                      </p:tavLst>
                                    </p:anim>
                                    <p:anim calcmode="lin" valueType="num">
                                      <p:cBhvr additive="base">
                                        <p:cTn id="17" dur="500" fill="hold"/>
                                        <p:tgtEl>
                                          <p:spTgt spid="12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32"/>
                                        </p:tgtEl>
                                        <p:attrNameLst>
                                          <p:attrName>style.visibility</p:attrName>
                                        </p:attrNameLst>
                                      </p:cBhvr>
                                      <p:to>
                                        <p:strVal val="visible"/>
                                      </p:to>
                                    </p:set>
                                    <p:anim calcmode="lin" valueType="num">
                                      <p:cBhvr additive="base">
                                        <p:cTn id="21" dur="500" fill="hold"/>
                                        <p:tgtEl>
                                          <p:spTgt spid="132"/>
                                        </p:tgtEl>
                                        <p:attrNameLst>
                                          <p:attrName>ppt_x</p:attrName>
                                        </p:attrNameLst>
                                      </p:cBhvr>
                                      <p:tavLst>
                                        <p:tav tm="0">
                                          <p:val>
                                            <p:strVal val="#ppt_x"/>
                                          </p:val>
                                        </p:tav>
                                        <p:tav tm="100000">
                                          <p:val>
                                            <p:strVal val="#ppt_x"/>
                                          </p:val>
                                        </p:tav>
                                      </p:tavLst>
                                    </p:anim>
                                    <p:anim calcmode="lin" valueType="num">
                                      <p:cBhvr additive="base">
                                        <p:cTn id="22" dur="500" fill="hold"/>
                                        <p:tgtEl>
                                          <p:spTgt spid="13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27"/>
                                        </p:tgtEl>
                                        <p:attrNameLst>
                                          <p:attrName>style.visibility</p:attrName>
                                        </p:attrNameLst>
                                      </p:cBhvr>
                                      <p:to>
                                        <p:strVal val="visible"/>
                                      </p:to>
                                    </p:set>
                                    <p:anim calcmode="lin" valueType="num">
                                      <p:cBhvr additive="base">
                                        <p:cTn id="26" dur="500" fill="hold"/>
                                        <p:tgtEl>
                                          <p:spTgt spid="127"/>
                                        </p:tgtEl>
                                        <p:attrNameLst>
                                          <p:attrName>ppt_x</p:attrName>
                                        </p:attrNameLst>
                                      </p:cBhvr>
                                      <p:tavLst>
                                        <p:tav tm="0">
                                          <p:val>
                                            <p:strVal val="#ppt_x"/>
                                          </p:val>
                                        </p:tav>
                                        <p:tav tm="100000">
                                          <p:val>
                                            <p:strVal val="#ppt_x"/>
                                          </p:val>
                                        </p:tav>
                                      </p:tavLst>
                                    </p:anim>
                                    <p:anim calcmode="lin" valueType="num">
                                      <p:cBhvr additive="base">
                                        <p:cTn id="27" dur="500" fill="hold"/>
                                        <p:tgtEl>
                                          <p:spTgt spid="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20814D0E-4E51-40B2-847A-A3E3E2F0EF10}"/>
              </a:ext>
            </a:extLst>
          </p:cNvPr>
          <p:cNvGrpSpPr/>
          <p:nvPr/>
        </p:nvGrpSpPr>
        <p:grpSpPr>
          <a:xfrm>
            <a:off x="2900728" y="2142946"/>
            <a:ext cx="6390543" cy="2854767"/>
            <a:chOff x="3259392" y="1662778"/>
            <a:chExt cx="6390543" cy="2854767"/>
          </a:xfrm>
        </p:grpSpPr>
        <p:cxnSp>
          <p:nvCxnSpPr>
            <p:cNvPr id="4" name="直接连接符 3">
              <a:extLst>
                <a:ext uri="{FF2B5EF4-FFF2-40B4-BE49-F238E27FC236}">
                  <a16:creationId xmlns:a16="http://schemas.microsoft.com/office/drawing/2014/main" xmlns="" id="{6519E4F7-1B7F-47A4-A153-F69BD553574F}"/>
                </a:ext>
              </a:extLst>
            </p:cNvPr>
            <p:cNvCxnSpPr/>
            <p:nvPr/>
          </p:nvCxnSpPr>
          <p:spPr>
            <a:xfrm flipH="1">
              <a:off x="3259392" y="1662778"/>
              <a:ext cx="3013498" cy="285476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xmlns="" id="{197E6352-8D49-4F26-A206-1BB165C75070}"/>
                </a:ext>
              </a:extLst>
            </p:cNvPr>
            <p:cNvGrpSpPr/>
            <p:nvPr/>
          </p:nvGrpSpPr>
          <p:grpSpPr>
            <a:xfrm>
              <a:off x="3290699" y="1662778"/>
              <a:ext cx="6359236" cy="2854767"/>
              <a:chOff x="3290699" y="1662778"/>
              <a:chExt cx="6359236" cy="2854767"/>
            </a:xfrm>
          </p:grpSpPr>
          <p:cxnSp>
            <p:nvCxnSpPr>
              <p:cNvPr id="6" name="直接连接符 5">
                <a:extLst>
                  <a:ext uri="{FF2B5EF4-FFF2-40B4-BE49-F238E27FC236}">
                    <a16:creationId xmlns:a16="http://schemas.microsoft.com/office/drawing/2014/main" xmlns="" id="{0F0DC318-32BB-4E1A-86F0-CC0AA49BF7C0}"/>
                  </a:ext>
                </a:extLst>
              </p:cNvPr>
              <p:cNvCxnSpPr/>
              <p:nvPr/>
            </p:nvCxnSpPr>
            <p:spPr>
              <a:xfrm>
                <a:off x="3290699" y="4517545"/>
                <a:ext cx="6359236"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DFAF0479-90D9-4BEA-A2D1-A9FD654D2AF3}"/>
                  </a:ext>
                </a:extLst>
              </p:cNvPr>
              <p:cNvCxnSpPr/>
              <p:nvPr/>
            </p:nvCxnSpPr>
            <p:spPr>
              <a:xfrm flipH="1" flipV="1">
                <a:off x="6272890" y="1662778"/>
                <a:ext cx="3377045" cy="285476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130" name="图片 129">
            <a:extLst>
              <a:ext uri="{FF2B5EF4-FFF2-40B4-BE49-F238E27FC236}">
                <a16:creationId xmlns:a16="http://schemas.microsoft.com/office/drawing/2014/main" xmlns="" id="{ED0830AD-9E41-4B16-A176-3B49F0CEA2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grpSp>
        <p:nvGrpSpPr>
          <p:cNvPr id="13" name="组合 12">
            <a:extLst>
              <a:ext uri="{FF2B5EF4-FFF2-40B4-BE49-F238E27FC236}">
                <a16:creationId xmlns:a16="http://schemas.microsoft.com/office/drawing/2014/main" xmlns="" id="{5F99389B-D6C2-4879-8332-4C21D9AB9195}"/>
              </a:ext>
            </a:extLst>
          </p:cNvPr>
          <p:cNvGrpSpPr/>
          <p:nvPr/>
        </p:nvGrpSpPr>
        <p:grpSpPr>
          <a:xfrm>
            <a:off x="4153160" y="1532904"/>
            <a:ext cx="3522133" cy="1282700"/>
            <a:chOff x="3657599" y="544777"/>
            <a:chExt cx="3522133" cy="1282700"/>
          </a:xfrm>
          <a:solidFill>
            <a:srgbClr val="30BAA0"/>
          </a:solidFill>
          <a:effectLst>
            <a:outerShdw blurRad="50800" dist="38100" dir="5400000" algn="t" rotWithShape="0">
              <a:prstClr val="black">
                <a:alpha val="40000"/>
              </a:prstClr>
            </a:outerShdw>
          </a:effectLst>
        </p:grpSpPr>
        <p:sp>
          <p:nvSpPr>
            <p:cNvPr id="14" name="矩形: 圆角 13">
              <a:extLst>
                <a:ext uri="{FF2B5EF4-FFF2-40B4-BE49-F238E27FC236}">
                  <a16:creationId xmlns:a16="http://schemas.microsoft.com/office/drawing/2014/main" xmlns="" id="{E0367CD0-5AE2-4D79-8FB7-BFCEDD65F910}"/>
                </a:ext>
              </a:extLst>
            </p:cNvPr>
            <p:cNvSpPr/>
            <p:nvPr/>
          </p:nvSpPr>
          <p:spPr>
            <a:xfrm>
              <a:off x="3657599" y="544777"/>
              <a:ext cx="3522133" cy="1282700"/>
            </a:xfrm>
            <a:prstGeom prst="roundRect">
              <a:avLst/>
            </a:prstGeom>
            <a:grpFill/>
            <a:ln>
              <a:solidFill>
                <a:schemeClr val="bg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15" name="矩形: 圆角 4">
              <a:extLst>
                <a:ext uri="{FF2B5EF4-FFF2-40B4-BE49-F238E27FC236}">
                  <a16:creationId xmlns:a16="http://schemas.microsoft.com/office/drawing/2014/main" xmlns="" id="{29615EE7-92D7-4409-BFD7-2F0378E38FF1}"/>
                </a:ext>
              </a:extLst>
            </p:cNvPr>
            <p:cNvSpPr txBox="1"/>
            <p:nvPr/>
          </p:nvSpPr>
          <p:spPr>
            <a:xfrm>
              <a:off x="3720215" y="607393"/>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客单价</a:t>
              </a:r>
            </a:p>
          </p:txBody>
        </p:sp>
      </p:grpSp>
      <p:grpSp>
        <p:nvGrpSpPr>
          <p:cNvPr id="16" name="组合 15">
            <a:extLst>
              <a:ext uri="{FF2B5EF4-FFF2-40B4-BE49-F238E27FC236}">
                <a16:creationId xmlns:a16="http://schemas.microsoft.com/office/drawing/2014/main" xmlns="" id="{F1FD5695-7847-42DD-BD54-3BD86ACD90D9}"/>
              </a:ext>
            </a:extLst>
          </p:cNvPr>
          <p:cNvGrpSpPr/>
          <p:nvPr/>
        </p:nvGrpSpPr>
        <p:grpSpPr>
          <a:xfrm>
            <a:off x="1170969" y="4356363"/>
            <a:ext cx="3522133" cy="1282700"/>
            <a:chOff x="3657599" y="1987814"/>
            <a:chExt cx="3522133" cy="1282700"/>
          </a:xfrm>
          <a:solidFill>
            <a:schemeClr val="tx1">
              <a:lumMod val="75000"/>
              <a:lumOff val="25000"/>
            </a:schemeClr>
          </a:solidFill>
          <a:effectLst>
            <a:outerShdw blurRad="50800" dist="38100" dir="5400000" algn="t" rotWithShape="0">
              <a:prstClr val="black">
                <a:alpha val="40000"/>
              </a:prstClr>
            </a:outerShdw>
          </a:effectLst>
        </p:grpSpPr>
        <p:sp>
          <p:nvSpPr>
            <p:cNvPr id="17" name="矩形: 圆角 16">
              <a:extLst>
                <a:ext uri="{FF2B5EF4-FFF2-40B4-BE49-F238E27FC236}">
                  <a16:creationId xmlns:a16="http://schemas.microsoft.com/office/drawing/2014/main" xmlns="" id="{0CD89562-A8E5-4A85-9400-D84CDA9489DF}"/>
                </a:ext>
              </a:extLst>
            </p:cNvPr>
            <p:cNvSpPr/>
            <p:nvPr/>
          </p:nvSpPr>
          <p:spPr>
            <a:xfrm>
              <a:off x="3657599" y="1987814"/>
              <a:ext cx="3522133" cy="1282700"/>
            </a:xfrm>
            <a:prstGeom prst="roundRect">
              <a:avLst/>
            </a:prstGeom>
            <a:solidFill>
              <a:srgbClr val="EB3F32"/>
            </a:solidFill>
            <a:ln>
              <a:solidFill>
                <a:schemeClr val="bg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18" name="矩形: 圆角 6">
              <a:extLst>
                <a:ext uri="{FF2B5EF4-FFF2-40B4-BE49-F238E27FC236}">
                  <a16:creationId xmlns:a16="http://schemas.microsoft.com/office/drawing/2014/main" xmlns="" id="{BFB5C6B4-6E05-4B5E-A7E1-42DF6CE5CB4B}"/>
                </a:ext>
              </a:extLst>
            </p:cNvPr>
            <p:cNvSpPr txBox="1"/>
            <p:nvPr/>
          </p:nvSpPr>
          <p:spPr>
            <a:xfrm>
              <a:off x="3720215" y="2050430"/>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转化率</a:t>
              </a:r>
            </a:p>
          </p:txBody>
        </p:sp>
      </p:grpSp>
      <p:grpSp>
        <p:nvGrpSpPr>
          <p:cNvPr id="19" name="组合 18">
            <a:extLst>
              <a:ext uri="{FF2B5EF4-FFF2-40B4-BE49-F238E27FC236}">
                <a16:creationId xmlns:a16="http://schemas.microsoft.com/office/drawing/2014/main" xmlns="" id="{F39341E0-DD80-479E-80E1-5DFECF849465}"/>
              </a:ext>
            </a:extLst>
          </p:cNvPr>
          <p:cNvGrpSpPr/>
          <p:nvPr/>
        </p:nvGrpSpPr>
        <p:grpSpPr>
          <a:xfrm>
            <a:off x="7530205" y="4356363"/>
            <a:ext cx="3522133" cy="1282700"/>
            <a:chOff x="3657599" y="3430852"/>
            <a:chExt cx="3522133" cy="1282700"/>
          </a:xfrm>
          <a:solidFill>
            <a:srgbClr val="30BAA0"/>
          </a:solidFill>
          <a:effectLst>
            <a:outerShdw blurRad="50800" dist="38100" dir="5400000" algn="t" rotWithShape="0">
              <a:prstClr val="black">
                <a:alpha val="40000"/>
              </a:prstClr>
            </a:outerShdw>
          </a:effectLst>
        </p:grpSpPr>
        <p:sp>
          <p:nvSpPr>
            <p:cNvPr id="20" name="矩形: 圆角 19">
              <a:extLst>
                <a:ext uri="{FF2B5EF4-FFF2-40B4-BE49-F238E27FC236}">
                  <a16:creationId xmlns:a16="http://schemas.microsoft.com/office/drawing/2014/main" xmlns="" id="{1C43D6F2-6BBD-4463-8CFC-DE1F8F87F90A}"/>
                </a:ext>
              </a:extLst>
            </p:cNvPr>
            <p:cNvSpPr/>
            <p:nvPr/>
          </p:nvSpPr>
          <p:spPr>
            <a:xfrm>
              <a:off x="3657599" y="3430852"/>
              <a:ext cx="3522133" cy="1282700"/>
            </a:xfrm>
            <a:prstGeom prst="roundRect">
              <a:avLst/>
            </a:prstGeom>
            <a:solidFill>
              <a:srgbClr val="FFC000"/>
            </a:solidFill>
            <a:ln>
              <a:solidFill>
                <a:schemeClr val="bg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21" name="矩形: 圆角 8">
              <a:extLst>
                <a:ext uri="{FF2B5EF4-FFF2-40B4-BE49-F238E27FC236}">
                  <a16:creationId xmlns:a16="http://schemas.microsoft.com/office/drawing/2014/main" xmlns="" id="{F02920E7-B0B3-4D9B-8AFE-E7D8153C94D4}"/>
                </a:ext>
              </a:extLst>
            </p:cNvPr>
            <p:cNvSpPr txBox="1"/>
            <p:nvPr/>
          </p:nvSpPr>
          <p:spPr>
            <a:xfrm>
              <a:off x="3720215" y="3493468"/>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用户</a:t>
              </a:r>
              <a:r>
                <a:rPr lang="en-US" altLang="zh-CN" sz="2400" b="1" kern="1200" dirty="0">
                  <a:solidFill>
                    <a:schemeClr val="bg1"/>
                  </a:solidFill>
                  <a:effectLst>
                    <a:outerShdw blurRad="38100" dist="38100" dir="2700000" algn="tl">
                      <a:srgbClr val="000000">
                        <a:alpha val="43137"/>
                      </a:srgbClr>
                    </a:outerShdw>
                  </a:effectLst>
                  <a:latin typeface="Arial"/>
                  <a:ea typeface="微软雅黑"/>
                  <a:sym typeface="Arial"/>
                </a:rPr>
                <a:t>&amp;</a:t>
              </a: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流量</a:t>
              </a:r>
            </a:p>
          </p:txBody>
        </p:sp>
      </p:grpSp>
      <p:grpSp>
        <p:nvGrpSpPr>
          <p:cNvPr id="30" name="组合 55">
            <a:extLst>
              <a:ext uri="{FF2B5EF4-FFF2-40B4-BE49-F238E27FC236}">
                <a16:creationId xmlns:a16="http://schemas.microsoft.com/office/drawing/2014/main" xmlns="" id="{653213A5-ADDD-4520-B22B-46659ECCBF59}"/>
              </a:ext>
            </a:extLst>
          </p:cNvPr>
          <p:cNvGrpSpPr/>
          <p:nvPr/>
        </p:nvGrpSpPr>
        <p:grpSpPr bwMode="auto">
          <a:xfrm>
            <a:off x="4193818" y="177245"/>
            <a:ext cx="3573065" cy="696471"/>
            <a:chOff x="3791743" y="5346472"/>
            <a:chExt cx="5833187" cy="1152803"/>
          </a:xfrm>
          <a:effectLst/>
        </p:grpSpPr>
        <p:sp>
          <p:nvSpPr>
            <p:cNvPr id="31" name="任意多边形 166">
              <a:extLst>
                <a:ext uri="{FF2B5EF4-FFF2-40B4-BE49-F238E27FC236}">
                  <a16:creationId xmlns:a16="http://schemas.microsoft.com/office/drawing/2014/main" xmlns="" id="{E30933C2-9B17-4879-BDFF-2E99FCCCE2C4}"/>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2" name="圆角矩形 165">
              <a:extLst>
                <a:ext uri="{FF2B5EF4-FFF2-40B4-BE49-F238E27FC236}">
                  <a16:creationId xmlns:a16="http://schemas.microsoft.com/office/drawing/2014/main" xmlns="" id="{3E412583-10A7-40A2-A54F-C80BB0B54EA6}"/>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3" name="圆角矩形 167">
              <a:extLst>
                <a:ext uri="{FF2B5EF4-FFF2-40B4-BE49-F238E27FC236}">
                  <a16:creationId xmlns:a16="http://schemas.microsoft.com/office/drawing/2014/main" xmlns="" id="{50E2042E-F4F7-4A26-A63C-003E02CA23D0}"/>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43198503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800"/>
                                            <p:tgtEl>
                                              <p:spTgt spid="10"/>
                                            </p:tgtEl>
                                          </p:cBhvr>
                                        </p:animEffect>
                                      </p:childTnLst>
                                    </p:cTn>
                                  </p:par>
                                </p:childTnLst>
                              </p:cTn>
                            </p:par>
                            <p:par>
                              <p:cTn id="12" fill="hold">
                                <p:stCondLst>
                                  <p:cond delay="2300"/>
                                </p:stCondLst>
                                <p:childTnLst>
                                  <p:par>
                                    <p:cTn id="13" presetID="2" presetClass="entr" presetSubtype="4" fill="hold" nodeType="afterEffect" p14:presetBounceEnd="36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36000">
                                          <p:cBhvr additive="base">
                                            <p:cTn id="15" dur="500" fill="hold"/>
                                            <p:tgtEl>
                                              <p:spTgt spid="13"/>
                                            </p:tgtEl>
                                            <p:attrNameLst>
                                              <p:attrName>ppt_x</p:attrName>
                                            </p:attrNameLst>
                                          </p:cBhvr>
                                          <p:tavLst>
                                            <p:tav tm="0">
                                              <p:val>
                                                <p:strVal val="#ppt_x"/>
                                              </p:val>
                                            </p:tav>
                                            <p:tav tm="100000">
                                              <p:val>
                                                <p:strVal val="#ppt_x"/>
                                              </p:val>
                                            </p:tav>
                                          </p:tavLst>
                                        </p:anim>
                                        <p:anim calcmode="lin" valueType="num" p14:bounceEnd="36000">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800"/>
                                </p:stCondLst>
                                <p:childTnLst>
                                  <p:par>
                                    <p:cTn id="18" presetID="2" presetClass="entr" presetSubtype="4" fill="hold" nodeType="afterEffect" p14:presetBounceEnd="36000">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14:bounceEnd="36000">
                                          <p:cBhvr additive="base">
                                            <p:cTn id="20" dur="500" fill="hold"/>
                                            <p:tgtEl>
                                              <p:spTgt spid="16"/>
                                            </p:tgtEl>
                                            <p:attrNameLst>
                                              <p:attrName>ppt_x</p:attrName>
                                            </p:attrNameLst>
                                          </p:cBhvr>
                                          <p:tavLst>
                                            <p:tav tm="0">
                                              <p:val>
                                                <p:strVal val="#ppt_x"/>
                                              </p:val>
                                            </p:tav>
                                            <p:tav tm="100000">
                                              <p:val>
                                                <p:strVal val="#ppt_x"/>
                                              </p:val>
                                            </p:tav>
                                          </p:tavLst>
                                        </p:anim>
                                        <p:anim calcmode="lin" valueType="num" p14:bounceEnd="36000">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3300"/>
                                </p:stCondLst>
                                <p:childTnLst>
                                  <p:par>
                                    <p:cTn id="23" presetID="2" presetClass="entr" presetSubtype="4" fill="hold" nodeType="afterEffect" p14:presetBounceEnd="36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6000">
                                          <p:cBhvr additive="base">
                                            <p:cTn id="25" dur="500" fill="hold"/>
                                            <p:tgtEl>
                                              <p:spTgt spid="19"/>
                                            </p:tgtEl>
                                            <p:attrNameLst>
                                              <p:attrName>ppt_x</p:attrName>
                                            </p:attrNameLst>
                                          </p:cBhvr>
                                          <p:tavLst>
                                            <p:tav tm="0">
                                              <p:val>
                                                <p:strVal val="#ppt_x"/>
                                              </p:val>
                                            </p:tav>
                                            <p:tav tm="100000">
                                              <p:val>
                                                <p:strVal val="#ppt_x"/>
                                              </p:val>
                                            </p:tav>
                                          </p:tavLst>
                                        </p:anim>
                                        <p:anim calcmode="lin" valueType="num" p14:bounceEnd="36000">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800"/>
                                            <p:tgtEl>
                                              <p:spTgt spid="10"/>
                                            </p:tgtEl>
                                          </p:cBhvr>
                                        </p:animEffect>
                                      </p:childTnLst>
                                    </p:cTn>
                                  </p:par>
                                </p:childTnLst>
                              </p:cTn>
                            </p:par>
                            <p:par>
                              <p:cTn id="12" fill="hold">
                                <p:stCondLst>
                                  <p:cond delay="2300"/>
                                </p:stCondLst>
                                <p:childTnLst>
                                  <p:par>
                                    <p:cTn id="13" presetID="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800"/>
                                </p:stCondLst>
                                <p:childTnLst>
                                  <p:par>
                                    <p:cTn id="18" presetID="2" presetClass="entr" presetSubtype="4"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3300"/>
                                </p:stCondLst>
                                <p:childTnLst>
                                  <p:par>
                                    <p:cTn id="23" presetID="2" presetClass="entr" presetSubtype="4"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9" name="组合 8">
            <a:extLst>
              <a:ext uri="{FF2B5EF4-FFF2-40B4-BE49-F238E27FC236}">
                <a16:creationId xmlns:a16="http://schemas.microsoft.com/office/drawing/2014/main" xmlns="" id="{45B5F067-E8E8-46C9-BC3F-11BBB046506B}"/>
              </a:ext>
            </a:extLst>
          </p:cNvPr>
          <p:cNvGrpSpPr/>
          <p:nvPr/>
        </p:nvGrpSpPr>
        <p:grpSpPr>
          <a:xfrm>
            <a:off x="1764787" y="1336993"/>
            <a:ext cx="7514295" cy="5025573"/>
            <a:chOff x="1182896" y="882480"/>
            <a:chExt cx="8551232" cy="5719078"/>
          </a:xfrm>
        </p:grpSpPr>
        <p:cxnSp>
          <p:nvCxnSpPr>
            <p:cNvPr id="32" name="直接连接符 31">
              <a:extLst>
                <a:ext uri="{FF2B5EF4-FFF2-40B4-BE49-F238E27FC236}">
                  <a16:creationId xmlns:a16="http://schemas.microsoft.com/office/drawing/2014/main" xmlns="" id="{2B8A7A2B-1734-4F0D-8695-255F6006997F}"/>
                </a:ext>
              </a:extLst>
            </p:cNvPr>
            <p:cNvCxnSpPr>
              <a:cxnSpLocks/>
            </p:cNvCxnSpPr>
            <p:nvPr/>
          </p:nvCxnSpPr>
          <p:spPr>
            <a:xfrm>
              <a:off x="6036851" y="3030076"/>
              <a:ext cx="0" cy="3219735"/>
            </a:xfrm>
            <a:prstGeom prst="line">
              <a:avLst/>
            </a:prstGeom>
            <a:ln w="19050">
              <a:solidFill>
                <a:srgbClr val="95DACD"/>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xmlns="" id="{711D0DE8-FCA2-4B26-89B9-998A9C7BB0D0}"/>
                </a:ext>
              </a:extLst>
            </p:cNvPr>
            <p:cNvCxnSpPr>
              <a:cxnSpLocks/>
            </p:cNvCxnSpPr>
            <p:nvPr/>
          </p:nvCxnSpPr>
          <p:spPr>
            <a:xfrm>
              <a:off x="8630169" y="3150109"/>
              <a:ext cx="0" cy="2576945"/>
            </a:xfrm>
            <a:prstGeom prst="line">
              <a:avLst/>
            </a:prstGeom>
            <a:ln w="19050">
              <a:solidFill>
                <a:srgbClr val="95DACD"/>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xmlns="" id="{9E2DA87E-9E9D-479C-BE61-0FC80F1FC221}"/>
                </a:ext>
              </a:extLst>
            </p:cNvPr>
            <p:cNvGrpSpPr/>
            <p:nvPr/>
          </p:nvGrpSpPr>
          <p:grpSpPr>
            <a:xfrm>
              <a:off x="1182896" y="882480"/>
              <a:ext cx="8551232" cy="5719078"/>
              <a:chOff x="1182896" y="-2629647"/>
              <a:chExt cx="8551232" cy="5719078"/>
            </a:xfrm>
          </p:grpSpPr>
          <p:sp>
            <p:nvSpPr>
              <p:cNvPr id="34" name="左大括号 33">
                <a:extLst>
                  <a:ext uri="{FF2B5EF4-FFF2-40B4-BE49-F238E27FC236}">
                    <a16:creationId xmlns:a16="http://schemas.microsoft.com/office/drawing/2014/main" xmlns="" id="{4F91A87F-7042-4744-AE84-7E243BB39C7D}"/>
                  </a:ext>
                </a:extLst>
              </p:cNvPr>
              <p:cNvSpPr/>
              <p:nvPr/>
            </p:nvSpPr>
            <p:spPr>
              <a:xfrm rot="5400000">
                <a:off x="5920634" y="-4179214"/>
                <a:ext cx="276820" cy="5151606"/>
              </a:xfrm>
              <a:prstGeom prst="leftBrace">
                <a:avLst/>
              </a:prstGeom>
              <a:noFill/>
              <a:ln>
                <a:solidFill>
                  <a:srgbClr val="30BAA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35" name="流程图: 可选过程 34">
                <a:extLst>
                  <a:ext uri="{FF2B5EF4-FFF2-40B4-BE49-F238E27FC236}">
                    <a16:creationId xmlns:a16="http://schemas.microsoft.com/office/drawing/2014/main" xmlns="" id="{E75EFC2E-608B-425D-B766-C2DCAAE5D2E5}"/>
                  </a:ext>
                </a:extLst>
              </p:cNvPr>
              <p:cNvSpPr/>
              <p:nvPr/>
            </p:nvSpPr>
            <p:spPr>
              <a:xfrm>
                <a:off x="4560159" y="-2629647"/>
                <a:ext cx="2939533" cy="717992"/>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3200" b="1" dirty="0">
                    <a:solidFill>
                      <a:schemeClr val="bg1"/>
                    </a:solidFill>
                    <a:effectLst>
                      <a:outerShdw blurRad="38100" dist="38100" dir="2700000" algn="tl">
                        <a:srgbClr val="000000">
                          <a:alpha val="43137"/>
                        </a:srgbClr>
                      </a:outerShdw>
                    </a:effectLst>
                    <a:latin typeface="Arial"/>
                    <a:ea typeface="微软雅黑"/>
                    <a:sym typeface="Arial"/>
                  </a:rPr>
                  <a:t>用户</a:t>
                </a:r>
                <a:r>
                  <a:rPr lang="en-US" altLang="zh-CN" sz="3200" b="1" dirty="0">
                    <a:solidFill>
                      <a:schemeClr val="bg1"/>
                    </a:solidFill>
                    <a:effectLst>
                      <a:outerShdw blurRad="38100" dist="38100" dir="2700000" algn="tl">
                        <a:srgbClr val="000000">
                          <a:alpha val="43137"/>
                        </a:srgbClr>
                      </a:outerShdw>
                    </a:effectLst>
                    <a:latin typeface="Arial"/>
                    <a:ea typeface="微软雅黑"/>
                    <a:sym typeface="Arial"/>
                  </a:rPr>
                  <a:t>&amp;</a:t>
                </a:r>
                <a:r>
                  <a:rPr lang="zh-CN" altLang="en-US" sz="3200" b="1" dirty="0">
                    <a:solidFill>
                      <a:schemeClr val="bg1"/>
                    </a:solidFill>
                    <a:effectLst>
                      <a:outerShdw blurRad="38100" dist="38100" dir="2700000" algn="tl">
                        <a:srgbClr val="000000">
                          <a:alpha val="43137"/>
                        </a:srgbClr>
                      </a:outerShdw>
                    </a:effectLst>
                    <a:latin typeface="Arial"/>
                    <a:ea typeface="微软雅黑"/>
                    <a:sym typeface="Arial"/>
                  </a:rPr>
                  <a:t>流量</a:t>
                </a:r>
              </a:p>
            </p:txBody>
          </p:sp>
          <p:sp>
            <p:nvSpPr>
              <p:cNvPr id="55" name="流程图: 可选过程 54">
                <a:extLst>
                  <a:ext uri="{FF2B5EF4-FFF2-40B4-BE49-F238E27FC236}">
                    <a16:creationId xmlns:a16="http://schemas.microsoft.com/office/drawing/2014/main" xmlns="" id="{FF9CA12D-A751-4E03-AE2E-FFDA304E9C4B}"/>
                  </a:ext>
                </a:extLst>
              </p:cNvPr>
              <p:cNvSpPr/>
              <p:nvPr/>
            </p:nvSpPr>
            <p:spPr>
              <a:xfrm>
                <a:off x="7877160" y="-1254121"/>
                <a:ext cx="1429380"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站内流量</a:t>
                </a:r>
              </a:p>
            </p:txBody>
          </p:sp>
          <p:sp>
            <p:nvSpPr>
              <p:cNvPr id="56" name="流程图: 可选过程 55">
                <a:extLst>
                  <a:ext uri="{FF2B5EF4-FFF2-40B4-BE49-F238E27FC236}">
                    <a16:creationId xmlns:a16="http://schemas.microsoft.com/office/drawing/2014/main" xmlns="" id="{8902B5A7-542B-4D48-887D-3542ECA37A1B}"/>
                  </a:ext>
                </a:extLst>
              </p:cNvPr>
              <p:cNvSpPr/>
              <p:nvPr/>
            </p:nvSpPr>
            <p:spPr>
              <a:xfrm>
                <a:off x="7877160" y="-83127"/>
                <a:ext cx="1429380"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主搜优化</a:t>
                </a:r>
              </a:p>
            </p:txBody>
          </p:sp>
          <p:sp>
            <p:nvSpPr>
              <p:cNvPr id="57" name="流程图: 可选过程 56">
                <a:extLst>
                  <a:ext uri="{FF2B5EF4-FFF2-40B4-BE49-F238E27FC236}">
                    <a16:creationId xmlns:a16="http://schemas.microsoft.com/office/drawing/2014/main" xmlns="" id="{E64A2F81-7CD1-4896-8909-57F0AC0E2A9A}"/>
                  </a:ext>
                </a:extLst>
              </p:cNvPr>
              <p:cNvSpPr/>
              <p:nvPr/>
            </p:nvSpPr>
            <p:spPr>
              <a:xfrm>
                <a:off x="7749516" y="1004659"/>
                <a:ext cx="1684667"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站内营销活动</a:t>
                </a:r>
              </a:p>
            </p:txBody>
          </p:sp>
          <p:sp>
            <p:nvSpPr>
              <p:cNvPr id="58" name="流程图: 可选过程 57">
                <a:extLst>
                  <a:ext uri="{FF2B5EF4-FFF2-40B4-BE49-F238E27FC236}">
                    <a16:creationId xmlns:a16="http://schemas.microsoft.com/office/drawing/2014/main" xmlns="" id="{FDEC7905-50E4-4BA3-A396-29D5409CF20B}"/>
                  </a:ext>
                </a:extLst>
              </p:cNvPr>
              <p:cNvSpPr/>
              <p:nvPr/>
            </p:nvSpPr>
            <p:spPr>
              <a:xfrm>
                <a:off x="7571721" y="1896762"/>
                <a:ext cx="2162407"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直通车 钻展等</a:t>
                </a:r>
              </a:p>
            </p:txBody>
          </p:sp>
          <p:sp>
            <p:nvSpPr>
              <p:cNvPr id="47" name="流程图: 可选过程 46">
                <a:extLst>
                  <a:ext uri="{FF2B5EF4-FFF2-40B4-BE49-F238E27FC236}">
                    <a16:creationId xmlns:a16="http://schemas.microsoft.com/office/drawing/2014/main" xmlns="" id="{D2B9FEFC-39B5-4CEB-BD9E-B8E589FC8ED0}"/>
                  </a:ext>
                </a:extLst>
              </p:cNvPr>
              <p:cNvSpPr/>
              <p:nvPr/>
            </p:nvSpPr>
            <p:spPr>
              <a:xfrm>
                <a:off x="5315234" y="-1261902"/>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站外流量</a:t>
                </a:r>
              </a:p>
            </p:txBody>
          </p:sp>
          <p:sp>
            <p:nvSpPr>
              <p:cNvPr id="48" name="流程图: 可选过程 47">
                <a:extLst>
                  <a:ext uri="{FF2B5EF4-FFF2-40B4-BE49-F238E27FC236}">
                    <a16:creationId xmlns:a16="http://schemas.microsoft.com/office/drawing/2014/main" xmlns="" id="{9FD0FB05-1E19-4A60-B753-03CE13636451}"/>
                  </a:ext>
                </a:extLst>
              </p:cNvPr>
              <p:cNvSpPr/>
              <p:nvPr/>
            </p:nvSpPr>
            <p:spPr>
              <a:xfrm>
                <a:off x="5284564" y="-348587"/>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淘客</a:t>
                </a:r>
              </a:p>
            </p:txBody>
          </p:sp>
          <p:sp>
            <p:nvSpPr>
              <p:cNvPr id="49" name="流程图: 可选过程 48">
                <a:extLst>
                  <a:ext uri="{FF2B5EF4-FFF2-40B4-BE49-F238E27FC236}">
                    <a16:creationId xmlns:a16="http://schemas.microsoft.com/office/drawing/2014/main" xmlns="" id="{C7B07102-5F6C-4FD8-9463-B29C560E4828}"/>
                  </a:ext>
                </a:extLst>
              </p:cNvPr>
              <p:cNvSpPr/>
              <p:nvPr/>
            </p:nvSpPr>
            <p:spPr>
              <a:xfrm>
                <a:off x="5284563" y="1479346"/>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网络软文</a:t>
                </a:r>
              </a:p>
            </p:txBody>
          </p:sp>
          <p:sp>
            <p:nvSpPr>
              <p:cNvPr id="50" name="流程图: 可选过程 49">
                <a:extLst>
                  <a:ext uri="{FF2B5EF4-FFF2-40B4-BE49-F238E27FC236}">
                    <a16:creationId xmlns:a16="http://schemas.microsoft.com/office/drawing/2014/main" xmlns="" id="{284306D5-C5E4-4D0C-AA8C-0001C69FFA70}"/>
                  </a:ext>
                </a:extLst>
              </p:cNvPr>
              <p:cNvSpPr/>
              <p:nvPr/>
            </p:nvSpPr>
            <p:spPr>
              <a:xfrm>
                <a:off x="5286040" y="566031"/>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折扣网站</a:t>
                </a:r>
              </a:p>
            </p:txBody>
          </p:sp>
          <p:sp>
            <p:nvSpPr>
              <p:cNvPr id="51" name="流程图: 可选过程 50">
                <a:extLst>
                  <a:ext uri="{FF2B5EF4-FFF2-40B4-BE49-F238E27FC236}">
                    <a16:creationId xmlns:a16="http://schemas.microsoft.com/office/drawing/2014/main" xmlns="" id="{11AF1FE8-1376-4AA8-8BB1-6D173F7A81E8}"/>
                  </a:ext>
                </a:extLst>
              </p:cNvPr>
              <p:cNvSpPr/>
              <p:nvPr/>
            </p:nvSpPr>
            <p:spPr>
              <a:xfrm>
                <a:off x="5281162" y="2385938"/>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自媒体</a:t>
                </a:r>
              </a:p>
            </p:txBody>
          </p:sp>
          <p:sp>
            <p:nvSpPr>
              <p:cNvPr id="39" name="流程图: 可选过程 38">
                <a:extLst>
                  <a:ext uri="{FF2B5EF4-FFF2-40B4-BE49-F238E27FC236}">
                    <a16:creationId xmlns:a16="http://schemas.microsoft.com/office/drawing/2014/main" xmlns="" id="{50610C55-C7C4-403E-AF98-018868979DC3}"/>
                  </a:ext>
                </a:extLst>
              </p:cNvPr>
              <p:cNvSpPr/>
              <p:nvPr/>
            </p:nvSpPr>
            <p:spPr>
              <a:xfrm>
                <a:off x="2742004" y="-1254121"/>
                <a:ext cx="142938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老客户口碑</a:t>
                </a:r>
              </a:p>
            </p:txBody>
          </p:sp>
          <p:sp>
            <p:nvSpPr>
              <p:cNvPr id="40" name="左大括号 39">
                <a:extLst>
                  <a:ext uri="{FF2B5EF4-FFF2-40B4-BE49-F238E27FC236}">
                    <a16:creationId xmlns:a16="http://schemas.microsoft.com/office/drawing/2014/main" xmlns="" id="{CEE781BC-108E-43BA-8B8E-FF783D69124B}"/>
                  </a:ext>
                </a:extLst>
              </p:cNvPr>
              <p:cNvSpPr/>
              <p:nvPr/>
            </p:nvSpPr>
            <p:spPr>
              <a:xfrm rot="5400000">
                <a:off x="3341401" y="-843432"/>
                <a:ext cx="193397" cy="1327212"/>
              </a:xfrm>
              <a:prstGeom prst="leftBrace">
                <a:avLst/>
              </a:prstGeom>
              <a:noFill/>
              <a:ln>
                <a:solidFill>
                  <a:srgbClr val="30BAA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1" name="流程图: 可选过程 40">
                <a:extLst>
                  <a:ext uri="{FF2B5EF4-FFF2-40B4-BE49-F238E27FC236}">
                    <a16:creationId xmlns:a16="http://schemas.microsoft.com/office/drawing/2014/main" xmlns="" id="{FAAEF728-4829-4A91-81F9-64C1A3F12CE8}"/>
                  </a:ext>
                </a:extLst>
              </p:cNvPr>
              <p:cNvSpPr/>
              <p:nvPr/>
            </p:nvSpPr>
            <p:spPr>
              <a:xfrm>
                <a:off x="3511426" y="86638"/>
                <a:ext cx="142938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SNS</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2" name="流程图: 可选过程 41">
                <a:extLst>
                  <a:ext uri="{FF2B5EF4-FFF2-40B4-BE49-F238E27FC236}">
                    <a16:creationId xmlns:a16="http://schemas.microsoft.com/office/drawing/2014/main" xmlns="" id="{7D956262-C092-486E-8A3C-DFCDFAD4D290}"/>
                  </a:ext>
                </a:extLst>
              </p:cNvPr>
              <p:cNvSpPr/>
              <p:nvPr/>
            </p:nvSpPr>
            <p:spPr>
              <a:xfrm>
                <a:off x="1182896" y="86638"/>
                <a:ext cx="178203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a:t>
                </a: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VIP</a:t>
                </a: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升级</a:t>
                </a:r>
              </a:p>
            </p:txBody>
          </p:sp>
        </p:grpSp>
      </p:grpSp>
      <p:grpSp>
        <p:nvGrpSpPr>
          <p:cNvPr id="36" name="组合 55">
            <a:extLst>
              <a:ext uri="{FF2B5EF4-FFF2-40B4-BE49-F238E27FC236}">
                <a16:creationId xmlns:a16="http://schemas.microsoft.com/office/drawing/2014/main" xmlns="" id="{9D9C9953-C7C6-42C8-9437-7C1C4218DE82}"/>
              </a:ext>
            </a:extLst>
          </p:cNvPr>
          <p:cNvGrpSpPr/>
          <p:nvPr/>
        </p:nvGrpSpPr>
        <p:grpSpPr bwMode="auto">
          <a:xfrm>
            <a:off x="4193818" y="177245"/>
            <a:ext cx="3573065" cy="696471"/>
            <a:chOff x="3791743" y="5346472"/>
            <a:chExt cx="5833187" cy="1152803"/>
          </a:xfrm>
          <a:effectLst/>
        </p:grpSpPr>
        <p:sp>
          <p:nvSpPr>
            <p:cNvPr id="37" name="任意多边形 166">
              <a:extLst>
                <a:ext uri="{FF2B5EF4-FFF2-40B4-BE49-F238E27FC236}">
                  <a16:creationId xmlns:a16="http://schemas.microsoft.com/office/drawing/2014/main" xmlns="" id="{F0598293-076E-4590-820E-86BC65780ABE}"/>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8" name="圆角矩形 165">
              <a:extLst>
                <a:ext uri="{FF2B5EF4-FFF2-40B4-BE49-F238E27FC236}">
                  <a16:creationId xmlns:a16="http://schemas.microsoft.com/office/drawing/2014/main" xmlns="" id="{AF76AC01-80D7-4B30-A5C9-B58E9D1B80A3}"/>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61" name="圆角矩形 167">
              <a:extLst>
                <a:ext uri="{FF2B5EF4-FFF2-40B4-BE49-F238E27FC236}">
                  <a16:creationId xmlns:a16="http://schemas.microsoft.com/office/drawing/2014/main" xmlns="" id="{B0CB0BF8-37B5-46AA-A917-313CD422648F}"/>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62" name="图片 61">
            <a:extLst>
              <a:ext uri="{FF2B5EF4-FFF2-40B4-BE49-F238E27FC236}">
                <a16:creationId xmlns:a16="http://schemas.microsoft.com/office/drawing/2014/main" xmlns="" id="{6DF10015-62B8-41A3-B538-A89BA4C821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71" y="5058901"/>
            <a:ext cx="2287461" cy="2110165"/>
          </a:xfrm>
          <a:prstGeom prst="rect">
            <a:avLst/>
          </a:prstGeom>
        </p:spPr>
      </p:pic>
      <p:pic>
        <p:nvPicPr>
          <p:cNvPr id="63" name="图片 62">
            <a:extLst>
              <a:ext uri="{FF2B5EF4-FFF2-40B4-BE49-F238E27FC236}">
                <a16:creationId xmlns:a16="http://schemas.microsoft.com/office/drawing/2014/main" xmlns="" id="{AAA80755-F604-41C8-B01A-6D7E344914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spTree>
    <p:extLst>
      <p:ext uri="{BB962C8B-B14F-4D97-AF65-F5344CB8AC3E}">
        <p14:creationId xmlns:p14="http://schemas.microsoft.com/office/powerpoint/2010/main" val="298258081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3" name="组合 2">
            <a:extLst>
              <a:ext uri="{FF2B5EF4-FFF2-40B4-BE49-F238E27FC236}">
                <a16:creationId xmlns:a16="http://schemas.microsoft.com/office/drawing/2014/main" xmlns="" id="{51D46490-653D-487C-B809-5956869F1610}"/>
              </a:ext>
            </a:extLst>
          </p:cNvPr>
          <p:cNvGrpSpPr/>
          <p:nvPr/>
        </p:nvGrpSpPr>
        <p:grpSpPr>
          <a:xfrm>
            <a:off x="1594706" y="1471275"/>
            <a:ext cx="9601067" cy="3552395"/>
            <a:chOff x="1594706" y="1471275"/>
            <a:chExt cx="9601067" cy="3552395"/>
          </a:xfrm>
        </p:grpSpPr>
        <p:cxnSp>
          <p:nvCxnSpPr>
            <p:cNvPr id="22" name="肘形连接符 6">
              <a:extLst>
                <a:ext uri="{FF2B5EF4-FFF2-40B4-BE49-F238E27FC236}">
                  <a16:creationId xmlns:a16="http://schemas.microsoft.com/office/drawing/2014/main" xmlns="" id="{7A37A6FF-817E-4A00-B302-EDF23570291A}"/>
                </a:ext>
              </a:extLst>
            </p:cNvPr>
            <p:cNvCxnSpPr/>
            <p:nvPr/>
          </p:nvCxnSpPr>
          <p:spPr>
            <a:xfrm>
              <a:off x="5901461" y="4132114"/>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9" name="左大括号 28">
              <a:extLst>
                <a:ext uri="{FF2B5EF4-FFF2-40B4-BE49-F238E27FC236}">
                  <a16:creationId xmlns:a16="http://schemas.microsoft.com/office/drawing/2014/main" xmlns="" id="{3C19FB24-6066-4BA9-8D5B-40911FA81013}"/>
                </a:ext>
              </a:extLst>
            </p:cNvPr>
            <p:cNvSpPr/>
            <p:nvPr/>
          </p:nvSpPr>
          <p:spPr>
            <a:xfrm>
              <a:off x="2084524" y="1977803"/>
              <a:ext cx="268960" cy="2215099"/>
            </a:xfrm>
            <a:prstGeom prst="leftBrace">
              <a:avLst/>
            </a:prstGeom>
            <a:noFill/>
            <a:ln w="28575">
              <a:solidFill>
                <a:schemeClr val="bg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b="1">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0" name="肘形连接符 14">
              <a:extLst>
                <a:ext uri="{FF2B5EF4-FFF2-40B4-BE49-F238E27FC236}">
                  <a16:creationId xmlns:a16="http://schemas.microsoft.com/office/drawing/2014/main" xmlns="" id="{B56902E4-E00C-417F-BBB5-B47C5DE516E2}"/>
                </a:ext>
              </a:extLst>
            </p:cNvPr>
            <p:cNvCxnSpPr/>
            <p:nvPr/>
          </p:nvCxnSpPr>
          <p:spPr>
            <a:xfrm>
              <a:off x="6664110" y="1478031"/>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1" name="肘形连接符 15">
              <a:extLst>
                <a:ext uri="{FF2B5EF4-FFF2-40B4-BE49-F238E27FC236}">
                  <a16:creationId xmlns:a16="http://schemas.microsoft.com/office/drawing/2014/main" xmlns="" id="{DDF6B467-B0E8-43C5-8A68-4498E26723F6}"/>
                </a:ext>
              </a:extLst>
            </p:cNvPr>
            <p:cNvCxnSpPr/>
            <p:nvPr/>
          </p:nvCxnSpPr>
          <p:spPr>
            <a:xfrm>
              <a:off x="4799856" y="1484784"/>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2" name="肘形连接符 16">
              <a:extLst>
                <a:ext uri="{FF2B5EF4-FFF2-40B4-BE49-F238E27FC236}">
                  <a16:creationId xmlns:a16="http://schemas.microsoft.com/office/drawing/2014/main" xmlns="" id="{420F54A1-72FA-4E7D-ACD1-D350BA60380F}"/>
                </a:ext>
              </a:extLst>
            </p:cNvPr>
            <p:cNvCxnSpPr/>
            <p:nvPr/>
          </p:nvCxnSpPr>
          <p:spPr>
            <a:xfrm>
              <a:off x="3720356" y="1471287"/>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3" name="流程图: 可选过程 32">
              <a:extLst>
                <a:ext uri="{FF2B5EF4-FFF2-40B4-BE49-F238E27FC236}">
                  <a16:creationId xmlns:a16="http://schemas.microsoft.com/office/drawing/2014/main" xmlns="" id="{71BDBF0C-D526-49E7-A9E3-7AE760D459EE}"/>
                </a:ext>
              </a:extLst>
            </p:cNvPr>
            <p:cNvSpPr/>
            <p:nvPr/>
          </p:nvSpPr>
          <p:spPr>
            <a:xfrm>
              <a:off x="1594706" y="2004821"/>
              <a:ext cx="438244" cy="1999026"/>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转化</a:t>
              </a:r>
            </a:p>
          </p:txBody>
        </p:sp>
        <p:sp>
          <p:nvSpPr>
            <p:cNvPr id="34" name="流程图: 可选过程 33">
              <a:extLst>
                <a:ext uri="{FF2B5EF4-FFF2-40B4-BE49-F238E27FC236}">
                  <a16:creationId xmlns:a16="http://schemas.microsoft.com/office/drawing/2014/main" xmlns="" id="{9C4C7A81-B335-4CA3-88F2-7B346A71AE1D}"/>
                </a:ext>
              </a:extLst>
            </p:cNvPr>
            <p:cNvSpPr/>
            <p:nvPr/>
          </p:nvSpPr>
          <p:spPr>
            <a:xfrm>
              <a:off x="2390493" y="1471353"/>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页面优化</a:t>
              </a:r>
            </a:p>
          </p:txBody>
        </p:sp>
        <p:sp>
          <p:nvSpPr>
            <p:cNvPr id="51" name="流程图: 可选过程 50">
              <a:extLst>
                <a:ext uri="{FF2B5EF4-FFF2-40B4-BE49-F238E27FC236}">
                  <a16:creationId xmlns:a16="http://schemas.microsoft.com/office/drawing/2014/main" xmlns="" id="{D33A5097-4A49-4178-A5BC-A6DBA607FBC4}"/>
                </a:ext>
              </a:extLst>
            </p:cNvPr>
            <p:cNvSpPr/>
            <p:nvPr/>
          </p:nvSpPr>
          <p:spPr>
            <a:xfrm>
              <a:off x="2379440" y="2747771"/>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店铺活动</a:t>
              </a:r>
            </a:p>
          </p:txBody>
        </p:sp>
        <p:sp>
          <p:nvSpPr>
            <p:cNvPr id="52" name="流程图: 可选过程 51">
              <a:extLst>
                <a:ext uri="{FF2B5EF4-FFF2-40B4-BE49-F238E27FC236}">
                  <a16:creationId xmlns:a16="http://schemas.microsoft.com/office/drawing/2014/main" xmlns="" id="{E12AB555-E5EA-4966-AD26-F08BFE0D9288}"/>
                </a:ext>
              </a:extLst>
            </p:cNvPr>
            <p:cNvSpPr/>
            <p:nvPr/>
          </p:nvSpPr>
          <p:spPr>
            <a:xfrm>
              <a:off x="2390490" y="4084965"/>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客服</a:t>
              </a:r>
            </a:p>
          </p:txBody>
        </p:sp>
        <p:sp>
          <p:nvSpPr>
            <p:cNvPr id="53" name="流程图: 可选过程 52">
              <a:extLst>
                <a:ext uri="{FF2B5EF4-FFF2-40B4-BE49-F238E27FC236}">
                  <a16:creationId xmlns:a16="http://schemas.microsoft.com/office/drawing/2014/main" xmlns="" id="{137AEDFE-60F6-4AC3-BC7D-B1030C9A45B7}"/>
                </a:ext>
              </a:extLst>
            </p:cNvPr>
            <p:cNvSpPr/>
            <p:nvPr/>
          </p:nvSpPr>
          <p:spPr>
            <a:xfrm>
              <a:off x="4210363" y="1673969"/>
              <a:ext cx="1591616"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专业的商品信息</a:t>
              </a:r>
            </a:p>
          </p:txBody>
        </p:sp>
        <p:sp>
          <p:nvSpPr>
            <p:cNvPr id="54" name="流程图: 可选过程 53">
              <a:extLst>
                <a:ext uri="{FF2B5EF4-FFF2-40B4-BE49-F238E27FC236}">
                  <a16:creationId xmlns:a16="http://schemas.microsoft.com/office/drawing/2014/main" xmlns="" id="{9B910B34-48C2-4CF9-89F5-52657EED2EF8}"/>
                </a:ext>
              </a:extLst>
            </p:cNvPr>
            <p:cNvSpPr/>
            <p:nvPr/>
          </p:nvSpPr>
          <p:spPr>
            <a:xfrm>
              <a:off x="5905309" y="1694228"/>
              <a:ext cx="1808821"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独特的店铺特色</a:t>
              </a:r>
            </a:p>
          </p:txBody>
        </p:sp>
        <p:sp>
          <p:nvSpPr>
            <p:cNvPr id="55" name="流程图: 可选过程 54">
              <a:extLst>
                <a:ext uri="{FF2B5EF4-FFF2-40B4-BE49-F238E27FC236}">
                  <a16:creationId xmlns:a16="http://schemas.microsoft.com/office/drawing/2014/main" xmlns="" id="{4DE051D2-3E5D-47AB-B330-45D4ABF06802}"/>
                </a:ext>
              </a:extLst>
            </p:cNvPr>
            <p:cNvSpPr/>
            <p:nvPr/>
          </p:nvSpPr>
          <p:spPr>
            <a:xfrm>
              <a:off x="9537842" y="1775265"/>
              <a:ext cx="1657931"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玩概念及情怀</a:t>
              </a:r>
            </a:p>
          </p:txBody>
        </p:sp>
        <p:sp>
          <p:nvSpPr>
            <p:cNvPr id="56" name="流程图: 可选过程 55">
              <a:extLst>
                <a:ext uri="{FF2B5EF4-FFF2-40B4-BE49-F238E27FC236}">
                  <a16:creationId xmlns:a16="http://schemas.microsoft.com/office/drawing/2014/main" xmlns="" id="{CAC9522E-929D-419D-9C58-98AC4B87A9E8}"/>
                </a:ext>
              </a:extLst>
            </p:cNvPr>
            <p:cNvSpPr/>
            <p:nvPr/>
          </p:nvSpPr>
          <p:spPr>
            <a:xfrm>
              <a:off x="7857985" y="1727992"/>
              <a:ext cx="1388794" cy="925142"/>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页面描述符合商品价值</a:t>
              </a:r>
            </a:p>
          </p:txBody>
        </p:sp>
        <p:cxnSp>
          <p:nvCxnSpPr>
            <p:cNvPr id="57" name="肘形连接符 25">
              <a:extLst>
                <a:ext uri="{FF2B5EF4-FFF2-40B4-BE49-F238E27FC236}">
                  <a16:creationId xmlns:a16="http://schemas.microsoft.com/office/drawing/2014/main" xmlns="" id="{52F9CDD4-FC00-4E2E-A4C2-7A892062B11C}"/>
                </a:ext>
              </a:extLst>
            </p:cNvPr>
            <p:cNvCxnSpPr/>
            <p:nvPr/>
          </p:nvCxnSpPr>
          <p:spPr>
            <a:xfrm>
              <a:off x="8550468" y="1471275"/>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58" name="流程图: 可选过程 57">
              <a:extLst>
                <a:ext uri="{FF2B5EF4-FFF2-40B4-BE49-F238E27FC236}">
                  <a16:creationId xmlns:a16="http://schemas.microsoft.com/office/drawing/2014/main" xmlns="" id="{B1BD86BE-8427-49D6-9347-AB41B1DA806B}"/>
                </a:ext>
              </a:extLst>
            </p:cNvPr>
            <p:cNvSpPr/>
            <p:nvPr/>
          </p:nvSpPr>
          <p:spPr>
            <a:xfrm>
              <a:off x="7902167" y="3085433"/>
              <a:ext cx="2254650" cy="1087205"/>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稳定价格体系，</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只在特定的时间打折</a:t>
              </a:r>
            </a:p>
          </p:txBody>
        </p:sp>
        <p:sp>
          <p:nvSpPr>
            <p:cNvPr id="59" name="流程图: 可选过程 58">
              <a:extLst>
                <a:ext uri="{FF2B5EF4-FFF2-40B4-BE49-F238E27FC236}">
                  <a16:creationId xmlns:a16="http://schemas.microsoft.com/office/drawing/2014/main" xmlns="" id="{ED461595-7AE4-44EE-959D-8199925D009A}"/>
                </a:ext>
              </a:extLst>
            </p:cNvPr>
            <p:cNvSpPr/>
            <p:nvPr/>
          </p:nvSpPr>
          <p:spPr>
            <a:xfrm>
              <a:off x="5931099" y="3078692"/>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满减  满赠</a:t>
              </a:r>
            </a:p>
          </p:txBody>
        </p:sp>
        <p:sp>
          <p:nvSpPr>
            <p:cNvPr id="60" name="流程图: 可选过程 59">
              <a:extLst>
                <a:ext uri="{FF2B5EF4-FFF2-40B4-BE49-F238E27FC236}">
                  <a16:creationId xmlns:a16="http://schemas.microsoft.com/office/drawing/2014/main" xmlns="" id="{98F09941-F125-47AA-A4B5-2F2B1EFE8404}"/>
                </a:ext>
              </a:extLst>
            </p:cNvPr>
            <p:cNvSpPr/>
            <p:nvPr/>
          </p:nvSpPr>
          <p:spPr>
            <a:xfrm>
              <a:off x="4214215" y="3031428"/>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单品折扣</a:t>
              </a:r>
            </a:p>
          </p:txBody>
        </p:sp>
        <p:cxnSp>
          <p:nvCxnSpPr>
            <p:cNvPr id="61" name="肘形连接符 29">
              <a:extLst>
                <a:ext uri="{FF2B5EF4-FFF2-40B4-BE49-F238E27FC236}">
                  <a16:creationId xmlns:a16="http://schemas.microsoft.com/office/drawing/2014/main" xmlns="" id="{057CDBED-B256-4E60-A62D-22F2F921BD6E}"/>
                </a:ext>
              </a:extLst>
            </p:cNvPr>
            <p:cNvCxnSpPr/>
            <p:nvPr/>
          </p:nvCxnSpPr>
          <p:spPr>
            <a:xfrm>
              <a:off x="3727724" y="2781445"/>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62" name="肘形连接符 30">
              <a:extLst>
                <a:ext uri="{FF2B5EF4-FFF2-40B4-BE49-F238E27FC236}">
                  <a16:creationId xmlns:a16="http://schemas.microsoft.com/office/drawing/2014/main" xmlns="" id="{61386369-307B-4E3E-88D9-B8E0ADD4C593}"/>
                </a:ext>
              </a:extLst>
            </p:cNvPr>
            <p:cNvCxnSpPr/>
            <p:nvPr/>
          </p:nvCxnSpPr>
          <p:spPr>
            <a:xfrm>
              <a:off x="4807224" y="2774680"/>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63" name="肘形连接符 31">
              <a:extLst>
                <a:ext uri="{FF2B5EF4-FFF2-40B4-BE49-F238E27FC236}">
                  <a16:creationId xmlns:a16="http://schemas.microsoft.com/office/drawing/2014/main" xmlns="" id="{AA41B486-C37A-43F0-AAE8-7F27E20C0457}"/>
                </a:ext>
              </a:extLst>
            </p:cNvPr>
            <p:cNvCxnSpPr/>
            <p:nvPr/>
          </p:nvCxnSpPr>
          <p:spPr>
            <a:xfrm>
              <a:off x="6675162" y="2774683"/>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4" name="流程图: 可选过程 23">
              <a:extLst>
                <a:ext uri="{FF2B5EF4-FFF2-40B4-BE49-F238E27FC236}">
                  <a16:creationId xmlns:a16="http://schemas.microsoft.com/office/drawing/2014/main" xmlns="" id="{94FBFA1A-5DCD-497C-9F14-9A91FBC97CB7}"/>
                </a:ext>
              </a:extLst>
            </p:cNvPr>
            <p:cNvSpPr/>
            <p:nvPr/>
          </p:nvSpPr>
          <p:spPr>
            <a:xfrm>
              <a:off x="4088949" y="4341583"/>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响应速度</a:t>
              </a:r>
            </a:p>
          </p:txBody>
        </p:sp>
        <p:sp>
          <p:nvSpPr>
            <p:cNvPr id="25" name="流程图: 可选过程 24">
              <a:extLst>
                <a:ext uri="{FF2B5EF4-FFF2-40B4-BE49-F238E27FC236}">
                  <a16:creationId xmlns:a16="http://schemas.microsoft.com/office/drawing/2014/main" xmlns="" id="{62FD97DC-1EEB-49AE-8853-B835FF6522C2}"/>
                </a:ext>
              </a:extLst>
            </p:cNvPr>
            <p:cNvSpPr/>
            <p:nvPr/>
          </p:nvSpPr>
          <p:spPr>
            <a:xfrm>
              <a:off x="7014279" y="4334836"/>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服务态度</a:t>
              </a:r>
            </a:p>
          </p:txBody>
        </p:sp>
        <p:sp>
          <p:nvSpPr>
            <p:cNvPr id="26" name="流程图: 可选过程 25">
              <a:extLst>
                <a:ext uri="{FF2B5EF4-FFF2-40B4-BE49-F238E27FC236}">
                  <a16:creationId xmlns:a16="http://schemas.microsoft.com/office/drawing/2014/main" xmlns="" id="{AD9192FC-3B5E-44D6-90D9-B9C82FF60E8A}"/>
                </a:ext>
              </a:extLst>
            </p:cNvPr>
            <p:cNvSpPr/>
            <p:nvPr/>
          </p:nvSpPr>
          <p:spPr>
            <a:xfrm>
              <a:off x="5739511" y="4368597"/>
              <a:ext cx="1024067"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专业度</a:t>
              </a:r>
            </a:p>
          </p:txBody>
        </p:sp>
        <p:cxnSp>
          <p:nvCxnSpPr>
            <p:cNvPr id="27" name="肘形连接符 11">
              <a:extLst>
                <a:ext uri="{FF2B5EF4-FFF2-40B4-BE49-F238E27FC236}">
                  <a16:creationId xmlns:a16="http://schemas.microsoft.com/office/drawing/2014/main" xmlns="" id="{37885C31-ECCF-4265-A42B-FE685E70E0B6}"/>
                </a:ext>
              </a:extLst>
            </p:cNvPr>
            <p:cNvCxnSpPr/>
            <p:nvPr/>
          </p:nvCxnSpPr>
          <p:spPr>
            <a:xfrm>
              <a:off x="3735094" y="4111865"/>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28" name="肘形连接符 12">
              <a:extLst>
                <a:ext uri="{FF2B5EF4-FFF2-40B4-BE49-F238E27FC236}">
                  <a16:creationId xmlns:a16="http://schemas.microsoft.com/office/drawing/2014/main" xmlns="" id="{2D0B7D36-F405-4322-9713-E3B40DE9791F}"/>
                </a:ext>
              </a:extLst>
            </p:cNvPr>
            <p:cNvCxnSpPr/>
            <p:nvPr/>
          </p:nvCxnSpPr>
          <p:spPr>
            <a:xfrm>
              <a:off x="4814592" y="4125373"/>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grpSp>
      <p:grpSp>
        <p:nvGrpSpPr>
          <p:cNvPr id="35" name="组合 55">
            <a:extLst>
              <a:ext uri="{FF2B5EF4-FFF2-40B4-BE49-F238E27FC236}">
                <a16:creationId xmlns:a16="http://schemas.microsoft.com/office/drawing/2014/main" xmlns="" id="{D77F1D1A-4EBB-4D81-8659-8A0AF29C1103}"/>
              </a:ext>
            </a:extLst>
          </p:cNvPr>
          <p:cNvGrpSpPr/>
          <p:nvPr/>
        </p:nvGrpSpPr>
        <p:grpSpPr bwMode="auto">
          <a:xfrm>
            <a:off x="4193818" y="177245"/>
            <a:ext cx="3573065" cy="696471"/>
            <a:chOff x="3791743" y="5346472"/>
            <a:chExt cx="5833187" cy="1152803"/>
          </a:xfrm>
          <a:effectLst/>
        </p:grpSpPr>
        <p:sp>
          <p:nvSpPr>
            <p:cNvPr id="36" name="任意多边形 166">
              <a:extLst>
                <a:ext uri="{FF2B5EF4-FFF2-40B4-BE49-F238E27FC236}">
                  <a16:creationId xmlns:a16="http://schemas.microsoft.com/office/drawing/2014/main" xmlns="" id="{4D733FB1-DEBE-4B8A-89C4-DFC49F53A29F}"/>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7" name="圆角矩形 165">
              <a:extLst>
                <a:ext uri="{FF2B5EF4-FFF2-40B4-BE49-F238E27FC236}">
                  <a16:creationId xmlns:a16="http://schemas.microsoft.com/office/drawing/2014/main" xmlns="" id="{0509731E-77B0-4654-AB05-FE2A1927CC8E}"/>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8" name="圆角矩形 167">
              <a:extLst>
                <a:ext uri="{FF2B5EF4-FFF2-40B4-BE49-F238E27FC236}">
                  <a16:creationId xmlns:a16="http://schemas.microsoft.com/office/drawing/2014/main" xmlns="" id="{85902E80-8947-4A22-9B24-40354B2F0DC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39" name="图片 38">
            <a:extLst>
              <a:ext uri="{FF2B5EF4-FFF2-40B4-BE49-F238E27FC236}">
                <a16:creationId xmlns:a16="http://schemas.microsoft.com/office/drawing/2014/main" xmlns="" id="{FB002AB4-29B7-4B95-8957-97DFA9422E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361071623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3" name="组合 2">
            <a:extLst>
              <a:ext uri="{FF2B5EF4-FFF2-40B4-BE49-F238E27FC236}">
                <a16:creationId xmlns:a16="http://schemas.microsoft.com/office/drawing/2014/main" xmlns="" id="{2A1FA935-CF23-42E0-B4E4-1C6B7A9EC76D}"/>
              </a:ext>
            </a:extLst>
          </p:cNvPr>
          <p:cNvGrpSpPr/>
          <p:nvPr/>
        </p:nvGrpSpPr>
        <p:grpSpPr>
          <a:xfrm>
            <a:off x="911424" y="1988840"/>
            <a:ext cx="9985109" cy="3456384"/>
            <a:chOff x="911424" y="1988840"/>
            <a:chExt cx="9985109" cy="3456384"/>
          </a:xfrm>
        </p:grpSpPr>
        <p:cxnSp>
          <p:nvCxnSpPr>
            <p:cNvPr id="25" name="肘形连接符 6">
              <a:extLst>
                <a:ext uri="{FF2B5EF4-FFF2-40B4-BE49-F238E27FC236}">
                  <a16:creationId xmlns:a16="http://schemas.microsoft.com/office/drawing/2014/main" xmlns="" id="{A434F8FA-3BAB-48C9-8CAD-5E10F8E5A1D2}"/>
                </a:ext>
              </a:extLst>
            </p:cNvPr>
            <p:cNvCxnSpPr/>
            <p:nvPr/>
          </p:nvCxnSpPr>
          <p:spPr>
            <a:xfrm>
              <a:off x="4972809" y="4586021"/>
              <a:ext cx="3779307" cy="409742"/>
            </a:xfrm>
            <a:prstGeom prst="bentConnector3">
              <a:avLst>
                <a:gd name="adj1" fmla="val 99467"/>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26" name="肘形连接符 7">
              <a:extLst>
                <a:ext uri="{FF2B5EF4-FFF2-40B4-BE49-F238E27FC236}">
                  <a16:creationId xmlns:a16="http://schemas.microsoft.com/office/drawing/2014/main" xmlns="" id="{F66D0CC4-676A-4139-8EBD-74EB65E8B14E}"/>
                </a:ext>
              </a:extLst>
            </p:cNvPr>
            <p:cNvCxnSpPr/>
            <p:nvPr/>
          </p:nvCxnSpPr>
          <p:spPr>
            <a:xfrm>
              <a:off x="3073988" y="4572805"/>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4" name="肘形连接符 15">
              <a:extLst>
                <a:ext uri="{FF2B5EF4-FFF2-40B4-BE49-F238E27FC236}">
                  <a16:creationId xmlns:a16="http://schemas.microsoft.com/office/drawing/2014/main" xmlns="" id="{C81D1391-A28D-4ABF-A1F6-0E45738098E7}"/>
                </a:ext>
              </a:extLst>
            </p:cNvPr>
            <p:cNvCxnSpPr/>
            <p:nvPr/>
          </p:nvCxnSpPr>
          <p:spPr>
            <a:xfrm>
              <a:off x="5163366" y="3284129"/>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5" name="左大括号 34">
              <a:extLst>
                <a:ext uri="{FF2B5EF4-FFF2-40B4-BE49-F238E27FC236}">
                  <a16:creationId xmlns:a16="http://schemas.microsoft.com/office/drawing/2014/main" xmlns="" id="{D16B3819-3940-4CC1-B5F4-B56992747248}"/>
                </a:ext>
              </a:extLst>
            </p:cNvPr>
            <p:cNvSpPr/>
            <p:nvPr/>
          </p:nvSpPr>
          <p:spPr>
            <a:xfrm>
              <a:off x="1398767" y="2484508"/>
              <a:ext cx="267601" cy="2167606"/>
            </a:xfrm>
            <a:prstGeom prst="leftBrace">
              <a:avLst/>
            </a:prstGeom>
            <a:noFill/>
            <a:ln w="38100">
              <a:solidFill>
                <a:schemeClr val="bg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6" name="肘形连接符 17">
              <a:extLst>
                <a:ext uri="{FF2B5EF4-FFF2-40B4-BE49-F238E27FC236}">
                  <a16:creationId xmlns:a16="http://schemas.microsoft.com/office/drawing/2014/main" xmlns="" id="{9AF3A8DC-646C-4D98-B76B-ED8DF9BD6A03}"/>
                </a:ext>
              </a:extLst>
            </p:cNvPr>
            <p:cNvCxnSpPr/>
            <p:nvPr/>
          </p:nvCxnSpPr>
          <p:spPr>
            <a:xfrm>
              <a:off x="5955209" y="1995451"/>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41" name="肘形连接符 18">
              <a:extLst>
                <a:ext uri="{FF2B5EF4-FFF2-40B4-BE49-F238E27FC236}">
                  <a16:creationId xmlns:a16="http://schemas.microsoft.com/office/drawing/2014/main" xmlns="" id="{7526C6B5-E1C4-4B9E-8E70-BF046D75B398}"/>
                </a:ext>
              </a:extLst>
            </p:cNvPr>
            <p:cNvCxnSpPr/>
            <p:nvPr/>
          </p:nvCxnSpPr>
          <p:spPr>
            <a:xfrm>
              <a:off x="4100376" y="2002059"/>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43" name="肘形连接符 19">
              <a:extLst>
                <a:ext uri="{FF2B5EF4-FFF2-40B4-BE49-F238E27FC236}">
                  <a16:creationId xmlns:a16="http://schemas.microsoft.com/office/drawing/2014/main" xmlns="" id="{81B54B26-2779-4E6E-A67E-643D37601E14}"/>
                </a:ext>
              </a:extLst>
            </p:cNvPr>
            <p:cNvCxnSpPr/>
            <p:nvPr/>
          </p:nvCxnSpPr>
          <p:spPr>
            <a:xfrm>
              <a:off x="3026332" y="1988852"/>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44" name="流程图: 可选过程 43">
              <a:extLst>
                <a:ext uri="{FF2B5EF4-FFF2-40B4-BE49-F238E27FC236}">
                  <a16:creationId xmlns:a16="http://schemas.microsoft.com/office/drawing/2014/main" xmlns="" id="{6B2262CE-347E-4089-841F-61BDCA7A6DF7}"/>
                </a:ext>
              </a:extLst>
            </p:cNvPr>
            <p:cNvSpPr/>
            <p:nvPr/>
          </p:nvSpPr>
          <p:spPr>
            <a:xfrm>
              <a:off x="911424" y="2510946"/>
              <a:ext cx="436029" cy="1956165"/>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客单价</a:t>
              </a:r>
            </a:p>
          </p:txBody>
        </p:sp>
        <p:sp>
          <p:nvSpPr>
            <p:cNvPr id="45" name="流程图: 可选过程 44">
              <a:extLst>
                <a:ext uri="{FF2B5EF4-FFF2-40B4-BE49-F238E27FC236}">
                  <a16:creationId xmlns:a16="http://schemas.microsoft.com/office/drawing/2014/main" xmlns="" id="{DE811808-C227-4B65-812F-BB9A92D49C07}"/>
                </a:ext>
              </a:extLst>
            </p:cNvPr>
            <p:cNvSpPr/>
            <p:nvPr/>
          </p:nvSpPr>
          <p:spPr>
            <a:xfrm>
              <a:off x="1703190" y="1988917"/>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单笔订单金额</a:t>
              </a:r>
            </a:p>
          </p:txBody>
        </p:sp>
        <p:sp>
          <p:nvSpPr>
            <p:cNvPr id="46" name="流程图: 可选过程 45">
              <a:extLst>
                <a:ext uri="{FF2B5EF4-FFF2-40B4-BE49-F238E27FC236}">
                  <a16:creationId xmlns:a16="http://schemas.microsoft.com/office/drawing/2014/main" xmlns="" id="{932A5DA2-3EB8-442D-A490-CDD67EE995AE}"/>
                </a:ext>
              </a:extLst>
            </p:cNvPr>
            <p:cNvSpPr/>
            <p:nvPr/>
          </p:nvSpPr>
          <p:spPr>
            <a:xfrm>
              <a:off x="1692192" y="3237967"/>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购买次数</a:t>
              </a:r>
            </a:p>
          </p:txBody>
        </p:sp>
        <p:sp>
          <p:nvSpPr>
            <p:cNvPr id="47" name="流程图: 可选过程 46">
              <a:extLst>
                <a:ext uri="{FF2B5EF4-FFF2-40B4-BE49-F238E27FC236}">
                  <a16:creationId xmlns:a16="http://schemas.microsoft.com/office/drawing/2014/main" xmlns="" id="{0D29FD9D-8C3F-47D0-90C0-D205541EDAEC}"/>
                </a:ext>
              </a:extLst>
            </p:cNvPr>
            <p:cNvSpPr/>
            <p:nvPr/>
          </p:nvSpPr>
          <p:spPr>
            <a:xfrm>
              <a:off x="1703187" y="4546490"/>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店铺特色</a:t>
              </a:r>
            </a:p>
          </p:txBody>
        </p:sp>
        <p:sp>
          <p:nvSpPr>
            <p:cNvPr id="48" name="流程图: 可选过程 47">
              <a:extLst>
                <a:ext uri="{FF2B5EF4-FFF2-40B4-BE49-F238E27FC236}">
                  <a16:creationId xmlns:a16="http://schemas.microsoft.com/office/drawing/2014/main" xmlns="" id="{4169CCF1-C49A-4823-9F11-BEA13B69FB8B}"/>
                </a:ext>
              </a:extLst>
            </p:cNvPr>
            <p:cNvSpPr/>
            <p:nvPr/>
          </p:nvSpPr>
          <p:spPr>
            <a:xfrm>
              <a:off x="3481847" y="2187188"/>
              <a:ext cx="1581801"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优质单品提高单价</a:t>
              </a:r>
            </a:p>
          </p:txBody>
        </p:sp>
        <p:sp>
          <p:nvSpPr>
            <p:cNvPr id="49" name="流程图: 可选过程 48">
              <a:extLst>
                <a:ext uri="{FF2B5EF4-FFF2-40B4-BE49-F238E27FC236}">
                  <a16:creationId xmlns:a16="http://schemas.microsoft.com/office/drawing/2014/main" xmlns="" id="{08586DE7-E790-406E-A773-2766ABBF50D9}"/>
                </a:ext>
              </a:extLst>
            </p:cNvPr>
            <p:cNvSpPr/>
            <p:nvPr/>
          </p:nvSpPr>
          <p:spPr>
            <a:xfrm>
              <a:off x="5310220" y="2207013"/>
              <a:ext cx="146243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满减   满送</a:t>
              </a:r>
            </a:p>
          </p:txBody>
        </p:sp>
        <p:sp>
          <p:nvSpPr>
            <p:cNvPr id="50" name="流程图: 可选过程 49">
              <a:extLst>
                <a:ext uri="{FF2B5EF4-FFF2-40B4-BE49-F238E27FC236}">
                  <a16:creationId xmlns:a16="http://schemas.microsoft.com/office/drawing/2014/main" xmlns="" id="{A4EA2A98-6A1B-44CC-ABA1-D9A3759DB9BF}"/>
                </a:ext>
              </a:extLst>
            </p:cNvPr>
            <p:cNvSpPr/>
            <p:nvPr/>
          </p:nvSpPr>
          <p:spPr>
            <a:xfrm>
              <a:off x="8814419" y="2286313"/>
              <a:ext cx="1257340"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客服推荐</a:t>
              </a:r>
            </a:p>
          </p:txBody>
        </p:sp>
        <p:sp>
          <p:nvSpPr>
            <p:cNvPr id="51" name="流程图: 可选过程 50">
              <a:extLst>
                <a:ext uri="{FF2B5EF4-FFF2-40B4-BE49-F238E27FC236}">
                  <a16:creationId xmlns:a16="http://schemas.microsoft.com/office/drawing/2014/main" xmlns="" id="{96962745-67F8-4CA8-9D1C-5A135684FFC5}"/>
                </a:ext>
              </a:extLst>
            </p:cNvPr>
            <p:cNvSpPr/>
            <p:nvPr/>
          </p:nvSpPr>
          <p:spPr>
            <a:xfrm>
              <a:off x="7143051" y="2240056"/>
              <a:ext cx="1381775" cy="614525"/>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关联营销</a:t>
              </a:r>
            </a:p>
          </p:txBody>
        </p:sp>
        <p:cxnSp>
          <p:nvCxnSpPr>
            <p:cNvPr id="52" name="肘形连接符 28">
              <a:extLst>
                <a:ext uri="{FF2B5EF4-FFF2-40B4-BE49-F238E27FC236}">
                  <a16:creationId xmlns:a16="http://schemas.microsoft.com/office/drawing/2014/main" xmlns="" id="{6955F9B2-9BC9-415D-A6F7-2B99EBECAAAE}"/>
                </a:ext>
              </a:extLst>
            </p:cNvPr>
            <p:cNvCxnSpPr/>
            <p:nvPr/>
          </p:nvCxnSpPr>
          <p:spPr>
            <a:xfrm>
              <a:off x="7832033" y="1988840"/>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53" name="流程图: 可选过程 52">
              <a:extLst>
                <a:ext uri="{FF2B5EF4-FFF2-40B4-BE49-F238E27FC236}">
                  <a16:creationId xmlns:a16="http://schemas.microsoft.com/office/drawing/2014/main" xmlns="" id="{B75473C3-C58B-4750-A160-867284FE0D14}"/>
                </a:ext>
              </a:extLst>
            </p:cNvPr>
            <p:cNvSpPr/>
            <p:nvPr/>
          </p:nvSpPr>
          <p:spPr>
            <a:xfrm>
              <a:off x="6142292" y="3548559"/>
              <a:ext cx="1960999" cy="654170"/>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首次购买的满意度</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54" name="流程图: 可选过程 53">
              <a:extLst>
                <a:ext uri="{FF2B5EF4-FFF2-40B4-BE49-F238E27FC236}">
                  <a16:creationId xmlns:a16="http://schemas.microsoft.com/office/drawing/2014/main" xmlns="" id="{D06FF151-1727-42D0-BF84-A29DC4D40452}"/>
                </a:ext>
              </a:extLst>
            </p:cNvPr>
            <p:cNvSpPr/>
            <p:nvPr/>
          </p:nvSpPr>
          <p:spPr>
            <a:xfrm>
              <a:off x="4903166" y="3522138"/>
              <a:ext cx="714806"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上新</a:t>
              </a:r>
            </a:p>
          </p:txBody>
        </p:sp>
        <p:sp>
          <p:nvSpPr>
            <p:cNvPr id="55" name="流程图: 可选过程 54">
              <a:extLst>
                <a:ext uri="{FF2B5EF4-FFF2-40B4-BE49-F238E27FC236}">
                  <a16:creationId xmlns:a16="http://schemas.microsoft.com/office/drawing/2014/main" xmlns="" id="{ADE64FFF-EFC1-4273-A2ED-CC38E83B38E6}"/>
                </a:ext>
              </a:extLst>
            </p:cNvPr>
            <p:cNvSpPr/>
            <p:nvPr/>
          </p:nvSpPr>
          <p:spPr>
            <a:xfrm>
              <a:off x="3284124" y="3515542"/>
              <a:ext cx="1366103" cy="905274"/>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发货时间</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库存管理</a:t>
              </a:r>
            </a:p>
          </p:txBody>
        </p:sp>
        <p:cxnSp>
          <p:nvCxnSpPr>
            <p:cNvPr id="56" name="肘形连接符 32">
              <a:extLst>
                <a:ext uri="{FF2B5EF4-FFF2-40B4-BE49-F238E27FC236}">
                  <a16:creationId xmlns:a16="http://schemas.microsoft.com/office/drawing/2014/main" xmlns="" id="{48EBF4CB-40F2-4A64-B382-487D8263D2AE}"/>
                </a:ext>
              </a:extLst>
            </p:cNvPr>
            <p:cNvCxnSpPr/>
            <p:nvPr/>
          </p:nvCxnSpPr>
          <p:spPr>
            <a:xfrm>
              <a:off x="3033663" y="3270919"/>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2" name="流程图: 可选过程 31">
              <a:extLst>
                <a:ext uri="{FF2B5EF4-FFF2-40B4-BE49-F238E27FC236}">
                  <a16:creationId xmlns:a16="http://schemas.microsoft.com/office/drawing/2014/main" xmlns="" id="{D86F39F8-B21E-4017-AA25-0E347317ADC2}"/>
                </a:ext>
              </a:extLst>
            </p:cNvPr>
            <p:cNvSpPr/>
            <p:nvPr/>
          </p:nvSpPr>
          <p:spPr>
            <a:xfrm>
              <a:off x="3393060" y="4797606"/>
              <a:ext cx="3819471"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清晰的店铺定位  符合买家的风格</a:t>
              </a:r>
            </a:p>
          </p:txBody>
        </p:sp>
        <p:sp>
          <p:nvSpPr>
            <p:cNvPr id="33" name="流程图: 可选过程 32">
              <a:extLst>
                <a:ext uri="{FF2B5EF4-FFF2-40B4-BE49-F238E27FC236}">
                  <a16:creationId xmlns:a16="http://schemas.microsoft.com/office/drawing/2014/main" xmlns="" id="{3472FD10-CB1F-4009-A21E-99D9A6CF87F7}"/>
                </a:ext>
              </a:extLst>
            </p:cNvPr>
            <p:cNvSpPr/>
            <p:nvPr/>
          </p:nvSpPr>
          <p:spPr>
            <a:xfrm>
              <a:off x="7630580" y="4804196"/>
              <a:ext cx="2738097"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客户关系管理  个性服务</a:t>
              </a:r>
            </a:p>
          </p:txBody>
        </p:sp>
        <p:cxnSp>
          <p:nvCxnSpPr>
            <p:cNvPr id="28" name="肘形连接符 9">
              <a:extLst>
                <a:ext uri="{FF2B5EF4-FFF2-40B4-BE49-F238E27FC236}">
                  <a16:creationId xmlns:a16="http://schemas.microsoft.com/office/drawing/2014/main" xmlns="" id="{FCAFFC1D-6FF7-496C-94AB-361430FFB68C}"/>
                </a:ext>
              </a:extLst>
            </p:cNvPr>
            <p:cNvCxnSpPr/>
            <p:nvPr/>
          </p:nvCxnSpPr>
          <p:spPr>
            <a:xfrm>
              <a:off x="4096708" y="3284138"/>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9" name="流程图: 可选过程 28">
              <a:extLst>
                <a:ext uri="{FF2B5EF4-FFF2-40B4-BE49-F238E27FC236}">
                  <a16:creationId xmlns:a16="http://schemas.microsoft.com/office/drawing/2014/main" xmlns="" id="{A4A01927-EF49-4229-B0F2-71214A43C1D1}"/>
                </a:ext>
              </a:extLst>
            </p:cNvPr>
            <p:cNvSpPr/>
            <p:nvPr/>
          </p:nvSpPr>
          <p:spPr>
            <a:xfrm>
              <a:off x="8455195" y="3561778"/>
              <a:ext cx="2441338" cy="654170"/>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能够打动顾客的利益点</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0" name="肘形连接符 11">
              <a:extLst>
                <a:ext uri="{FF2B5EF4-FFF2-40B4-BE49-F238E27FC236}">
                  <a16:creationId xmlns:a16="http://schemas.microsoft.com/office/drawing/2014/main" xmlns="" id="{4493434C-6A99-4866-9F6E-466A67ECB4E9}"/>
                </a:ext>
              </a:extLst>
            </p:cNvPr>
            <p:cNvCxnSpPr/>
            <p:nvPr/>
          </p:nvCxnSpPr>
          <p:spPr>
            <a:xfrm>
              <a:off x="7040191" y="3297348"/>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grpSp>
      <p:grpSp>
        <p:nvGrpSpPr>
          <p:cNvPr id="31" name="组合 55">
            <a:extLst>
              <a:ext uri="{FF2B5EF4-FFF2-40B4-BE49-F238E27FC236}">
                <a16:creationId xmlns:a16="http://schemas.microsoft.com/office/drawing/2014/main" xmlns="" id="{CD55438C-9B23-45CB-898E-B6C4987F328B}"/>
              </a:ext>
            </a:extLst>
          </p:cNvPr>
          <p:cNvGrpSpPr/>
          <p:nvPr/>
        </p:nvGrpSpPr>
        <p:grpSpPr bwMode="auto">
          <a:xfrm>
            <a:off x="4193818" y="177245"/>
            <a:ext cx="3573065" cy="696471"/>
            <a:chOff x="3791743" y="5346472"/>
            <a:chExt cx="5833187" cy="1152803"/>
          </a:xfrm>
          <a:effectLst/>
        </p:grpSpPr>
        <p:sp>
          <p:nvSpPr>
            <p:cNvPr id="37" name="任意多边形 166">
              <a:extLst>
                <a:ext uri="{FF2B5EF4-FFF2-40B4-BE49-F238E27FC236}">
                  <a16:creationId xmlns:a16="http://schemas.microsoft.com/office/drawing/2014/main" xmlns="" id="{99FA10EB-0C13-4B24-B173-CAF2C824A4AE}"/>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8" name="圆角矩形 165">
              <a:extLst>
                <a:ext uri="{FF2B5EF4-FFF2-40B4-BE49-F238E27FC236}">
                  <a16:creationId xmlns:a16="http://schemas.microsoft.com/office/drawing/2014/main" xmlns="" id="{8CA4FF7D-9466-4DB3-A4A2-D7ED0F0F8515}"/>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9" name="圆角矩形 167">
              <a:extLst>
                <a:ext uri="{FF2B5EF4-FFF2-40B4-BE49-F238E27FC236}">
                  <a16:creationId xmlns:a16="http://schemas.microsoft.com/office/drawing/2014/main" xmlns="" id="{EE2B1C74-AAE2-477B-B276-C030D2601B4B}"/>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40" name="图片 39">
            <a:extLst>
              <a:ext uri="{FF2B5EF4-FFF2-40B4-BE49-F238E27FC236}">
                <a16:creationId xmlns:a16="http://schemas.microsoft.com/office/drawing/2014/main" xmlns="" id="{6342EE8D-0AD9-4535-85F6-5E0CB1DDE8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362092076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50" name="组合 55">
            <a:extLst>
              <a:ext uri="{FF2B5EF4-FFF2-40B4-BE49-F238E27FC236}">
                <a16:creationId xmlns:a16="http://schemas.microsoft.com/office/drawing/2014/main" xmlns="" id="{8E578800-71A4-4CBB-A657-E81FCB583FC6}"/>
              </a:ext>
            </a:extLst>
          </p:cNvPr>
          <p:cNvGrpSpPr/>
          <p:nvPr/>
        </p:nvGrpSpPr>
        <p:grpSpPr>
          <a:xfrm>
            <a:off x="1271464" y="1700808"/>
            <a:ext cx="9985109" cy="3840427"/>
            <a:chOff x="5053819" y="1028700"/>
            <a:chExt cx="6003911" cy="2910254"/>
          </a:xfrm>
          <a:solidFill>
            <a:srgbClr val="30BAA0"/>
          </a:solidFill>
        </p:grpSpPr>
        <p:grpSp>
          <p:nvGrpSpPr>
            <p:cNvPr id="51" name="组合 39">
              <a:extLst>
                <a:ext uri="{FF2B5EF4-FFF2-40B4-BE49-F238E27FC236}">
                  <a16:creationId xmlns:a16="http://schemas.microsoft.com/office/drawing/2014/main" xmlns="" id="{51FDFA2B-DBF8-4F6C-BD78-15FC9FBACA10}"/>
                </a:ext>
              </a:extLst>
            </p:cNvPr>
            <p:cNvGrpSpPr/>
            <p:nvPr/>
          </p:nvGrpSpPr>
          <p:grpSpPr>
            <a:xfrm>
              <a:off x="5053819" y="1028700"/>
              <a:ext cx="6003911" cy="2910254"/>
              <a:chOff x="5141741" y="1252025"/>
              <a:chExt cx="7444906" cy="4086665"/>
            </a:xfrm>
            <a:grpFill/>
          </p:grpSpPr>
          <p:sp>
            <p:nvSpPr>
              <p:cNvPr id="55" name="圆角矩形 11">
                <a:extLst>
                  <a:ext uri="{FF2B5EF4-FFF2-40B4-BE49-F238E27FC236}">
                    <a16:creationId xmlns:a16="http://schemas.microsoft.com/office/drawing/2014/main" xmlns="" id="{D191D7FB-BEE7-4B83-B4A1-F47DE518852D}"/>
                  </a:ext>
                </a:extLst>
              </p:cNvPr>
              <p:cNvSpPr/>
              <p:nvPr/>
            </p:nvSpPr>
            <p:spPr>
              <a:xfrm>
                <a:off x="5190978" y="1252025"/>
                <a:ext cx="1266093"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发布商品设置佣金</a:t>
                </a:r>
              </a:p>
            </p:txBody>
          </p:sp>
          <p:sp>
            <p:nvSpPr>
              <p:cNvPr id="56" name="圆角矩形 12">
                <a:extLst>
                  <a:ext uri="{FF2B5EF4-FFF2-40B4-BE49-F238E27FC236}">
                    <a16:creationId xmlns:a16="http://schemas.microsoft.com/office/drawing/2014/main" xmlns="" id="{100F9B39-D4E6-4A6F-9251-7466A928F9C0}"/>
                  </a:ext>
                </a:extLst>
              </p:cNvPr>
              <p:cNvSpPr/>
              <p:nvPr/>
            </p:nvSpPr>
            <p:spPr>
              <a:xfrm>
                <a:off x="11320553" y="2988858"/>
                <a:ext cx="1266094"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微店店主</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及顾客</a:t>
                </a:r>
              </a:p>
            </p:txBody>
          </p:sp>
          <p:sp>
            <p:nvSpPr>
              <p:cNvPr id="57" name="圆角矩形 13">
                <a:extLst>
                  <a:ext uri="{FF2B5EF4-FFF2-40B4-BE49-F238E27FC236}">
                    <a16:creationId xmlns:a16="http://schemas.microsoft.com/office/drawing/2014/main" xmlns="" id="{DE677C4A-EE1A-42E8-8EDF-6AB605BA33CF}"/>
                  </a:ext>
                </a:extLst>
              </p:cNvPr>
              <p:cNvSpPr/>
              <p:nvPr/>
            </p:nvSpPr>
            <p:spPr>
              <a:xfrm>
                <a:off x="7873216" y="1589650"/>
                <a:ext cx="1636544" cy="614289"/>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分销商品市场</a:t>
                </a:r>
              </a:p>
            </p:txBody>
          </p:sp>
          <p:sp>
            <p:nvSpPr>
              <p:cNvPr id="58" name="圆角矩形 14">
                <a:extLst>
                  <a:ext uri="{FF2B5EF4-FFF2-40B4-BE49-F238E27FC236}">
                    <a16:creationId xmlns:a16="http://schemas.microsoft.com/office/drawing/2014/main" xmlns="" id="{6A963E7D-9923-4681-B0D1-316BE3ADB881}"/>
                  </a:ext>
                </a:extLst>
              </p:cNvPr>
              <p:cNvSpPr/>
              <p:nvPr/>
            </p:nvSpPr>
            <p:spPr>
              <a:xfrm>
                <a:off x="5200357" y="2963594"/>
                <a:ext cx="1266093" cy="829993"/>
              </a:xfrm>
              <a:prstGeom prst="roundRect">
                <a:avLst/>
              </a:prstGeom>
              <a:grpFill/>
              <a:ln>
                <a:solidFill>
                  <a:srgbClr val="30BAA0"/>
                </a:solidFill>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供应商</a:t>
                </a:r>
              </a:p>
            </p:txBody>
          </p:sp>
          <p:sp>
            <p:nvSpPr>
              <p:cNvPr id="59" name="圆角矩形 15">
                <a:extLst>
                  <a:ext uri="{FF2B5EF4-FFF2-40B4-BE49-F238E27FC236}">
                    <a16:creationId xmlns:a16="http://schemas.microsoft.com/office/drawing/2014/main" xmlns="" id="{E4168D03-7BA2-4ED7-B829-C3031D9BCABD}"/>
                  </a:ext>
                </a:extLst>
              </p:cNvPr>
              <p:cNvSpPr/>
              <p:nvPr/>
            </p:nvSpPr>
            <p:spPr>
              <a:xfrm>
                <a:off x="5141741" y="4508697"/>
                <a:ext cx="1266093"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发货给</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卖家</a:t>
                </a:r>
              </a:p>
            </p:txBody>
          </p:sp>
          <p:sp>
            <p:nvSpPr>
              <p:cNvPr id="60" name="圆角矩形 16">
                <a:extLst>
                  <a:ext uri="{FF2B5EF4-FFF2-40B4-BE49-F238E27FC236}">
                    <a16:creationId xmlns:a16="http://schemas.microsoft.com/office/drawing/2014/main" xmlns="" id="{1AA98778-32AD-458F-9FF9-B969BECEC506}"/>
                  </a:ext>
                </a:extLst>
              </p:cNvPr>
              <p:cNvSpPr/>
              <p:nvPr/>
            </p:nvSpPr>
            <p:spPr>
              <a:xfrm>
                <a:off x="7842738" y="4255478"/>
                <a:ext cx="1681090" cy="682282"/>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交易完成</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佣金结算</a:t>
                </a:r>
              </a:p>
            </p:txBody>
          </p:sp>
          <p:sp>
            <p:nvSpPr>
              <p:cNvPr id="61" name="圆角矩形 17">
                <a:extLst>
                  <a:ext uri="{FF2B5EF4-FFF2-40B4-BE49-F238E27FC236}">
                    <a16:creationId xmlns:a16="http://schemas.microsoft.com/office/drawing/2014/main" xmlns="" id="{8A2E5EF4-B24A-4724-8583-AB4B7DD5FC21}"/>
                  </a:ext>
                </a:extLst>
              </p:cNvPr>
              <p:cNvSpPr/>
              <p:nvPr/>
            </p:nvSpPr>
            <p:spPr>
              <a:xfrm>
                <a:off x="8909537" y="3080825"/>
                <a:ext cx="1266093" cy="595534"/>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买家购买</a:t>
                </a:r>
              </a:p>
            </p:txBody>
          </p:sp>
          <p:sp>
            <p:nvSpPr>
              <p:cNvPr id="62" name="圆角矩形 18">
                <a:extLst>
                  <a:ext uri="{FF2B5EF4-FFF2-40B4-BE49-F238E27FC236}">
                    <a16:creationId xmlns:a16="http://schemas.microsoft.com/office/drawing/2014/main" xmlns="" id="{8E3E37C8-26CD-4AAA-B6B7-A326189E622E}"/>
                  </a:ext>
                </a:extLst>
              </p:cNvPr>
              <p:cNvSpPr/>
              <p:nvPr/>
            </p:nvSpPr>
            <p:spPr>
              <a:xfrm>
                <a:off x="7162799" y="3092548"/>
                <a:ext cx="1266093" cy="595534"/>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订单生成</a:t>
                </a:r>
              </a:p>
            </p:txBody>
          </p:sp>
          <p:sp>
            <p:nvSpPr>
              <p:cNvPr id="63" name="右箭头 19">
                <a:extLst>
                  <a:ext uri="{FF2B5EF4-FFF2-40B4-BE49-F238E27FC236}">
                    <a16:creationId xmlns:a16="http://schemas.microsoft.com/office/drawing/2014/main" xmlns="" id="{264A3EAA-FF89-43CF-80F7-842972FA3756}"/>
                  </a:ext>
                </a:extLst>
              </p:cNvPr>
              <p:cNvSpPr/>
              <p:nvPr/>
            </p:nvSpPr>
            <p:spPr>
              <a:xfrm>
                <a:off x="6639950" y="1772529"/>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4" name="右箭头 20">
                <a:extLst>
                  <a:ext uri="{FF2B5EF4-FFF2-40B4-BE49-F238E27FC236}">
                    <a16:creationId xmlns:a16="http://schemas.microsoft.com/office/drawing/2014/main" xmlns="" id="{D6BFEF0F-08B3-4A47-81FA-38274175DE60}"/>
                  </a:ext>
                </a:extLst>
              </p:cNvPr>
              <p:cNvSpPr/>
              <p:nvPr/>
            </p:nvSpPr>
            <p:spPr>
              <a:xfrm>
                <a:off x="6553200" y="4654062"/>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5" name="右箭头 21">
                <a:extLst>
                  <a:ext uri="{FF2B5EF4-FFF2-40B4-BE49-F238E27FC236}">
                    <a16:creationId xmlns:a16="http://schemas.microsoft.com/office/drawing/2014/main" xmlns="" id="{8FD86FE0-8A2E-42D8-863B-B71229B1D164}"/>
                  </a:ext>
                </a:extLst>
              </p:cNvPr>
              <p:cNvSpPr/>
              <p:nvPr/>
            </p:nvSpPr>
            <p:spPr>
              <a:xfrm rot="10800000">
                <a:off x="6595402" y="3303561"/>
                <a:ext cx="452512" cy="143021"/>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6" name="右箭头 22">
                <a:extLst>
                  <a:ext uri="{FF2B5EF4-FFF2-40B4-BE49-F238E27FC236}">
                    <a16:creationId xmlns:a16="http://schemas.microsoft.com/office/drawing/2014/main" xmlns="" id="{40917B01-1C1F-4EF5-BE82-EE6AF0BF7A7A}"/>
                  </a:ext>
                </a:extLst>
              </p:cNvPr>
              <p:cNvSpPr/>
              <p:nvPr/>
            </p:nvSpPr>
            <p:spPr>
              <a:xfrm rot="10800000">
                <a:off x="8492196" y="3301215"/>
                <a:ext cx="356382" cy="131301"/>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7" name="右箭头 23">
                <a:extLst>
                  <a:ext uri="{FF2B5EF4-FFF2-40B4-BE49-F238E27FC236}">
                    <a16:creationId xmlns:a16="http://schemas.microsoft.com/office/drawing/2014/main" xmlns="" id="{B5379FB4-9D30-4088-A0F4-975BE9E08640}"/>
                  </a:ext>
                </a:extLst>
              </p:cNvPr>
              <p:cNvSpPr/>
              <p:nvPr/>
            </p:nvSpPr>
            <p:spPr>
              <a:xfrm rot="10800000">
                <a:off x="10236590" y="3329347"/>
                <a:ext cx="1061515" cy="170343"/>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8" name="右箭头 24">
                <a:extLst>
                  <a:ext uri="{FF2B5EF4-FFF2-40B4-BE49-F238E27FC236}">
                    <a16:creationId xmlns:a16="http://schemas.microsoft.com/office/drawing/2014/main" xmlns="" id="{9F24D658-AD45-4FEF-A7B6-83A167BC70AC}"/>
                  </a:ext>
                </a:extLst>
              </p:cNvPr>
              <p:cNvSpPr/>
              <p:nvPr/>
            </p:nvSpPr>
            <p:spPr>
              <a:xfrm rot="1695813">
                <a:off x="9718430" y="2248486"/>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9" name="右箭头 25">
                <a:extLst>
                  <a:ext uri="{FF2B5EF4-FFF2-40B4-BE49-F238E27FC236}">
                    <a16:creationId xmlns:a16="http://schemas.microsoft.com/office/drawing/2014/main" xmlns="" id="{65723648-12EE-4FBC-9BA1-4B2EB2C5AF68}"/>
                  </a:ext>
                </a:extLst>
              </p:cNvPr>
              <p:cNvSpPr/>
              <p:nvPr/>
            </p:nvSpPr>
            <p:spPr>
              <a:xfrm rot="20267061">
                <a:off x="9659815" y="4300025"/>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2" name="流程图: 联系 28">
                <a:extLst>
                  <a:ext uri="{FF2B5EF4-FFF2-40B4-BE49-F238E27FC236}">
                    <a16:creationId xmlns:a16="http://schemas.microsoft.com/office/drawing/2014/main" xmlns="" id="{5C51FE98-2A0A-4693-9700-6399E23FDCB6}"/>
                  </a:ext>
                </a:extLst>
              </p:cNvPr>
              <p:cNvSpPr/>
              <p:nvPr/>
            </p:nvSpPr>
            <p:spPr>
              <a:xfrm>
                <a:off x="7104185" y="1730326"/>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2</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3" name="流程图: 联系 29">
                <a:extLst>
                  <a:ext uri="{FF2B5EF4-FFF2-40B4-BE49-F238E27FC236}">
                    <a16:creationId xmlns:a16="http://schemas.microsoft.com/office/drawing/2014/main" xmlns="" id="{E64BD1E9-1A9E-4D3F-8CBD-DA71F0E327DC}"/>
                  </a:ext>
                </a:extLst>
              </p:cNvPr>
              <p:cNvSpPr/>
              <p:nvPr/>
            </p:nvSpPr>
            <p:spPr>
              <a:xfrm>
                <a:off x="10084192" y="4260166"/>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7</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4" name="流程图: 联系 30">
                <a:extLst>
                  <a:ext uri="{FF2B5EF4-FFF2-40B4-BE49-F238E27FC236}">
                    <a16:creationId xmlns:a16="http://schemas.microsoft.com/office/drawing/2014/main" xmlns="" id="{ED46A77C-EBA8-46A8-B29A-10731C3B4CDB}"/>
                  </a:ext>
                </a:extLst>
              </p:cNvPr>
              <p:cNvSpPr/>
              <p:nvPr/>
            </p:nvSpPr>
            <p:spPr>
              <a:xfrm>
                <a:off x="5720862" y="3920197"/>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6</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5" name="流程图: 联系 31">
                <a:extLst>
                  <a:ext uri="{FF2B5EF4-FFF2-40B4-BE49-F238E27FC236}">
                    <a16:creationId xmlns:a16="http://schemas.microsoft.com/office/drawing/2014/main" xmlns="" id="{15DF56E9-A700-48F7-90C1-F87AA30DBCC1}"/>
                  </a:ext>
                </a:extLst>
              </p:cNvPr>
              <p:cNvSpPr/>
              <p:nvPr/>
            </p:nvSpPr>
            <p:spPr>
              <a:xfrm>
                <a:off x="6859796" y="3228535"/>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5</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6" name="流程图: 联系 32">
                <a:extLst>
                  <a:ext uri="{FF2B5EF4-FFF2-40B4-BE49-F238E27FC236}">
                    <a16:creationId xmlns:a16="http://schemas.microsoft.com/office/drawing/2014/main" xmlns="" id="{6B354759-F1CD-4AC4-B15D-8FE9C961E5AC}"/>
                  </a:ext>
                </a:extLst>
              </p:cNvPr>
              <p:cNvSpPr/>
              <p:nvPr/>
            </p:nvSpPr>
            <p:spPr>
              <a:xfrm>
                <a:off x="11011763" y="3295357"/>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4</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7" name="流程图: 联系 33">
                <a:extLst>
                  <a:ext uri="{FF2B5EF4-FFF2-40B4-BE49-F238E27FC236}">
                    <a16:creationId xmlns:a16="http://schemas.microsoft.com/office/drawing/2014/main" xmlns="" id="{82CA616A-7D9B-489D-8BAD-232581C6EFA2}"/>
                  </a:ext>
                </a:extLst>
              </p:cNvPr>
              <p:cNvSpPr/>
              <p:nvPr/>
            </p:nvSpPr>
            <p:spPr>
              <a:xfrm>
                <a:off x="10102948" y="2112498"/>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3</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8" name="流程图: 联系 34">
                <a:extLst>
                  <a:ext uri="{FF2B5EF4-FFF2-40B4-BE49-F238E27FC236}">
                    <a16:creationId xmlns:a16="http://schemas.microsoft.com/office/drawing/2014/main" xmlns="" id="{ACB026A4-3757-4D79-B22D-64797E5F7FFE}"/>
                  </a:ext>
                </a:extLst>
              </p:cNvPr>
              <p:cNvSpPr/>
              <p:nvPr/>
            </p:nvSpPr>
            <p:spPr>
              <a:xfrm>
                <a:off x="5683349" y="2405575"/>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1</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sp>
          <p:nvSpPr>
            <p:cNvPr id="52" name="TextBox 8">
              <a:extLst>
                <a:ext uri="{FF2B5EF4-FFF2-40B4-BE49-F238E27FC236}">
                  <a16:creationId xmlns:a16="http://schemas.microsoft.com/office/drawing/2014/main" xmlns="" id="{27CAD837-A976-4F64-A543-148933AD6902}"/>
                </a:ext>
              </a:extLst>
            </p:cNvPr>
            <p:cNvSpPr txBox="1"/>
            <p:nvPr/>
          </p:nvSpPr>
          <p:spPr>
            <a:xfrm rot="1759901">
              <a:off x="8842898" y="1488763"/>
              <a:ext cx="1163441"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分销商上架</a:t>
              </a:r>
            </a:p>
          </p:txBody>
        </p:sp>
        <p:sp>
          <p:nvSpPr>
            <p:cNvPr id="53" name="TextBox 9">
              <a:extLst>
                <a:ext uri="{FF2B5EF4-FFF2-40B4-BE49-F238E27FC236}">
                  <a16:creationId xmlns:a16="http://schemas.microsoft.com/office/drawing/2014/main" xmlns="" id="{DC0740F8-1280-4233-B16C-69D11CE73DA7}"/>
                </a:ext>
              </a:extLst>
            </p:cNvPr>
            <p:cNvSpPr txBox="1"/>
            <p:nvPr/>
          </p:nvSpPr>
          <p:spPr>
            <a:xfrm>
              <a:off x="9162740" y="2183811"/>
              <a:ext cx="704913"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进行推广</a:t>
              </a:r>
            </a:p>
          </p:txBody>
        </p:sp>
        <p:sp>
          <p:nvSpPr>
            <p:cNvPr id="54" name="TextBox 10">
              <a:extLst>
                <a:ext uri="{FF2B5EF4-FFF2-40B4-BE49-F238E27FC236}">
                  <a16:creationId xmlns:a16="http://schemas.microsoft.com/office/drawing/2014/main" xmlns="" id="{3846CC75-6791-4F15-9F8C-64E43FD0D97A}"/>
                </a:ext>
              </a:extLst>
            </p:cNvPr>
            <p:cNvSpPr txBox="1"/>
            <p:nvPr/>
          </p:nvSpPr>
          <p:spPr>
            <a:xfrm rot="20158711">
              <a:off x="8715010" y="3381118"/>
              <a:ext cx="1163441"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系统自动结算</a:t>
              </a:r>
            </a:p>
          </p:txBody>
        </p:sp>
      </p:grpSp>
      <p:grpSp>
        <p:nvGrpSpPr>
          <p:cNvPr id="32" name="组合 55">
            <a:extLst>
              <a:ext uri="{FF2B5EF4-FFF2-40B4-BE49-F238E27FC236}">
                <a16:creationId xmlns:a16="http://schemas.microsoft.com/office/drawing/2014/main" xmlns="" id="{5810C8A4-D99D-4040-8F88-9F52C2862515}"/>
              </a:ext>
            </a:extLst>
          </p:cNvPr>
          <p:cNvGrpSpPr/>
          <p:nvPr/>
        </p:nvGrpSpPr>
        <p:grpSpPr bwMode="auto">
          <a:xfrm>
            <a:off x="4193818" y="177245"/>
            <a:ext cx="3573065" cy="696471"/>
            <a:chOff x="3791743" y="5346472"/>
            <a:chExt cx="5833187" cy="1152803"/>
          </a:xfrm>
          <a:effectLst/>
        </p:grpSpPr>
        <p:sp>
          <p:nvSpPr>
            <p:cNvPr id="33" name="任意多边形 166">
              <a:extLst>
                <a:ext uri="{FF2B5EF4-FFF2-40B4-BE49-F238E27FC236}">
                  <a16:creationId xmlns:a16="http://schemas.microsoft.com/office/drawing/2014/main" xmlns="" id="{5B4ABB04-B390-4285-B214-26A57D1C68BB}"/>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4" name="圆角矩形 165">
              <a:extLst>
                <a:ext uri="{FF2B5EF4-FFF2-40B4-BE49-F238E27FC236}">
                  <a16:creationId xmlns:a16="http://schemas.microsoft.com/office/drawing/2014/main" xmlns="" id="{56EC6CDB-7DE6-47EA-964A-7174009C4BA7}"/>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5" name="圆角矩形 167">
              <a:extLst>
                <a:ext uri="{FF2B5EF4-FFF2-40B4-BE49-F238E27FC236}">
                  <a16:creationId xmlns:a16="http://schemas.microsoft.com/office/drawing/2014/main" xmlns="" id="{779F2BBB-F2CC-49B2-BC09-7A8995C91224}"/>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36" name="图片 35">
            <a:extLst>
              <a:ext uri="{FF2B5EF4-FFF2-40B4-BE49-F238E27FC236}">
                <a16:creationId xmlns:a16="http://schemas.microsoft.com/office/drawing/2014/main" xmlns="" id="{CEC99C02-4C55-4397-AA88-2FFC1266E1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261028426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animEffect transition="in" filter="fade">
                                      <p:cBhvr>
                                        <p:cTn id="13" dur="500"/>
                                        <p:tgtEl>
                                          <p:spTgt spid="50"/>
                                        </p:tgtEl>
                                      </p:cBhvr>
                                    </p:animEffect>
                                  </p:childTnLst>
                                </p:cTn>
                              </p:par>
                            </p:childTnLst>
                          </p:cTn>
                        </p:par>
                        <p:par>
                          <p:cTn id="14" fill="hold">
                            <p:stCondLst>
                              <p:cond delay="1000"/>
                            </p:stCondLst>
                            <p:childTnLst>
                              <p:par>
                                <p:cTn id="15" presetID="26" presetClass="emph" presetSubtype="0" fill="hold" nodeType="afterEffect">
                                  <p:stCondLst>
                                    <p:cond delay="0"/>
                                  </p:stCondLst>
                                  <p:childTnLst>
                                    <p:animEffect transition="out" filter="fade">
                                      <p:cBhvr>
                                        <p:cTn id="16" dur="500" tmFilter="0, 0; .2, .5; .8, .5; 1, 0"/>
                                        <p:tgtEl>
                                          <p:spTgt spid="50"/>
                                        </p:tgtEl>
                                      </p:cBhvr>
                                    </p:animEffect>
                                    <p:animScale>
                                      <p:cBhvr>
                                        <p:cTn id="17" dur="250" autoRev="1" fill="hold"/>
                                        <p:tgtEl>
                                          <p:spTgt spid="5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15" name="直接箭头连接符 114">
            <a:extLst>
              <a:ext uri="{FF2B5EF4-FFF2-40B4-BE49-F238E27FC236}">
                <a16:creationId xmlns:a16="http://schemas.microsoft.com/office/drawing/2014/main" xmlns="" id="{1DE664DE-63F9-4ECF-A44B-0430D960409F}"/>
              </a:ext>
            </a:extLst>
          </p:cNvPr>
          <p:cNvCxnSpPr>
            <a:cxnSpLocks/>
          </p:cNvCxnSpPr>
          <p:nvPr/>
        </p:nvCxnSpPr>
        <p:spPr>
          <a:xfrm>
            <a:off x="3790952" y="3731056"/>
            <a:ext cx="283707" cy="77024"/>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a16="http://schemas.microsoft.com/office/drawing/2014/main" xmlns="" id="{44A62E3E-77CB-4A0A-8530-D1FC46E5CF6F}"/>
              </a:ext>
            </a:extLst>
          </p:cNvPr>
          <p:cNvCxnSpPr>
            <a:cxnSpLocks/>
          </p:cNvCxnSpPr>
          <p:nvPr/>
        </p:nvCxnSpPr>
        <p:spPr>
          <a:xfrm>
            <a:off x="2272292" y="2319082"/>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117" name="组合 116">
            <a:extLst>
              <a:ext uri="{FF2B5EF4-FFF2-40B4-BE49-F238E27FC236}">
                <a16:creationId xmlns:a16="http://schemas.microsoft.com/office/drawing/2014/main" xmlns="" id="{7E3005BE-2955-4C5A-B1CC-7860BE507A9C}"/>
              </a:ext>
            </a:extLst>
          </p:cNvPr>
          <p:cNvGrpSpPr/>
          <p:nvPr/>
        </p:nvGrpSpPr>
        <p:grpSpPr>
          <a:xfrm>
            <a:off x="2353714" y="2220684"/>
            <a:ext cx="729660" cy="438194"/>
            <a:chOff x="2132468" y="2251530"/>
            <a:chExt cx="584200" cy="350838"/>
          </a:xfrm>
        </p:grpSpPr>
        <p:cxnSp>
          <p:nvCxnSpPr>
            <p:cNvPr id="118" name="直接连接符 117">
              <a:extLst>
                <a:ext uri="{FF2B5EF4-FFF2-40B4-BE49-F238E27FC236}">
                  <a16:creationId xmlns:a16="http://schemas.microsoft.com/office/drawing/2014/main" xmlns="" id="{FA989598-4DCA-40E7-A1FE-F5C59ACEB085}"/>
                </a:ext>
              </a:extLst>
            </p:cNvPr>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a16="http://schemas.microsoft.com/office/drawing/2014/main" xmlns="" id="{6C5C7DAF-6640-436E-BA77-C1B0A8173B6E}"/>
                </a:ext>
              </a:extLst>
            </p:cNvPr>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20" name="直接箭头连接符 119">
            <a:extLst>
              <a:ext uri="{FF2B5EF4-FFF2-40B4-BE49-F238E27FC236}">
                <a16:creationId xmlns:a16="http://schemas.microsoft.com/office/drawing/2014/main" xmlns="" id="{7C66A5D8-34AF-47D0-8384-4554F250C827}"/>
              </a:ext>
            </a:extLst>
          </p:cNvPr>
          <p:cNvCxnSpPr>
            <a:cxnSpLocks/>
          </p:cNvCxnSpPr>
          <p:nvPr/>
        </p:nvCxnSpPr>
        <p:spPr>
          <a:xfrm>
            <a:off x="3643888" y="4484826"/>
            <a:ext cx="162571" cy="565513"/>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组合 120">
            <a:extLst>
              <a:ext uri="{FF2B5EF4-FFF2-40B4-BE49-F238E27FC236}">
                <a16:creationId xmlns:a16="http://schemas.microsoft.com/office/drawing/2014/main" xmlns="" id="{D374CAD5-4906-4106-A8CE-26F2CA0AF09C}"/>
              </a:ext>
            </a:extLst>
          </p:cNvPr>
          <p:cNvGrpSpPr/>
          <p:nvPr/>
        </p:nvGrpSpPr>
        <p:grpSpPr>
          <a:xfrm>
            <a:off x="3299418" y="1349085"/>
            <a:ext cx="1197595" cy="1197595"/>
            <a:chOff x="2862912" y="1786005"/>
            <a:chExt cx="958850" cy="958850"/>
          </a:xfrm>
        </p:grpSpPr>
        <p:sp>
          <p:nvSpPr>
            <p:cNvPr id="122" name="椭圆 121">
              <a:extLst>
                <a:ext uri="{FF2B5EF4-FFF2-40B4-BE49-F238E27FC236}">
                  <a16:creationId xmlns:a16="http://schemas.microsoft.com/office/drawing/2014/main" xmlns="" id="{80F17236-A675-4779-A161-34D46FC0CAFF}"/>
                </a:ext>
              </a:extLst>
            </p:cNvPr>
            <p:cNvSpPr/>
            <p:nvPr/>
          </p:nvSpPr>
          <p:spPr bwMode="auto">
            <a:xfrm>
              <a:off x="2862912" y="1786005"/>
              <a:ext cx="958850" cy="958850"/>
            </a:xfrm>
            <a:prstGeom prst="ellipse">
              <a:avLst/>
            </a:prstGeom>
            <a:solidFill>
              <a:srgbClr val="FFC000"/>
            </a:soli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3" name="文本框 122">
              <a:extLst>
                <a:ext uri="{FF2B5EF4-FFF2-40B4-BE49-F238E27FC236}">
                  <a16:creationId xmlns:a16="http://schemas.microsoft.com/office/drawing/2014/main" xmlns="" id="{21F54FC3-6AE9-4DAF-9EA2-32E541911DA1}"/>
                </a:ext>
              </a:extLst>
            </p:cNvPr>
            <p:cNvSpPr txBox="1"/>
            <p:nvPr/>
          </p:nvSpPr>
          <p:spPr>
            <a:xfrm>
              <a:off x="2887479" y="1998272"/>
              <a:ext cx="912782" cy="534013"/>
            </a:xfrm>
            <a:prstGeom prst="rect">
              <a:avLst/>
            </a:prstGeom>
            <a:noFill/>
          </p:spPr>
          <p:txBody>
            <a:bodyPr wrap="none" rtlCol="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粉丝经济</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口碑相传</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24" name="组合 123">
            <a:extLst>
              <a:ext uri="{FF2B5EF4-FFF2-40B4-BE49-F238E27FC236}">
                <a16:creationId xmlns:a16="http://schemas.microsoft.com/office/drawing/2014/main" xmlns="" id="{49E459F3-2777-49E6-9FD3-BDE4D85AB263}"/>
              </a:ext>
            </a:extLst>
          </p:cNvPr>
          <p:cNvGrpSpPr/>
          <p:nvPr/>
        </p:nvGrpSpPr>
        <p:grpSpPr>
          <a:xfrm>
            <a:off x="4205863" y="3124615"/>
            <a:ext cx="1197595" cy="1197595"/>
            <a:chOff x="4358143" y="3260272"/>
            <a:chExt cx="958850" cy="958850"/>
          </a:xfrm>
          <a:solidFill>
            <a:srgbClr val="30BAA0"/>
          </a:solidFill>
        </p:grpSpPr>
        <p:sp>
          <p:nvSpPr>
            <p:cNvPr id="125" name="椭圆 124">
              <a:extLst>
                <a:ext uri="{FF2B5EF4-FFF2-40B4-BE49-F238E27FC236}">
                  <a16:creationId xmlns:a16="http://schemas.microsoft.com/office/drawing/2014/main" xmlns="" id="{7B52D5B7-C5E8-4092-8780-581BAF5F4AD4}"/>
                </a:ext>
              </a:extLst>
            </p:cNvPr>
            <p:cNvSpPr/>
            <p:nvPr/>
          </p:nvSpPr>
          <p:spPr bwMode="auto">
            <a:xfrm>
              <a:off x="4358143" y="3260272"/>
              <a:ext cx="958850" cy="958850"/>
            </a:xfrm>
            <a:prstGeom prst="ellipse">
              <a:avLst/>
            </a:prstGeom>
            <a:grp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6" name="文本框 125">
              <a:extLst>
                <a:ext uri="{FF2B5EF4-FFF2-40B4-BE49-F238E27FC236}">
                  <a16:creationId xmlns:a16="http://schemas.microsoft.com/office/drawing/2014/main" xmlns="" id="{170B6042-C039-40DA-A5EF-19928FA0EDCB}"/>
                </a:ext>
              </a:extLst>
            </p:cNvPr>
            <p:cNvSpPr txBox="1"/>
            <p:nvPr/>
          </p:nvSpPr>
          <p:spPr>
            <a:xfrm>
              <a:off x="4519814" y="3558690"/>
              <a:ext cx="604756" cy="367423"/>
            </a:xfrm>
            <a:prstGeom prst="rect">
              <a:avLst/>
            </a:prstGeom>
            <a:grpFill/>
          </p:spPr>
          <p:txBody>
            <a:bodyPr wrap="none" rtlCol="0">
              <a:spAutoFit/>
            </a:bodyPr>
            <a:lstStyle/>
            <a:p>
              <a:pPr marL="107997" algn="ctr">
                <a:lnSpc>
                  <a:spcPct val="150000"/>
                </a:lnSpc>
                <a:spcBef>
                  <a:spcPts val="600"/>
                </a:spcBef>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优势</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27" name="组合 126">
            <a:extLst>
              <a:ext uri="{FF2B5EF4-FFF2-40B4-BE49-F238E27FC236}">
                <a16:creationId xmlns:a16="http://schemas.microsoft.com/office/drawing/2014/main" xmlns="" id="{A86979E1-ABC3-4B28-9F35-72BE52C0AE38}"/>
              </a:ext>
            </a:extLst>
          </p:cNvPr>
          <p:cNvGrpSpPr/>
          <p:nvPr/>
        </p:nvGrpSpPr>
        <p:grpSpPr>
          <a:xfrm>
            <a:off x="3514731" y="5074495"/>
            <a:ext cx="1195612" cy="1197595"/>
            <a:chOff x="3244796" y="4860584"/>
            <a:chExt cx="957262" cy="958850"/>
          </a:xfrm>
          <a:solidFill>
            <a:srgbClr val="92D050"/>
          </a:solidFill>
        </p:grpSpPr>
        <p:sp>
          <p:nvSpPr>
            <p:cNvPr id="128" name="椭圆 127">
              <a:extLst>
                <a:ext uri="{FF2B5EF4-FFF2-40B4-BE49-F238E27FC236}">
                  <a16:creationId xmlns:a16="http://schemas.microsoft.com/office/drawing/2014/main" xmlns="" id="{8B614845-7EC0-4F37-8519-22D70019D5E3}"/>
                </a:ext>
              </a:extLst>
            </p:cNvPr>
            <p:cNvSpPr/>
            <p:nvPr/>
          </p:nvSpPr>
          <p:spPr bwMode="auto">
            <a:xfrm>
              <a:off x="3244796" y="4860584"/>
              <a:ext cx="957262" cy="958850"/>
            </a:xfrm>
            <a:prstGeom prst="ellipse">
              <a:avLst/>
            </a:prstGeom>
            <a:grp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9" name="文本框 128">
              <a:extLst>
                <a:ext uri="{FF2B5EF4-FFF2-40B4-BE49-F238E27FC236}">
                  <a16:creationId xmlns:a16="http://schemas.microsoft.com/office/drawing/2014/main" xmlns="" id="{DB80E0A4-AD47-4BCA-A9C0-5CB7338CB1FD}"/>
                </a:ext>
              </a:extLst>
            </p:cNvPr>
            <p:cNvSpPr txBox="1"/>
            <p:nvPr/>
          </p:nvSpPr>
          <p:spPr>
            <a:xfrm>
              <a:off x="3381850" y="5100454"/>
              <a:ext cx="604756" cy="367423"/>
            </a:xfrm>
            <a:prstGeom prst="rect">
              <a:avLst/>
            </a:prstGeom>
            <a:grpFill/>
          </p:spPr>
          <p:txBody>
            <a:bodyPr wrap="none" rtlCol="0">
              <a:spAutoFit/>
            </a:bodyPr>
            <a:lstStyle/>
            <a:p>
              <a:pPr marL="107997">
                <a:lnSpc>
                  <a:spcPct val="150000"/>
                </a:lnSpc>
                <a:spcBef>
                  <a:spcPts val="600"/>
                </a:spcBef>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特点</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30" name="组合 129">
            <a:extLst>
              <a:ext uri="{FF2B5EF4-FFF2-40B4-BE49-F238E27FC236}">
                <a16:creationId xmlns:a16="http://schemas.microsoft.com/office/drawing/2014/main" xmlns="" id="{735BBED7-2F34-4895-A46C-995277842DA2}"/>
              </a:ext>
            </a:extLst>
          </p:cNvPr>
          <p:cNvGrpSpPr/>
          <p:nvPr/>
        </p:nvGrpSpPr>
        <p:grpSpPr>
          <a:xfrm>
            <a:off x="4751383" y="1488389"/>
            <a:ext cx="5654713" cy="1301549"/>
            <a:chOff x="3980318" y="1716774"/>
            <a:chExt cx="4527426" cy="1042080"/>
          </a:xfrm>
        </p:grpSpPr>
        <p:cxnSp>
          <p:nvCxnSpPr>
            <p:cNvPr id="131" name="直接连接符 130">
              <a:extLst>
                <a:ext uri="{FF2B5EF4-FFF2-40B4-BE49-F238E27FC236}">
                  <a16:creationId xmlns:a16="http://schemas.microsoft.com/office/drawing/2014/main" xmlns="" id="{222B4C26-6391-4F96-9858-362D49337361}"/>
                </a:ext>
              </a:extLst>
            </p:cNvPr>
            <p:cNvCxnSpPr>
              <a:cxnSpLocks/>
            </p:cNvCxnSpPr>
            <p:nvPr/>
          </p:nvCxnSpPr>
          <p:spPr>
            <a:xfrm>
              <a:off x="3980318" y="2251530"/>
              <a:ext cx="64038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2" name="左中括号 131">
              <a:extLst>
                <a:ext uri="{FF2B5EF4-FFF2-40B4-BE49-F238E27FC236}">
                  <a16:creationId xmlns:a16="http://schemas.microsoft.com/office/drawing/2014/main" xmlns="" id="{DF35B39D-E645-4DED-89F9-E5E818B3C96C}"/>
                </a:ext>
              </a:extLst>
            </p:cNvPr>
            <p:cNvSpPr/>
            <p:nvPr/>
          </p:nvSpPr>
          <p:spPr>
            <a:xfrm>
              <a:off x="4741097" y="1716774"/>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33" name="Rectangle 5">
              <a:extLst>
                <a:ext uri="{FF2B5EF4-FFF2-40B4-BE49-F238E27FC236}">
                  <a16:creationId xmlns:a16="http://schemas.microsoft.com/office/drawing/2014/main" xmlns="" id="{D1D706B0-AC3A-4B01-8E56-60E6E6D227AC}"/>
                </a:ext>
              </a:extLst>
            </p:cNvPr>
            <p:cNvSpPr>
              <a:spLocks/>
            </p:cNvSpPr>
            <p:nvPr/>
          </p:nvSpPr>
          <p:spPr bwMode="auto">
            <a:xfrm>
              <a:off x="5053577" y="1908950"/>
              <a:ext cx="3454167" cy="65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71450" indent="-171450">
                <a:lnSpc>
                  <a:spcPct val="150000"/>
                </a:lnSpc>
                <a:buFont typeface="Wingdings" panose="05000000000000000000" pitchFamily="2" charset="2"/>
                <a:buChar char="l"/>
                <a:defRPr/>
              </a:pPr>
              <a:r>
                <a:rPr lang="zh-CN" altLang="en-US" sz="1100" dirty="0">
                  <a:solidFill>
                    <a:schemeClr val="tx1">
                      <a:lumMod val="75000"/>
                      <a:lumOff val="25000"/>
                    </a:schemeClr>
                  </a:solidFill>
                  <a:latin typeface="Arial"/>
                  <a:ea typeface="微软雅黑"/>
                  <a:sym typeface="Arial"/>
                </a:rPr>
                <a:t>有赞是围绕分销商和粉丝之间的连接；</a:t>
              </a:r>
              <a:endParaRPr lang="en-US" altLang="zh-CN" sz="1100" dirty="0">
                <a:solidFill>
                  <a:schemeClr val="tx1">
                    <a:lumMod val="75000"/>
                    <a:lumOff val="25000"/>
                  </a:schemeClr>
                </a:solidFill>
                <a:latin typeface="Arial"/>
                <a:ea typeface="微软雅黑"/>
                <a:sym typeface="Arial"/>
              </a:endParaRPr>
            </a:p>
            <a:p>
              <a:pPr marL="171450" indent="-171450">
                <a:lnSpc>
                  <a:spcPct val="150000"/>
                </a:lnSpc>
                <a:buFont typeface="Wingdings" panose="05000000000000000000" pitchFamily="2" charset="2"/>
                <a:buChar char="l"/>
                <a:defRPr/>
              </a:pPr>
              <a:r>
                <a:rPr lang="zh-CN" altLang="en-US" sz="1100" dirty="0">
                  <a:solidFill>
                    <a:schemeClr val="tx1">
                      <a:lumMod val="75000"/>
                      <a:lumOff val="25000"/>
                    </a:schemeClr>
                  </a:solidFill>
                  <a:latin typeface="Arial"/>
                  <a:ea typeface="微软雅黑"/>
                  <a:sym typeface="Arial"/>
                </a:rPr>
                <a:t>丰富的支付方式，刷新行业的营销工具，商品，订单等的数据统计以及基于卖家的</a:t>
              </a:r>
              <a:r>
                <a:rPr lang="en-US" altLang="zh-CN" sz="1100" dirty="0">
                  <a:solidFill>
                    <a:schemeClr val="tx1">
                      <a:lumMod val="75000"/>
                      <a:lumOff val="25000"/>
                    </a:schemeClr>
                  </a:solidFill>
                  <a:latin typeface="Arial"/>
                  <a:ea typeface="微软雅黑"/>
                  <a:sym typeface="Arial"/>
                </a:rPr>
                <a:t>ERP</a:t>
              </a:r>
              <a:r>
                <a:rPr lang="zh-CN" altLang="en-US" sz="1100" dirty="0">
                  <a:solidFill>
                    <a:schemeClr val="tx1">
                      <a:lumMod val="75000"/>
                      <a:lumOff val="25000"/>
                    </a:schemeClr>
                  </a:solidFill>
                  <a:latin typeface="Arial"/>
                  <a:ea typeface="微软雅黑"/>
                  <a:sym typeface="Arial"/>
                </a:rPr>
                <a:t>，</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等工具的建立逐渐显现出优势。</a:t>
              </a:r>
            </a:p>
          </p:txBody>
        </p:sp>
      </p:grpSp>
      <p:grpSp>
        <p:nvGrpSpPr>
          <p:cNvPr id="134" name="组合 133">
            <a:extLst>
              <a:ext uri="{FF2B5EF4-FFF2-40B4-BE49-F238E27FC236}">
                <a16:creationId xmlns:a16="http://schemas.microsoft.com/office/drawing/2014/main" xmlns="" id="{6293339E-A1B1-4C10-B1A6-801008FD3D07}"/>
              </a:ext>
            </a:extLst>
          </p:cNvPr>
          <p:cNvGrpSpPr/>
          <p:nvPr/>
        </p:nvGrpSpPr>
        <p:grpSpPr>
          <a:xfrm>
            <a:off x="5710184" y="3109430"/>
            <a:ext cx="5286077" cy="1236401"/>
            <a:chOff x="5453518" y="3309485"/>
            <a:chExt cx="4232281" cy="989920"/>
          </a:xfrm>
        </p:grpSpPr>
        <p:cxnSp>
          <p:nvCxnSpPr>
            <p:cNvPr id="135" name="直接连接符 134">
              <a:extLst>
                <a:ext uri="{FF2B5EF4-FFF2-40B4-BE49-F238E27FC236}">
                  <a16:creationId xmlns:a16="http://schemas.microsoft.com/office/drawing/2014/main" xmlns="" id="{F23C8F92-0650-4154-82B5-F7D6517B6B5C}"/>
                </a:ext>
              </a:extLst>
            </p:cNvPr>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6" name="左中括号 135">
              <a:extLst>
                <a:ext uri="{FF2B5EF4-FFF2-40B4-BE49-F238E27FC236}">
                  <a16:creationId xmlns:a16="http://schemas.microsoft.com/office/drawing/2014/main" xmlns="" id="{58375075-0B00-4CE9-A27A-C49FAC588E77}"/>
                </a:ext>
              </a:extLst>
            </p:cNvPr>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37" name="Rectangle 5">
              <a:extLst>
                <a:ext uri="{FF2B5EF4-FFF2-40B4-BE49-F238E27FC236}">
                  <a16:creationId xmlns:a16="http://schemas.microsoft.com/office/drawing/2014/main" xmlns="" id="{A7D62C4F-1565-4A82-8EDD-6F9B96627CEE}"/>
                </a:ext>
              </a:extLst>
            </p:cNvPr>
            <p:cNvSpPr>
              <a:spLocks/>
            </p:cNvSpPr>
            <p:nvPr/>
          </p:nvSpPr>
          <p:spPr bwMode="auto">
            <a:xfrm>
              <a:off x="6600374" y="3321643"/>
              <a:ext cx="3085425" cy="74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基于微信公众号的</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丰富的营销共计及粉丝互动；</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完善的订单处理体系；</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分销产品的品质保障。</a:t>
              </a:r>
              <a:endParaRPr lang="en-US" altLang="zh-CN" sz="1100" dirty="0">
                <a:solidFill>
                  <a:schemeClr val="tx1">
                    <a:lumMod val="75000"/>
                    <a:lumOff val="25000"/>
                  </a:schemeClr>
                </a:solidFill>
                <a:latin typeface="Arial"/>
                <a:ea typeface="微软雅黑"/>
                <a:sym typeface="Arial"/>
              </a:endParaRPr>
            </a:p>
          </p:txBody>
        </p:sp>
      </p:grpSp>
      <p:grpSp>
        <p:nvGrpSpPr>
          <p:cNvPr id="138" name="组合 137">
            <a:extLst>
              <a:ext uri="{FF2B5EF4-FFF2-40B4-BE49-F238E27FC236}">
                <a16:creationId xmlns:a16="http://schemas.microsoft.com/office/drawing/2014/main" xmlns="" id="{F45EDCF3-0A77-4232-8074-AAE578583AA9}"/>
              </a:ext>
            </a:extLst>
          </p:cNvPr>
          <p:cNvGrpSpPr/>
          <p:nvPr/>
        </p:nvGrpSpPr>
        <p:grpSpPr>
          <a:xfrm>
            <a:off x="4975572" y="5285928"/>
            <a:ext cx="5607438" cy="1284850"/>
            <a:chOff x="4333875" y="4828999"/>
            <a:chExt cx="4489577" cy="1028711"/>
          </a:xfrm>
        </p:grpSpPr>
        <p:cxnSp>
          <p:nvCxnSpPr>
            <p:cNvPr id="139" name="直接连接符 138">
              <a:extLst>
                <a:ext uri="{FF2B5EF4-FFF2-40B4-BE49-F238E27FC236}">
                  <a16:creationId xmlns:a16="http://schemas.microsoft.com/office/drawing/2014/main" xmlns="" id="{F93B2726-8ECC-498D-9BE7-D753E565059C}"/>
                </a:ext>
              </a:extLst>
            </p:cNvPr>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0" name="左中括号 139">
              <a:extLst>
                <a:ext uri="{FF2B5EF4-FFF2-40B4-BE49-F238E27FC236}">
                  <a16:creationId xmlns:a16="http://schemas.microsoft.com/office/drawing/2014/main" xmlns="" id="{DE4871DC-B36E-474B-BA1E-98864138E22A}"/>
                </a:ext>
              </a:extLst>
            </p:cNvPr>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41" name="Rectangle 5">
              <a:extLst>
                <a:ext uri="{FF2B5EF4-FFF2-40B4-BE49-F238E27FC236}">
                  <a16:creationId xmlns:a16="http://schemas.microsoft.com/office/drawing/2014/main" xmlns="" id="{F5808C21-B60C-4281-AB40-D36198133162}"/>
                </a:ext>
              </a:extLst>
            </p:cNvPr>
            <p:cNvSpPr>
              <a:spLocks/>
            </p:cNvSpPr>
            <p:nvPr/>
          </p:nvSpPr>
          <p:spPr bwMode="auto">
            <a:xfrm>
              <a:off x="5551487" y="4828999"/>
              <a:ext cx="3271965"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自建供货商，分销商，个人，企业等平台形成行业壁垒；</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覆盖整个产业生态；</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强大的营销工具；</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建立商家自有</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以此来对粉丝进行二次营销。</a:t>
              </a:r>
              <a:endParaRPr lang="en-US" altLang="zh-CN" sz="1100" dirty="0">
                <a:solidFill>
                  <a:schemeClr val="tx1">
                    <a:lumMod val="50000"/>
                    <a:lumOff val="50000"/>
                  </a:schemeClr>
                </a:solidFill>
                <a:latin typeface="Arial"/>
                <a:ea typeface="微软雅黑"/>
                <a:cs typeface="+mn-ea"/>
                <a:sym typeface="Arial"/>
              </a:endParaRPr>
            </a:p>
          </p:txBody>
        </p:sp>
      </p:grpSp>
      <p:grpSp>
        <p:nvGrpSpPr>
          <p:cNvPr id="142" name="组合 141">
            <a:extLst>
              <a:ext uri="{FF2B5EF4-FFF2-40B4-BE49-F238E27FC236}">
                <a16:creationId xmlns:a16="http://schemas.microsoft.com/office/drawing/2014/main" xmlns="" id="{6A1EE9C5-AC40-47D7-BB30-4C5DAD1BDB48}"/>
              </a:ext>
            </a:extLst>
          </p:cNvPr>
          <p:cNvGrpSpPr/>
          <p:nvPr/>
        </p:nvGrpSpPr>
        <p:grpSpPr>
          <a:xfrm>
            <a:off x="1500429" y="2753746"/>
            <a:ext cx="2201725" cy="2201725"/>
            <a:chOff x="1360492" y="2870770"/>
            <a:chExt cx="1762804" cy="1762804"/>
          </a:xfrm>
          <a:solidFill>
            <a:srgbClr val="2D6B81"/>
          </a:solidFill>
        </p:grpSpPr>
        <p:sp>
          <p:nvSpPr>
            <p:cNvPr id="143" name="椭圆 142">
              <a:extLst>
                <a:ext uri="{FF2B5EF4-FFF2-40B4-BE49-F238E27FC236}">
                  <a16:creationId xmlns:a16="http://schemas.microsoft.com/office/drawing/2014/main" xmlns="" id="{F01938EB-BCA1-431D-8CB9-F7569C95B2F4}"/>
                </a:ext>
              </a:extLst>
            </p:cNvPr>
            <p:cNvSpPr/>
            <p:nvPr/>
          </p:nvSpPr>
          <p:spPr>
            <a:xfrm>
              <a:off x="1360492" y="2870770"/>
              <a:ext cx="1762804" cy="1762804"/>
            </a:xfrm>
            <a:prstGeom prst="ellipse">
              <a:avLst/>
            </a:prstGeom>
            <a:grpFill/>
            <a:ln w="28575" cap="flat">
              <a:solidFill>
                <a:schemeClr val="bg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a:ea typeface="微软雅黑"/>
                <a:cs typeface="+mn-ea"/>
                <a:sym typeface="Arial"/>
              </a:endParaRPr>
            </a:p>
          </p:txBody>
        </p:sp>
        <p:sp>
          <p:nvSpPr>
            <p:cNvPr id="144" name="KSO_Shape">
              <a:extLst>
                <a:ext uri="{FF2B5EF4-FFF2-40B4-BE49-F238E27FC236}">
                  <a16:creationId xmlns:a16="http://schemas.microsoft.com/office/drawing/2014/main" xmlns="" id="{04786FB7-2391-488C-A1EA-A5259734331B}"/>
                </a:ext>
              </a:extLst>
            </p:cNvPr>
            <p:cNvSpPr>
              <a:spLocks/>
            </p:cNvSpPr>
            <p:nvPr/>
          </p:nvSpPr>
          <p:spPr bwMode="auto">
            <a:xfrm>
              <a:off x="1880337" y="3145972"/>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Arial"/>
                <a:ea typeface="微软雅黑"/>
                <a:cs typeface="+mn-ea"/>
                <a:sym typeface="Arial"/>
              </a:endParaRPr>
            </a:p>
          </p:txBody>
        </p:sp>
        <p:sp>
          <p:nvSpPr>
            <p:cNvPr id="145" name="矩形 144">
              <a:extLst>
                <a:ext uri="{FF2B5EF4-FFF2-40B4-BE49-F238E27FC236}">
                  <a16:creationId xmlns:a16="http://schemas.microsoft.com/office/drawing/2014/main" xmlns="" id="{83894FB0-302D-41B9-B492-EE0179B52AF1}"/>
                </a:ext>
              </a:extLst>
            </p:cNvPr>
            <p:cNvSpPr/>
            <p:nvPr/>
          </p:nvSpPr>
          <p:spPr>
            <a:xfrm>
              <a:off x="1815807" y="4003638"/>
              <a:ext cx="887113" cy="295704"/>
            </a:xfrm>
            <a:prstGeom prst="rect">
              <a:avLst/>
            </a:prstGeom>
            <a:grpFill/>
          </p:spPr>
          <p:txBody>
            <a:bodyPr wrap="none">
              <a:spAutoFit/>
            </a:bodyPr>
            <a:lstStyle/>
            <a:p>
              <a:pPr algn="dist">
                <a:buNone/>
              </a:pPr>
              <a:r>
                <a:rPr lang="zh-CN" altLang="en-US" b="1" dirty="0">
                  <a:solidFill>
                    <a:schemeClr val="bg1"/>
                  </a:solidFill>
                  <a:latin typeface="Arial"/>
                  <a:ea typeface="微软雅黑"/>
                  <a:cs typeface="+mn-ea"/>
                  <a:sym typeface="Arial"/>
                </a:rPr>
                <a:t>销售体系</a:t>
              </a:r>
            </a:p>
          </p:txBody>
        </p:sp>
      </p:grpSp>
      <p:pic>
        <p:nvPicPr>
          <p:cNvPr id="14" name="图片 13">
            <a:extLst>
              <a:ext uri="{FF2B5EF4-FFF2-40B4-BE49-F238E27FC236}">
                <a16:creationId xmlns:a16="http://schemas.microsoft.com/office/drawing/2014/main" xmlns="" id="{C57EBC09-1740-4FEF-8B9E-FEEF8CDA5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608" y="-428507"/>
            <a:ext cx="3657298" cy="3657298"/>
          </a:xfrm>
          <a:prstGeom prst="rect">
            <a:avLst/>
          </a:prstGeom>
        </p:spPr>
      </p:pic>
      <p:grpSp>
        <p:nvGrpSpPr>
          <p:cNvPr id="42" name="组合 55">
            <a:extLst>
              <a:ext uri="{FF2B5EF4-FFF2-40B4-BE49-F238E27FC236}">
                <a16:creationId xmlns:a16="http://schemas.microsoft.com/office/drawing/2014/main" xmlns="" id="{419584AE-8E96-407B-AF2D-6EBF3D611583}"/>
              </a:ext>
            </a:extLst>
          </p:cNvPr>
          <p:cNvGrpSpPr/>
          <p:nvPr/>
        </p:nvGrpSpPr>
        <p:grpSpPr bwMode="auto">
          <a:xfrm>
            <a:off x="4193818" y="177245"/>
            <a:ext cx="3573065" cy="696471"/>
            <a:chOff x="3791743" y="5346472"/>
            <a:chExt cx="5833187" cy="1152803"/>
          </a:xfrm>
          <a:effectLst/>
        </p:grpSpPr>
        <p:sp>
          <p:nvSpPr>
            <p:cNvPr id="43" name="任意多边形 166">
              <a:extLst>
                <a:ext uri="{FF2B5EF4-FFF2-40B4-BE49-F238E27FC236}">
                  <a16:creationId xmlns:a16="http://schemas.microsoft.com/office/drawing/2014/main" xmlns="" id="{7840409A-00E7-4863-871C-C523E1DD4C9C}"/>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4" name="圆角矩形 165">
              <a:extLst>
                <a:ext uri="{FF2B5EF4-FFF2-40B4-BE49-F238E27FC236}">
                  <a16:creationId xmlns:a16="http://schemas.microsoft.com/office/drawing/2014/main" xmlns="" id="{3D664BB7-062C-4CC4-A1B2-533C7883A37B}"/>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45" name="圆角矩形 167">
              <a:extLst>
                <a:ext uri="{FF2B5EF4-FFF2-40B4-BE49-F238E27FC236}">
                  <a16:creationId xmlns:a16="http://schemas.microsoft.com/office/drawing/2014/main" xmlns="" id="{CD9D4D8A-3806-4360-A766-85517104D089}"/>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813819844"/>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2"/>
                                        </p:tgtEl>
                                        <p:attrNameLst>
                                          <p:attrName>style.visibility</p:attrName>
                                        </p:attrNameLst>
                                      </p:cBhvr>
                                      <p:to>
                                        <p:strVal val="visible"/>
                                      </p:to>
                                    </p:set>
                                    <p:anim calcmode="lin" valueType="num">
                                      <p:cBhvr>
                                        <p:cTn id="11" dur="500" fill="hold"/>
                                        <p:tgtEl>
                                          <p:spTgt spid="142"/>
                                        </p:tgtEl>
                                        <p:attrNameLst>
                                          <p:attrName>ppt_w</p:attrName>
                                        </p:attrNameLst>
                                      </p:cBhvr>
                                      <p:tavLst>
                                        <p:tav tm="0">
                                          <p:val>
                                            <p:fltVal val="0"/>
                                          </p:val>
                                        </p:tav>
                                        <p:tav tm="100000">
                                          <p:val>
                                            <p:strVal val="#ppt_w"/>
                                          </p:val>
                                        </p:tav>
                                      </p:tavLst>
                                    </p:anim>
                                    <p:anim calcmode="lin" valueType="num">
                                      <p:cBhvr>
                                        <p:cTn id="12" dur="500" fill="hold"/>
                                        <p:tgtEl>
                                          <p:spTgt spid="142"/>
                                        </p:tgtEl>
                                        <p:attrNameLst>
                                          <p:attrName>ppt_h</p:attrName>
                                        </p:attrNameLst>
                                      </p:cBhvr>
                                      <p:tavLst>
                                        <p:tav tm="0">
                                          <p:val>
                                            <p:fltVal val="0"/>
                                          </p:val>
                                        </p:tav>
                                        <p:tav tm="100000">
                                          <p:val>
                                            <p:strVal val="#ppt_h"/>
                                          </p:val>
                                        </p:tav>
                                      </p:tavLst>
                                    </p:anim>
                                    <p:animEffect transition="in" filter="fade">
                                      <p:cBhvr>
                                        <p:cTn id="13" dur="500"/>
                                        <p:tgtEl>
                                          <p:spTgt spid="14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left)">
                                      <p:cBhvr>
                                        <p:cTn id="17" dur="500"/>
                                        <p:tgtEl>
                                          <p:spTgt spid="11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p:cTn id="21" dur="500" fill="hold"/>
                                        <p:tgtEl>
                                          <p:spTgt spid="121"/>
                                        </p:tgtEl>
                                        <p:attrNameLst>
                                          <p:attrName>ppt_w</p:attrName>
                                        </p:attrNameLst>
                                      </p:cBhvr>
                                      <p:tavLst>
                                        <p:tav tm="0">
                                          <p:val>
                                            <p:fltVal val="0"/>
                                          </p:val>
                                        </p:tav>
                                        <p:tav tm="100000">
                                          <p:val>
                                            <p:strVal val="#ppt_w"/>
                                          </p:val>
                                        </p:tav>
                                      </p:tavLst>
                                    </p:anim>
                                    <p:anim calcmode="lin" valueType="num">
                                      <p:cBhvr>
                                        <p:cTn id="22" dur="500" fill="hold"/>
                                        <p:tgtEl>
                                          <p:spTgt spid="121"/>
                                        </p:tgtEl>
                                        <p:attrNameLst>
                                          <p:attrName>ppt_h</p:attrName>
                                        </p:attrNameLst>
                                      </p:cBhvr>
                                      <p:tavLst>
                                        <p:tav tm="0">
                                          <p:val>
                                            <p:fltVal val="0"/>
                                          </p:val>
                                        </p:tav>
                                        <p:tav tm="100000">
                                          <p:val>
                                            <p:strVal val="#ppt_h"/>
                                          </p:val>
                                        </p:tav>
                                      </p:tavLst>
                                    </p:anim>
                                    <p:animEffect transition="in" filter="fade">
                                      <p:cBhvr>
                                        <p:cTn id="23" dur="500"/>
                                        <p:tgtEl>
                                          <p:spTgt spid="12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0"/>
                                        </p:tgtEl>
                                        <p:attrNameLst>
                                          <p:attrName>style.visibility</p:attrName>
                                        </p:attrNameLst>
                                      </p:cBhvr>
                                      <p:to>
                                        <p:strVal val="visible"/>
                                      </p:to>
                                    </p:set>
                                    <p:animEffect transition="in" filter="wipe(left)">
                                      <p:cBhvr>
                                        <p:cTn id="27" dur="500"/>
                                        <p:tgtEl>
                                          <p:spTgt spid="130"/>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wipe(up)">
                                      <p:cBhvr>
                                        <p:cTn id="31" dur="300"/>
                                        <p:tgtEl>
                                          <p:spTgt spid="115"/>
                                        </p:tgtEl>
                                      </p:cBhvr>
                                    </p:animEffect>
                                  </p:childTnLst>
                                </p:cTn>
                              </p:par>
                            </p:childTnLst>
                          </p:cTn>
                        </p:par>
                        <p:par>
                          <p:cTn id="32" fill="hold">
                            <p:stCondLst>
                              <p:cond delay="2800"/>
                            </p:stCondLst>
                            <p:childTnLst>
                              <p:par>
                                <p:cTn id="33" presetID="53" presetClass="entr" presetSubtype="16" fill="hold" nodeType="afterEffect">
                                  <p:stCondLst>
                                    <p:cond delay="0"/>
                                  </p:stCondLst>
                                  <p:childTnLst>
                                    <p:set>
                                      <p:cBhvr>
                                        <p:cTn id="34" dur="1" fill="hold">
                                          <p:stCondLst>
                                            <p:cond delay="0"/>
                                          </p:stCondLst>
                                        </p:cTn>
                                        <p:tgtEl>
                                          <p:spTgt spid="124"/>
                                        </p:tgtEl>
                                        <p:attrNameLst>
                                          <p:attrName>style.visibility</p:attrName>
                                        </p:attrNameLst>
                                      </p:cBhvr>
                                      <p:to>
                                        <p:strVal val="visible"/>
                                      </p:to>
                                    </p:set>
                                    <p:anim calcmode="lin" valueType="num">
                                      <p:cBhvr>
                                        <p:cTn id="35" dur="500" fill="hold"/>
                                        <p:tgtEl>
                                          <p:spTgt spid="124"/>
                                        </p:tgtEl>
                                        <p:attrNameLst>
                                          <p:attrName>ppt_w</p:attrName>
                                        </p:attrNameLst>
                                      </p:cBhvr>
                                      <p:tavLst>
                                        <p:tav tm="0">
                                          <p:val>
                                            <p:fltVal val="0"/>
                                          </p:val>
                                        </p:tav>
                                        <p:tav tm="100000">
                                          <p:val>
                                            <p:strVal val="#ppt_w"/>
                                          </p:val>
                                        </p:tav>
                                      </p:tavLst>
                                    </p:anim>
                                    <p:anim calcmode="lin" valueType="num">
                                      <p:cBhvr>
                                        <p:cTn id="36" dur="500" fill="hold"/>
                                        <p:tgtEl>
                                          <p:spTgt spid="124"/>
                                        </p:tgtEl>
                                        <p:attrNameLst>
                                          <p:attrName>ppt_h</p:attrName>
                                        </p:attrNameLst>
                                      </p:cBhvr>
                                      <p:tavLst>
                                        <p:tav tm="0">
                                          <p:val>
                                            <p:fltVal val="0"/>
                                          </p:val>
                                        </p:tav>
                                        <p:tav tm="100000">
                                          <p:val>
                                            <p:strVal val="#ppt_h"/>
                                          </p:val>
                                        </p:tav>
                                      </p:tavLst>
                                    </p:anim>
                                    <p:animEffect transition="in" filter="fade">
                                      <p:cBhvr>
                                        <p:cTn id="37" dur="500"/>
                                        <p:tgtEl>
                                          <p:spTgt spid="124"/>
                                        </p:tgtEl>
                                      </p:cBhvr>
                                    </p:animEffect>
                                  </p:childTnLst>
                                </p:cTn>
                              </p:par>
                              <p:par>
                                <p:cTn id="38" presetID="22" presetClass="entr" presetSubtype="8"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500"/>
                                        <p:tgtEl>
                                          <p:spTgt spid="134"/>
                                        </p:tgtEl>
                                      </p:cBhvr>
                                    </p:animEffect>
                                  </p:childTnLst>
                                </p:cTn>
                              </p:par>
                            </p:childTnLst>
                          </p:cTn>
                        </p:par>
                        <p:par>
                          <p:cTn id="41" fill="hold">
                            <p:stCondLst>
                              <p:cond delay="3300"/>
                            </p:stCondLst>
                            <p:childTnLst>
                              <p:par>
                                <p:cTn id="42" presetID="22" presetClass="entr" presetSubtype="1"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wipe(up)">
                                      <p:cBhvr>
                                        <p:cTn id="44" dur="300"/>
                                        <p:tgtEl>
                                          <p:spTgt spid="120"/>
                                        </p:tgtEl>
                                      </p:cBhvr>
                                    </p:animEffect>
                                  </p:childTnLst>
                                </p:cTn>
                              </p:par>
                            </p:childTnLst>
                          </p:cTn>
                        </p:par>
                        <p:par>
                          <p:cTn id="45" fill="hold">
                            <p:stCondLst>
                              <p:cond delay="3600"/>
                            </p:stCondLst>
                            <p:childTnLst>
                              <p:par>
                                <p:cTn id="46" presetID="53" presetClass="entr" presetSubtype="16" fill="hold" nodeType="afterEffect">
                                  <p:stCondLst>
                                    <p:cond delay="0"/>
                                  </p:stCondLst>
                                  <p:childTnLst>
                                    <p:set>
                                      <p:cBhvr>
                                        <p:cTn id="47" dur="1" fill="hold">
                                          <p:stCondLst>
                                            <p:cond delay="0"/>
                                          </p:stCondLst>
                                        </p:cTn>
                                        <p:tgtEl>
                                          <p:spTgt spid="127"/>
                                        </p:tgtEl>
                                        <p:attrNameLst>
                                          <p:attrName>style.visibility</p:attrName>
                                        </p:attrNameLst>
                                      </p:cBhvr>
                                      <p:to>
                                        <p:strVal val="visible"/>
                                      </p:to>
                                    </p:set>
                                    <p:anim calcmode="lin" valueType="num">
                                      <p:cBhvr>
                                        <p:cTn id="48" dur="500" fill="hold"/>
                                        <p:tgtEl>
                                          <p:spTgt spid="127"/>
                                        </p:tgtEl>
                                        <p:attrNameLst>
                                          <p:attrName>ppt_w</p:attrName>
                                        </p:attrNameLst>
                                      </p:cBhvr>
                                      <p:tavLst>
                                        <p:tav tm="0">
                                          <p:val>
                                            <p:fltVal val="0"/>
                                          </p:val>
                                        </p:tav>
                                        <p:tav tm="100000">
                                          <p:val>
                                            <p:strVal val="#ppt_w"/>
                                          </p:val>
                                        </p:tav>
                                      </p:tavLst>
                                    </p:anim>
                                    <p:anim calcmode="lin" valueType="num">
                                      <p:cBhvr>
                                        <p:cTn id="49" dur="500" fill="hold"/>
                                        <p:tgtEl>
                                          <p:spTgt spid="127"/>
                                        </p:tgtEl>
                                        <p:attrNameLst>
                                          <p:attrName>ppt_h</p:attrName>
                                        </p:attrNameLst>
                                      </p:cBhvr>
                                      <p:tavLst>
                                        <p:tav tm="0">
                                          <p:val>
                                            <p:fltVal val="0"/>
                                          </p:val>
                                        </p:tav>
                                        <p:tav tm="100000">
                                          <p:val>
                                            <p:strVal val="#ppt_h"/>
                                          </p:val>
                                        </p:tav>
                                      </p:tavLst>
                                    </p:anim>
                                    <p:animEffect transition="in" filter="fade">
                                      <p:cBhvr>
                                        <p:cTn id="50" dur="500"/>
                                        <p:tgtEl>
                                          <p:spTgt spid="127"/>
                                        </p:tgtEl>
                                      </p:cBhvr>
                                    </p:animEffect>
                                  </p:childTnLst>
                                </p:cTn>
                              </p:par>
                            </p:childTnLst>
                          </p:cTn>
                        </p:par>
                        <p:par>
                          <p:cTn id="51" fill="hold">
                            <p:stCondLst>
                              <p:cond delay="4100"/>
                            </p:stCondLst>
                            <p:childTnLst>
                              <p:par>
                                <p:cTn id="52" presetID="22" presetClass="entr" presetSubtype="8" fill="hold"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wipe(left)">
                                      <p:cBhvr>
                                        <p:cTn id="5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FA6A31"/>
                </a:solidFill>
                <a:latin typeface="Arial"/>
                <a:ea typeface="微软雅黑"/>
                <a:cs typeface="+mn-ea"/>
                <a:sym typeface="Arial"/>
              </a:rPr>
              <a:t>03</a:t>
            </a:r>
            <a:endParaRPr lang="zh-CN" altLang="en-US" sz="6600" b="1" dirty="0">
              <a:solidFill>
                <a:srgbClr val="FA6A31"/>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058630" y="4578449"/>
            <a:ext cx="3962574" cy="242864"/>
          </a:xfrm>
          <a:prstGeom prst="rect">
            <a:avLst/>
          </a:prstGeom>
          <a:noFill/>
        </p:spPr>
        <p:txBody>
          <a:bodyPr wrap="none" lIns="360000" tIns="0" rIns="0" bIns="0" anchor="b" anchorCtr="0">
            <a:noAutofit/>
          </a:bodyPr>
          <a:lstStyle/>
          <a:p>
            <a:pPr algn="ctr">
              <a:buNone/>
            </a:pPr>
            <a:r>
              <a:rPr lang="zh-CN" altLang="en-US" sz="2800" b="1" dirty="0">
                <a:solidFill>
                  <a:srgbClr val="FA6A31"/>
                </a:solidFill>
                <a:latin typeface="Arial"/>
                <a:ea typeface="微软雅黑"/>
                <a:cs typeface="+mn-ea"/>
                <a:sym typeface="Arial"/>
              </a:rPr>
              <a:t>推广体系</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4253513450"/>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73165CC-48AC-4A94-AB75-7946D140B9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2312" y="-2226798"/>
            <a:ext cx="7054763"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975979" y="3352559"/>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任意多边形 47">
            <a:extLst>
              <a:ext uri="{FF2B5EF4-FFF2-40B4-BE49-F238E27FC236}">
                <a16:creationId xmlns:a16="http://schemas.microsoft.com/office/drawing/2014/main" xmlns="" id="{9FBF7235-D9F6-4DBE-8B33-9F0BEF85924B}"/>
              </a:ext>
            </a:extLst>
          </p:cNvPr>
          <p:cNvSpPr>
            <a:spLocks/>
          </p:cNvSpPr>
          <p:nvPr/>
        </p:nvSpPr>
        <p:spPr bwMode="auto">
          <a:xfrm rot="21480000" flipH="1">
            <a:off x="4383139" y="2533098"/>
            <a:ext cx="1787206" cy="1065163"/>
          </a:xfrm>
          <a:custGeom>
            <a:avLst/>
            <a:gdLst>
              <a:gd name="T0" fmla="*/ 0 w 2262142"/>
              <a:gd name="T1" fmla="*/ 0 h 1396256"/>
              <a:gd name="T2" fmla="*/ 74770 w 2262142"/>
              <a:gd name="T3" fmla="*/ 1396256 h 1396256"/>
              <a:gd name="T4" fmla="*/ 2262142 w 2262142"/>
              <a:gd name="T5" fmla="*/ 1396256 h 1396256"/>
              <a:gd name="T6" fmla="*/ 0 w 2262142"/>
              <a:gd name="T7" fmla="*/ 0 h 1396256"/>
              <a:gd name="T8" fmla="*/ 2262142 w 2262142"/>
              <a:gd name="T9" fmla="*/ 1396256 h 1396256"/>
            </a:gdLst>
            <a:ahLst/>
            <a:cxnLst>
              <a:cxn ang="0">
                <a:pos x="T0" y="T1"/>
              </a:cxn>
              <a:cxn ang="0">
                <a:pos x="T2" y="T3"/>
              </a:cxn>
              <a:cxn ang="0">
                <a:pos x="T4" y="T5"/>
              </a:cxn>
            </a:cxnLst>
            <a:rect l="T6" t="T7" r="T8" b="T9"/>
            <a:pathLst>
              <a:path w="2262142" h="1396256">
                <a:moveTo>
                  <a:pt x="0" y="0"/>
                </a:moveTo>
                <a:lnTo>
                  <a:pt x="74770" y="1396256"/>
                </a:lnTo>
                <a:lnTo>
                  <a:pt x="2262142" y="1396256"/>
                </a:lnTo>
                <a:close/>
              </a:path>
            </a:pathLst>
          </a:custGeom>
          <a:solidFill>
            <a:srgbClr val="FA6A31"/>
          </a:solidFill>
          <a:ln>
            <a:noFill/>
          </a:ln>
          <a:extLst/>
        </p:spPr>
        <p:txBody>
          <a:bodyPr anchor="ctr"/>
          <a:lstStyle/>
          <a:p>
            <a:endParaRPr lang="zh-CN" altLang="en-US">
              <a:latin typeface="Arial"/>
              <a:ea typeface="微软雅黑"/>
              <a:sym typeface="Arial"/>
            </a:endParaRPr>
          </a:p>
        </p:txBody>
      </p:sp>
      <p:sp>
        <p:nvSpPr>
          <p:cNvPr id="34" name="任意多边形 51">
            <a:extLst>
              <a:ext uri="{FF2B5EF4-FFF2-40B4-BE49-F238E27FC236}">
                <a16:creationId xmlns:a16="http://schemas.microsoft.com/office/drawing/2014/main" xmlns="" id="{68D11992-E6FB-4C38-9D52-593A9CFA070E}"/>
              </a:ext>
            </a:extLst>
          </p:cNvPr>
          <p:cNvSpPr>
            <a:spLocks/>
          </p:cNvSpPr>
          <p:nvPr/>
        </p:nvSpPr>
        <p:spPr bwMode="auto">
          <a:xfrm>
            <a:off x="6128574" y="2509229"/>
            <a:ext cx="1342642" cy="106516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FA6A31">
              <a:alpha val="67000"/>
            </a:srgbClr>
          </a:solidFill>
          <a:ln>
            <a:noFill/>
          </a:ln>
          <a:extLst/>
        </p:spPr>
        <p:txBody>
          <a:bodyPr anchor="ctr"/>
          <a:lstStyle/>
          <a:p>
            <a:endParaRPr lang="zh-CN" altLang="en-US">
              <a:latin typeface="Arial"/>
              <a:ea typeface="微软雅黑"/>
              <a:sym typeface="Arial"/>
            </a:endParaRPr>
          </a:p>
        </p:txBody>
      </p:sp>
      <p:sp>
        <p:nvSpPr>
          <p:cNvPr id="35" name="任意多边形 63">
            <a:extLst>
              <a:ext uri="{FF2B5EF4-FFF2-40B4-BE49-F238E27FC236}">
                <a16:creationId xmlns:a16="http://schemas.microsoft.com/office/drawing/2014/main" xmlns="" id="{54778E51-EEB1-4C1A-ADD4-E9926CF5CF60}"/>
              </a:ext>
            </a:extLst>
          </p:cNvPr>
          <p:cNvSpPr>
            <a:spLocks/>
          </p:cNvSpPr>
          <p:nvPr/>
        </p:nvSpPr>
        <p:spPr bwMode="auto">
          <a:xfrm rot="120000" flipH="1" flipV="1">
            <a:off x="4383139" y="3651967"/>
            <a:ext cx="1787206" cy="1060688"/>
          </a:xfrm>
          <a:custGeom>
            <a:avLst/>
            <a:gdLst>
              <a:gd name="T0" fmla="*/ 1901961 w 1901961"/>
              <a:gd name="T1" fmla="*/ 1128526 h 1128526"/>
              <a:gd name="T2" fmla="*/ 62575 w 1901961"/>
              <a:gd name="T3" fmla="*/ 1128526 h 1128526"/>
              <a:gd name="T4" fmla="*/ 0 w 1901961"/>
              <a:gd name="T5" fmla="*/ 290 h 1128526"/>
              <a:gd name="T6" fmla="*/ 8289 w 1901961"/>
              <a:gd name="T7" fmla="*/ 0 h 1128526"/>
              <a:gd name="T8" fmla="*/ 0 w 1901961"/>
              <a:gd name="T9" fmla="*/ 0 h 1128526"/>
              <a:gd name="T10" fmla="*/ 1901961 w 1901961"/>
              <a:gd name="T11" fmla="*/ 1128526 h 1128526"/>
            </a:gdLst>
            <a:ahLst/>
            <a:cxnLst>
              <a:cxn ang="0">
                <a:pos x="T0" y="T1"/>
              </a:cxn>
              <a:cxn ang="0">
                <a:pos x="T2" y="T3"/>
              </a:cxn>
              <a:cxn ang="0">
                <a:pos x="T4" y="T5"/>
              </a:cxn>
              <a:cxn ang="0">
                <a:pos x="T6" y="T7"/>
              </a:cxn>
            </a:cxnLst>
            <a:rect l="T8" t="T9" r="T10" b="T11"/>
            <a:pathLst>
              <a:path w="1901961" h="1128526">
                <a:moveTo>
                  <a:pt x="1901961" y="1128526"/>
                </a:moveTo>
                <a:lnTo>
                  <a:pt x="62575" y="1128526"/>
                </a:lnTo>
                <a:lnTo>
                  <a:pt x="0" y="290"/>
                </a:lnTo>
                <a:lnTo>
                  <a:pt x="8289" y="0"/>
                </a:lnTo>
                <a:close/>
              </a:path>
            </a:pathLst>
          </a:custGeom>
          <a:solidFill>
            <a:srgbClr val="2D6B81"/>
          </a:solidFill>
          <a:ln>
            <a:noFill/>
          </a:ln>
          <a:extLst/>
        </p:spPr>
        <p:txBody>
          <a:bodyPr anchor="ctr"/>
          <a:lstStyle/>
          <a:p>
            <a:endParaRPr lang="zh-CN" altLang="en-US">
              <a:latin typeface="Arial"/>
              <a:ea typeface="微软雅黑"/>
              <a:sym typeface="Arial"/>
            </a:endParaRPr>
          </a:p>
        </p:txBody>
      </p:sp>
      <p:sp>
        <p:nvSpPr>
          <p:cNvPr id="36" name="任意多边形 53">
            <a:extLst>
              <a:ext uri="{FF2B5EF4-FFF2-40B4-BE49-F238E27FC236}">
                <a16:creationId xmlns:a16="http://schemas.microsoft.com/office/drawing/2014/main" xmlns="" id="{4E9AC725-01EA-4B3A-B69D-03B28C4F8513}"/>
              </a:ext>
            </a:extLst>
          </p:cNvPr>
          <p:cNvSpPr>
            <a:spLocks/>
          </p:cNvSpPr>
          <p:nvPr/>
        </p:nvSpPr>
        <p:spPr bwMode="auto">
          <a:xfrm flipV="1">
            <a:off x="6112164" y="3675836"/>
            <a:ext cx="1342642" cy="1053228"/>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2D6B81">
              <a:alpha val="67000"/>
            </a:srgbClr>
          </a:solidFill>
          <a:ln>
            <a:noFill/>
          </a:ln>
          <a:extLst/>
        </p:spPr>
        <p:txBody>
          <a:bodyPr anchor="ctr"/>
          <a:lstStyle/>
          <a:p>
            <a:endParaRPr lang="zh-CN" altLang="en-US">
              <a:latin typeface="Arial"/>
              <a:ea typeface="微软雅黑"/>
              <a:sym typeface="Arial"/>
            </a:endParaRPr>
          </a:p>
        </p:txBody>
      </p:sp>
      <p:sp>
        <p:nvSpPr>
          <p:cNvPr id="37" name="任意多边形 55">
            <a:extLst>
              <a:ext uri="{FF2B5EF4-FFF2-40B4-BE49-F238E27FC236}">
                <a16:creationId xmlns:a16="http://schemas.microsoft.com/office/drawing/2014/main" xmlns="" id="{B32418FB-81A6-445D-86E0-22C0E3ED90C5}"/>
              </a:ext>
            </a:extLst>
          </p:cNvPr>
          <p:cNvSpPr>
            <a:spLocks/>
          </p:cNvSpPr>
          <p:nvPr/>
        </p:nvSpPr>
        <p:spPr bwMode="auto">
          <a:xfrm rot="13105210" flipV="1">
            <a:off x="3884870" y="4305386"/>
            <a:ext cx="2819548" cy="826471"/>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rgbClr val="FA6A31"/>
          </a:solidFill>
          <a:ln>
            <a:noFill/>
          </a:ln>
          <a:extLst/>
        </p:spPr>
        <p:txBody>
          <a:bodyPr anchor="ctr"/>
          <a:lstStyle/>
          <a:p>
            <a:endParaRPr lang="zh-CN" altLang="en-US">
              <a:latin typeface="Arial"/>
              <a:ea typeface="微软雅黑"/>
              <a:sym typeface="Arial"/>
            </a:endParaRPr>
          </a:p>
        </p:txBody>
      </p:sp>
      <p:sp>
        <p:nvSpPr>
          <p:cNvPr id="46" name="任意多边形 56">
            <a:extLst>
              <a:ext uri="{FF2B5EF4-FFF2-40B4-BE49-F238E27FC236}">
                <a16:creationId xmlns:a16="http://schemas.microsoft.com/office/drawing/2014/main" xmlns="" id="{A1F80436-1F1B-45DB-A87B-B7B33D69FEFC}"/>
              </a:ext>
            </a:extLst>
          </p:cNvPr>
          <p:cNvSpPr>
            <a:spLocks/>
          </p:cNvSpPr>
          <p:nvPr/>
        </p:nvSpPr>
        <p:spPr bwMode="auto">
          <a:xfrm flipV="1">
            <a:off x="6112164" y="4848410"/>
            <a:ext cx="1342642" cy="104875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FA6A31">
              <a:alpha val="67000"/>
            </a:srgbClr>
          </a:solidFill>
          <a:ln>
            <a:noFill/>
          </a:ln>
          <a:extLst/>
        </p:spPr>
        <p:txBody>
          <a:bodyPr anchor="ctr"/>
          <a:lstStyle/>
          <a:p>
            <a:endParaRPr lang="zh-CN" altLang="en-US">
              <a:latin typeface="Arial"/>
              <a:ea typeface="微软雅黑"/>
              <a:sym typeface="Arial"/>
            </a:endParaRPr>
          </a:p>
        </p:txBody>
      </p:sp>
      <p:sp>
        <p:nvSpPr>
          <p:cNvPr id="47" name="任意多边形 58">
            <a:extLst>
              <a:ext uri="{FF2B5EF4-FFF2-40B4-BE49-F238E27FC236}">
                <a16:creationId xmlns:a16="http://schemas.microsoft.com/office/drawing/2014/main" xmlns="" id="{8D2663DE-E150-44D7-8D5F-98DEFE5C5FA0}"/>
              </a:ext>
            </a:extLst>
          </p:cNvPr>
          <p:cNvSpPr>
            <a:spLocks/>
          </p:cNvSpPr>
          <p:nvPr/>
        </p:nvSpPr>
        <p:spPr bwMode="auto">
          <a:xfrm rot="8494790">
            <a:off x="3884870" y="2106437"/>
            <a:ext cx="2819548" cy="826471"/>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rgbClr val="2D6B81"/>
          </a:solidFill>
          <a:ln>
            <a:noFill/>
          </a:ln>
          <a:extLst/>
        </p:spPr>
        <p:txBody>
          <a:bodyPr anchor="ctr"/>
          <a:lstStyle/>
          <a:p>
            <a:endParaRPr lang="zh-CN" altLang="en-US">
              <a:latin typeface="Arial"/>
              <a:ea typeface="微软雅黑"/>
              <a:sym typeface="Arial"/>
            </a:endParaRPr>
          </a:p>
        </p:txBody>
      </p:sp>
      <p:sp>
        <p:nvSpPr>
          <p:cNvPr id="48" name="任意多边形 59">
            <a:extLst>
              <a:ext uri="{FF2B5EF4-FFF2-40B4-BE49-F238E27FC236}">
                <a16:creationId xmlns:a16="http://schemas.microsoft.com/office/drawing/2014/main" xmlns="" id="{2A95174F-5635-4CED-A8E3-60F4FC47C010}"/>
              </a:ext>
            </a:extLst>
          </p:cNvPr>
          <p:cNvSpPr>
            <a:spLocks/>
          </p:cNvSpPr>
          <p:nvPr/>
        </p:nvSpPr>
        <p:spPr bwMode="auto">
          <a:xfrm>
            <a:off x="6128574" y="1333672"/>
            <a:ext cx="1342642" cy="1050244"/>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2D6B81">
              <a:alpha val="67000"/>
            </a:srgbClr>
          </a:solidFill>
          <a:ln>
            <a:noFill/>
          </a:ln>
          <a:extLst/>
        </p:spPr>
        <p:txBody>
          <a:bodyPr anchor="ctr"/>
          <a:lstStyle/>
          <a:p>
            <a:endParaRPr lang="zh-CN" altLang="en-US">
              <a:latin typeface="Arial"/>
              <a:ea typeface="微软雅黑"/>
              <a:sym typeface="Arial"/>
            </a:endParaRPr>
          </a:p>
        </p:txBody>
      </p:sp>
      <p:sp>
        <p:nvSpPr>
          <p:cNvPr id="60" name="文本框 10">
            <a:extLst>
              <a:ext uri="{FF2B5EF4-FFF2-40B4-BE49-F238E27FC236}">
                <a16:creationId xmlns:a16="http://schemas.microsoft.com/office/drawing/2014/main" xmlns="" id="{6B676062-36D8-4A94-B062-D31E7E7C27C8}"/>
              </a:ext>
            </a:extLst>
          </p:cNvPr>
          <p:cNvSpPr>
            <a:spLocks noChangeArrowheads="1"/>
          </p:cNvSpPr>
          <p:nvPr/>
        </p:nvSpPr>
        <p:spPr bwMode="auto">
          <a:xfrm>
            <a:off x="6266239" y="1451250"/>
            <a:ext cx="110799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spcAft>
                <a:spcPct val="40000"/>
              </a:spcAft>
              <a:buClr>
                <a:srgbClr val="292929"/>
              </a:buClr>
              <a:defRPr/>
            </a:pPr>
            <a:r>
              <a:rPr lang="zh-CN" altLang="en-US" b="1" dirty="0">
                <a:solidFill>
                  <a:schemeClr val="bg1"/>
                </a:solidFill>
                <a:latin typeface="Arial"/>
                <a:ea typeface="微软雅黑"/>
                <a:sym typeface="Arial"/>
              </a:rPr>
              <a:t>口碑传播</a:t>
            </a:r>
            <a:endParaRPr lang="en-US" altLang="zh-CN" b="1" dirty="0">
              <a:solidFill>
                <a:schemeClr val="bg1"/>
              </a:solidFill>
              <a:latin typeface="Arial"/>
              <a:ea typeface="微软雅黑"/>
              <a:sym typeface="Arial"/>
            </a:endParaRPr>
          </a:p>
          <a:p>
            <a:pPr algn="ctr">
              <a:spcAft>
                <a:spcPct val="40000"/>
              </a:spcAft>
              <a:buClr>
                <a:srgbClr val="292929"/>
              </a:buClr>
              <a:defRPr/>
            </a:pPr>
            <a:r>
              <a:rPr lang="zh-CN" altLang="en-US" b="1" dirty="0">
                <a:solidFill>
                  <a:schemeClr val="bg1"/>
                </a:solidFill>
                <a:latin typeface="Arial"/>
                <a:ea typeface="微软雅黑"/>
                <a:sym typeface="Arial"/>
              </a:rPr>
              <a:t>优点</a:t>
            </a:r>
            <a:endParaRPr lang="en-US" altLang="zh-CN" b="1" dirty="0">
              <a:solidFill>
                <a:schemeClr val="bg1"/>
              </a:solidFill>
              <a:latin typeface="Arial"/>
              <a:ea typeface="微软雅黑"/>
              <a:sym typeface="Arial"/>
            </a:endParaRPr>
          </a:p>
        </p:txBody>
      </p:sp>
      <p:sp>
        <p:nvSpPr>
          <p:cNvPr id="61" name="文本框 37">
            <a:extLst>
              <a:ext uri="{FF2B5EF4-FFF2-40B4-BE49-F238E27FC236}">
                <a16:creationId xmlns:a16="http://schemas.microsoft.com/office/drawing/2014/main" xmlns="" id="{8B925C16-BCDD-4BFD-A2D5-705E4716C75E}"/>
              </a:ext>
            </a:extLst>
          </p:cNvPr>
          <p:cNvSpPr>
            <a:spLocks noChangeArrowheads="1"/>
          </p:cNvSpPr>
          <p:nvPr/>
        </p:nvSpPr>
        <p:spPr bwMode="auto">
          <a:xfrm>
            <a:off x="6380591" y="2770748"/>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自媒体</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传播</a:t>
            </a:r>
            <a:endParaRPr lang="id-ID" altLang="id-ID" b="1" noProof="1">
              <a:solidFill>
                <a:schemeClr val="bg1"/>
              </a:solidFill>
              <a:latin typeface="Arial"/>
              <a:ea typeface="微软雅黑"/>
              <a:sym typeface="Arial"/>
            </a:endParaRPr>
          </a:p>
        </p:txBody>
      </p:sp>
      <p:sp>
        <p:nvSpPr>
          <p:cNvPr id="64" name="文本框 38">
            <a:extLst>
              <a:ext uri="{FF2B5EF4-FFF2-40B4-BE49-F238E27FC236}">
                <a16:creationId xmlns:a16="http://schemas.microsoft.com/office/drawing/2014/main" xmlns="" id="{7898551B-6C7F-4CB5-A7F8-95AC23FB0284}"/>
              </a:ext>
            </a:extLst>
          </p:cNvPr>
          <p:cNvSpPr>
            <a:spLocks noChangeArrowheads="1"/>
          </p:cNvSpPr>
          <p:nvPr/>
        </p:nvSpPr>
        <p:spPr bwMode="auto">
          <a:xfrm>
            <a:off x="6442645" y="3868730"/>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视频</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营销</a:t>
            </a:r>
            <a:endParaRPr lang="id-ID" altLang="id-ID" b="1" noProof="1">
              <a:solidFill>
                <a:schemeClr val="bg1"/>
              </a:solidFill>
              <a:latin typeface="Arial"/>
              <a:ea typeface="微软雅黑"/>
              <a:sym typeface="Arial"/>
            </a:endParaRPr>
          </a:p>
        </p:txBody>
      </p:sp>
      <p:sp>
        <p:nvSpPr>
          <p:cNvPr id="65" name="文本框 39">
            <a:extLst>
              <a:ext uri="{FF2B5EF4-FFF2-40B4-BE49-F238E27FC236}">
                <a16:creationId xmlns:a16="http://schemas.microsoft.com/office/drawing/2014/main" xmlns="" id="{0B11697D-32DC-43C4-818C-28B3D4247AC3}"/>
              </a:ext>
            </a:extLst>
          </p:cNvPr>
          <p:cNvSpPr>
            <a:spLocks noChangeArrowheads="1"/>
          </p:cNvSpPr>
          <p:nvPr/>
        </p:nvSpPr>
        <p:spPr bwMode="auto">
          <a:xfrm>
            <a:off x="6515745" y="5078599"/>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论坛</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传播</a:t>
            </a:r>
            <a:endParaRPr lang="id-ID" altLang="id-ID" b="1" noProof="1">
              <a:solidFill>
                <a:schemeClr val="bg1"/>
              </a:solidFill>
              <a:latin typeface="Arial"/>
              <a:ea typeface="微软雅黑"/>
              <a:sym typeface="Arial"/>
            </a:endParaRPr>
          </a:p>
        </p:txBody>
      </p:sp>
      <p:sp>
        <p:nvSpPr>
          <p:cNvPr id="68" name="Rektangel 76">
            <a:extLst>
              <a:ext uri="{FF2B5EF4-FFF2-40B4-BE49-F238E27FC236}">
                <a16:creationId xmlns:a16="http://schemas.microsoft.com/office/drawing/2014/main" xmlns="" id="{5F5B8EBE-C826-416A-A195-015441D7F51A}"/>
              </a:ext>
            </a:extLst>
          </p:cNvPr>
          <p:cNvSpPr>
            <a:spLocks noChangeArrowheads="1"/>
          </p:cNvSpPr>
          <p:nvPr/>
        </p:nvSpPr>
        <p:spPr bwMode="auto">
          <a:xfrm>
            <a:off x="7666683" y="1449525"/>
            <a:ext cx="2512500"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50000"/>
              </a:lnSpc>
              <a:spcAft>
                <a:spcPct val="40000"/>
              </a:spcAft>
              <a:buClr>
                <a:srgbClr val="292929"/>
              </a:buClr>
              <a:defRPr/>
            </a:pPr>
            <a:r>
              <a:rPr lang="zh-CN" altLang="en-US" sz="1400" dirty="0">
                <a:solidFill>
                  <a:schemeClr val="tx1">
                    <a:lumMod val="65000"/>
                    <a:lumOff val="35000"/>
                  </a:schemeClr>
                </a:solidFill>
                <a:latin typeface="Arial"/>
                <a:ea typeface="微软雅黑"/>
                <a:sym typeface="Arial"/>
              </a:rPr>
              <a:t>口碑传播优点</a:t>
            </a:r>
            <a:endParaRPr lang="en-US" altLang="zh-CN" sz="1400" dirty="0">
              <a:solidFill>
                <a:schemeClr val="tx1">
                  <a:lumMod val="65000"/>
                  <a:lumOff val="35000"/>
                </a:schemeClr>
              </a:solidFill>
              <a:latin typeface="Arial"/>
              <a:ea typeface="微软雅黑"/>
              <a:sym typeface="Arial"/>
            </a:endParaRPr>
          </a:p>
        </p:txBody>
      </p:sp>
      <p:sp>
        <p:nvSpPr>
          <p:cNvPr id="69" name="Rektangel 76">
            <a:extLst>
              <a:ext uri="{FF2B5EF4-FFF2-40B4-BE49-F238E27FC236}">
                <a16:creationId xmlns:a16="http://schemas.microsoft.com/office/drawing/2014/main" xmlns="" id="{09E1E267-ECF1-4BDB-ACE9-0BEF15154EF1}"/>
              </a:ext>
            </a:extLst>
          </p:cNvPr>
          <p:cNvSpPr>
            <a:spLocks noChangeArrowheads="1"/>
          </p:cNvSpPr>
          <p:nvPr/>
        </p:nvSpPr>
        <p:spPr bwMode="auto">
          <a:xfrm>
            <a:off x="7701891" y="2597633"/>
            <a:ext cx="2512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自媒体传播</a:t>
            </a:r>
            <a:endParaRPr lang="id-ID" altLang="id-ID" sz="1000" noProof="1">
              <a:solidFill>
                <a:srgbClr val="3AB6AF"/>
              </a:solidFill>
              <a:latin typeface="Arial"/>
              <a:ea typeface="微软雅黑"/>
              <a:sym typeface="Arial"/>
            </a:endParaRPr>
          </a:p>
        </p:txBody>
      </p:sp>
      <p:sp>
        <p:nvSpPr>
          <p:cNvPr id="70" name="矩形 69">
            <a:extLst>
              <a:ext uri="{FF2B5EF4-FFF2-40B4-BE49-F238E27FC236}">
                <a16:creationId xmlns:a16="http://schemas.microsoft.com/office/drawing/2014/main" xmlns="" id="{8F5C7DDF-B76D-4364-A5B3-DC3091039E9A}"/>
              </a:ext>
            </a:extLst>
          </p:cNvPr>
          <p:cNvSpPr/>
          <p:nvPr/>
        </p:nvSpPr>
        <p:spPr>
          <a:xfrm>
            <a:off x="7666683" y="1804208"/>
            <a:ext cx="2841052" cy="261610"/>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可信性非常高、传播成本低、具有团体性</a:t>
            </a:r>
          </a:p>
        </p:txBody>
      </p:sp>
      <p:sp>
        <p:nvSpPr>
          <p:cNvPr id="71" name="矩形 70">
            <a:extLst>
              <a:ext uri="{FF2B5EF4-FFF2-40B4-BE49-F238E27FC236}">
                <a16:creationId xmlns:a16="http://schemas.microsoft.com/office/drawing/2014/main" xmlns="" id="{F70342EE-1748-407E-BC60-6AE55B2ADA74}"/>
              </a:ext>
            </a:extLst>
          </p:cNvPr>
          <p:cNvSpPr/>
          <p:nvPr/>
        </p:nvSpPr>
        <p:spPr>
          <a:xfrm>
            <a:off x="7701890" y="2828414"/>
            <a:ext cx="3867810" cy="600164"/>
          </a:xfrm>
          <a:prstGeom prst="rect">
            <a:avLst/>
          </a:prstGeom>
        </p:spPr>
        <p:txBody>
          <a:bodyPr wrap="square">
            <a:spAutoFit/>
          </a:bodyPr>
          <a:lstStyle/>
          <a:p>
            <a:pPr>
              <a:defRPr/>
            </a:pPr>
            <a:r>
              <a:rPr lang="zh-CN" altLang="zh-CN" sz="1100" dirty="0">
                <a:solidFill>
                  <a:schemeClr val="tx1">
                    <a:lumMod val="65000"/>
                    <a:lumOff val="35000"/>
                  </a:schemeClr>
                </a:solidFill>
                <a:latin typeface="Arial"/>
                <a:ea typeface="微软雅黑"/>
                <a:sym typeface="Arial"/>
              </a:rPr>
              <a:t>帮助品牌零成本获得搜索引擎的排位，达到宣传的目的。互动传播性强</a:t>
            </a:r>
            <a:r>
              <a:rPr lang="en-US" altLang="zh-CN" sz="1100" dirty="0">
                <a:solidFill>
                  <a:schemeClr val="tx1">
                    <a:lumMod val="65000"/>
                    <a:lumOff val="35000"/>
                  </a:schemeClr>
                </a:solidFill>
                <a:latin typeface="Arial"/>
                <a:ea typeface="微软雅黑"/>
                <a:sym typeface="Arial"/>
              </a:rPr>
              <a:t>,</a:t>
            </a:r>
            <a:r>
              <a:rPr lang="zh-CN" altLang="zh-CN" sz="1100" dirty="0">
                <a:solidFill>
                  <a:schemeClr val="tx1">
                    <a:lumMod val="65000"/>
                    <a:lumOff val="35000"/>
                  </a:schemeClr>
                </a:solidFill>
                <a:latin typeface="Arial"/>
                <a:ea typeface="微软雅黑"/>
                <a:sym typeface="Arial"/>
              </a:rPr>
              <a:t> 效应好 </a:t>
            </a:r>
            <a:r>
              <a:rPr lang="zh-CN" altLang="en-US" sz="1100" dirty="0">
                <a:solidFill>
                  <a:schemeClr val="tx1">
                    <a:lumMod val="65000"/>
                    <a:lumOff val="35000"/>
                  </a:schemeClr>
                </a:solidFill>
                <a:latin typeface="Arial"/>
                <a:ea typeface="微软雅黑"/>
                <a:sym typeface="Arial"/>
              </a:rPr>
              <a:t>，传播成本低</a:t>
            </a:r>
            <a:r>
              <a:rPr lang="zh-CN" altLang="zh-CN" sz="1100" dirty="0">
                <a:solidFill>
                  <a:schemeClr val="tx1">
                    <a:lumMod val="65000"/>
                    <a:lumOff val="35000"/>
                  </a:schemeClr>
                </a:solidFill>
                <a:latin typeface="Arial"/>
                <a:ea typeface="微软雅黑"/>
                <a:sym typeface="Arial"/>
              </a:rPr>
              <a:t>每一位看到的人都是潜在的消费者。</a:t>
            </a:r>
          </a:p>
        </p:txBody>
      </p:sp>
      <p:sp>
        <p:nvSpPr>
          <p:cNvPr id="72" name="Rektangel 76">
            <a:extLst>
              <a:ext uri="{FF2B5EF4-FFF2-40B4-BE49-F238E27FC236}">
                <a16:creationId xmlns:a16="http://schemas.microsoft.com/office/drawing/2014/main" xmlns="" id="{07693A76-1AE2-444A-9557-7BBF37CB3A77}"/>
              </a:ext>
            </a:extLst>
          </p:cNvPr>
          <p:cNvSpPr>
            <a:spLocks noChangeArrowheads="1"/>
          </p:cNvSpPr>
          <p:nvPr/>
        </p:nvSpPr>
        <p:spPr bwMode="auto">
          <a:xfrm>
            <a:off x="7666683" y="3783656"/>
            <a:ext cx="2663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视频营销</a:t>
            </a:r>
            <a:endParaRPr lang="id-ID" altLang="id-ID" sz="1400" noProof="1">
              <a:solidFill>
                <a:srgbClr val="3AB6AF"/>
              </a:solidFill>
              <a:latin typeface="Arial"/>
              <a:ea typeface="微软雅黑"/>
              <a:sym typeface="Arial"/>
            </a:endParaRPr>
          </a:p>
        </p:txBody>
      </p:sp>
      <p:sp>
        <p:nvSpPr>
          <p:cNvPr id="73" name="Rektangel 76">
            <a:extLst>
              <a:ext uri="{FF2B5EF4-FFF2-40B4-BE49-F238E27FC236}">
                <a16:creationId xmlns:a16="http://schemas.microsoft.com/office/drawing/2014/main" xmlns="" id="{6B5FD1AB-E073-4708-BB81-3485FC03080D}"/>
              </a:ext>
            </a:extLst>
          </p:cNvPr>
          <p:cNvSpPr>
            <a:spLocks noChangeArrowheads="1"/>
          </p:cNvSpPr>
          <p:nvPr/>
        </p:nvSpPr>
        <p:spPr bwMode="auto">
          <a:xfrm>
            <a:off x="7701890" y="4871151"/>
            <a:ext cx="2663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论坛传播</a:t>
            </a:r>
            <a:endParaRPr lang="id-ID" altLang="id-ID" sz="1400" noProof="1">
              <a:solidFill>
                <a:schemeClr val="bg1">
                  <a:lumMod val="50000"/>
                </a:schemeClr>
              </a:solidFill>
              <a:latin typeface="Arial"/>
              <a:ea typeface="微软雅黑"/>
              <a:sym typeface="Arial"/>
            </a:endParaRPr>
          </a:p>
        </p:txBody>
      </p:sp>
      <p:sp>
        <p:nvSpPr>
          <p:cNvPr id="75" name="矩形 74">
            <a:extLst>
              <a:ext uri="{FF2B5EF4-FFF2-40B4-BE49-F238E27FC236}">
                <a16:creationId xmlns:a16="http://schemas.microsoft.com/office/drawing/2014/main" xmlns="" id="{3FD1C957-4A4F-46D8-B47A-CEF09566947C}"/>
              </a:ext>
            </a:extLst>
          </p:cNvPr>
          <p:cNvSpPr/>
          <p:nvPr/>
        </p:nvSpPr>
        <p:spPr>
          <a:xfrm>
            <a:off x="7663035" y="4065972"/>
            <a:ext cx="2841052" cy="600164"/>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具有感染力强、形式内容多样、肆意创意、互动性、主动传播性、传播速度快、成本低廉优点</a:t>
            </a:r>
          </a:p>
        </p:txBody>
      </p:sp>
      <p:sp>
        <p:nvSpPr>
          <p:cNvPr id="76" name="矩形 75">
            <a:extLst>
              <a:ext uri="{FF2B5EF4-FFF2-40B4-BE49-F238E27FC236}">
                <a16:creationId xmlns:a16="http://schemas.microsoft.com/office/drawing/2014/main" xmlns="" id="{AB220BCC-D5A3-4B90-8ABC-EC969025AFE7}"/>
              </a:ext>
            </a:extLst>
          </p:cNvPr>
          <p:cNvSpPr/>
          <p:nvPr/>
        </p:nvSpPr>
        <p:spPr>
          <a:xfrm>
            <a:off x="7707382" y="5145059"/>
            <a:ext cx="2841052" cy="600164"/>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参与论坛讨论，巧妙发布产品宣传贴</a:t>
            </a:r>
          </a:p>
          <a:p>
            <a:pPr>
              <a:defRPr/>
            </a:pPr>
            <a:r>
              <a:rPr lang="zh-CN" altLang="en-US" sz="1100" dirty="0">
                <a:solidFill>
                  <a:schemeClr val="tx1">
                    <a:lumMod val="65000"/>
                    <a:lumOff val="35000"/>
                  </a:schemeClr>
                </a:solidFill>
                <a:latin typeface="Arial"/>
                <a:ea typeface="微软雅黑"/>
                <a:sym typeface="Arial"/>
              </a:rPr>
              <a:t>从而让目标客户更加深刻地了解产品和服务。最终达到品牌宣传、加深市场认知度的目的。</a:t>
            </a:r>
          </a:p>
        </p:txBody>
      </p:sp>
      <p:sp>
        <p:nvSpPr>
          <p:cNvPr id="87" name="任意多边形 523">
            <a:extLst>
              <a:ext uri="{FF2B5EF4-FFF2-40B4-BE49-F238E27FC236}">
                <a16:creationId xmlns:a16="http://schemas.microsoft.com/office/drawing/2014/main" xmlns="" id="{395BAD0C-4EFF-4F73-AF54-DDE047634D7B}"/>
              </a:ext>
            </a:extLst>
          </p:cNvPr>
          <p:cNvSpPr/>
          <p:nvPr/>
        </p:nvSpPr>
        <p:spPr>
          <a:xfrm>
            <a:off x="1590162" y="2431706"/>
            <a:ext cx="2448615" cy="2285371"/>
          </a:xfrm>
          <a:custGeom>
            <a:avLst/>
            <a:gdLst/>
            <a:ahLst/>
            <a:cxnLst/>
            <a:rect l="l" t="t" r="r" b="b"/>
            <a:pathLst>
              <a:path w="275545" h="257175">
                <a:moveTo>
                  <a:pt x="86395" y="137773"/>
                </a:moveTo>
                <a:cubicBezTo>
                  <a:pt x="87352" y="137773"/>
                  <a:pt x="89409" y="138801"/>
                  <a:pt x="92566" y="140858"/>
                </a:cubicBezTo>
                <a:cubicBezTo>
                  <a:pt x="95723" y="142915"/>
                  <a:pt x="99215" y="145211"/>
                  <a:pt x="103042" y="147747"/>
                </a:cubicBezTo>
                <a:cubicBezTo>
                  <a:pt x="106869" y="150282"/>
                  <a:pt x="111988" y="152578"/>
                  <a:pt x="118398" y="154635"/>
                </a:cubicBezTo>
                <a:cubicBezTo>
                  <a:pt x="124808" y="156693"/>
                  <a:pt x="131267" y="157721"/>
                  <a:pt x="137772" y="157721"/>
                </a:cubicBezTo>
                <a:cubicBezTo>
                  <a:pt x="144278" y="157721"/>
                  <a:pt x="150736" y="156693"/>
                  <a:pt x="157147" y="154635"/>
                </a:cubicBezTo>
                <a:cubicBezTo>
                  <a:pt x="163557" y="152578"/>
                  <a:pt x="168676" y="150282"/>
                  <a:pt x="172503" y="147747"/>
                </a:cubicBezTo>
                <a:cubicBezTo>
                  <a:pt x="176330" y="145211"/>
                  <a:pt x="179822" y="142915"/>
                  <a:pt x="182979" y="140858"/>
                </a:cubicBezTo>
                <a:cubicBezTo>
                  <a:pt x="186136" y="138801"/>
                  <a:pt x="188193" y="137773"/>
                  <a:pt x="189150" y="137773"/>
                </a:cubicBezTo>
                <a:cubicBezTo>
                  <a:pt x="194986" y="137773"/>
                  <a:pt x="200320" y="138729"/>
                  <a:pt x="205152" y="140643"/>
                </a:cubicBezTo>
                <a:cubicBezTo>
                  <a:pt x="209983" y="142557"/>
                  <a:pt x="214073" y="145116"/>
                  <a:pt x="217422" y="148321"/>
                </a:cubicBezTo>
                <a:cubicBezTo>
                  <a:pt x="220771" y="151526"/>
                  <a:pt x="223737" y="155401"/>
                  <a:pt x="226320" y="159945"/>
                </a:cubicBezTo>
                <a:cubicBezTo>
                  <a:pt x="228903" y="164490"/>
                  <a:pt x="230960" y="169154"/>
                  <a:pt x="232491" y="173938"/>
                </a:cubicBezTo>
                <a:cubicBezTo>
                  <a:pt x="234022" y="178722"/>
                  <a:pt x="235289" y="183912"/>
                  <a:pt x="236294" y="189509"/>
                </a:cubicBezTo>
                <a:cubicBezTo>
                  <a:pt x="237299" y="195106"/>
                  <a:pt x="237968" y="200320"/>
                  <a:pt x="238303" y="205152"/>
                </a:cubicBezTo>
                <a:cubicBezTo>
                  <a:pt x="238638" y="209984"/>
                  <a:pt x="238805" y="214935"/>
                  <a:pt x="238805" y="220006"/>
                </a:cubicBezTo>
                <a:cubicBezTo>
                  <a:pt x="238805" y="231487"/>
                  <a:pt x="235313" y="240552"/>
                  <a:pt x="228329" y="247201"/>
                </a:cubicBezTo>
                <a:cubicBezTo>
                  <a:pt x="221345" y="253851"/>
                  <a:pt x="212064" y="257175"/>
                  <a:pt x="200488" y="257175"/>
                </a:cubicBezTo>
                <a:lnTo>
                  <a:pt x="75057" y="257175"/>
                </a:lnTo>
                <a:cubicBezTo>
                  <a:pt x="63481" y="257175"/>
                  <a:pt x="54200" y="253851"/>
                  <a:pt x="47216" y="247201"/>
                </a:cubicBezTo>
                <a:cubicBezTo>
                  <a:pt x="40232" y="240552"/>
                  <a:pt x="36739" y="231487"/>
                  <a:pt x="36739" y="220006"/>
                </a:cubicBezTo>
                <a:cubicBezTo>
                  <a:pt x="36739" y="214935"/>
                  <a:pt x="36907" y="209984"/>
                  <a:pt x="37242" y="205152"/>
                </a:cubicBezTo>
                <a:cubicBezTo>
                  <a:pt x="37577" y="200320"/>
                  <a:pt x="38246" y="195106"/>
                  <a:pt x="39251" y="189509"/>
                </a:cubicBezTo>
                <a:cubicBezTo>
                  <a:pt x="40255" y="183912"/>
                  <a:pt x="41523" y="178722"/>
                  <a:pt x="43054" y="173938"/>
                </a:cubicBezTo>
                <a:cubicBezTo>
                  <a:pt x="44585" y="169154"/>
                  <a:pt x="46642" y="164490"/>
                  <a:pt x="49225" y="159945"/>
                </a:cubicBezTo>
                <a:cubicBezTo>
                  <a:pt x="51808" y="155401"/>
                  <a:pt x="54774" y="151526"/>
                  <a:pt x="58123" y="148321"/>
                </a:cubicBezTo>
                <a:cubicBezTo>
                  <a:pt x="61471" y="145116"/>
                  <a:pt x="65562" y="142557"/>
                  <a:pt x="70393" y="140643"/>
                </a:cubicBezTo>
                <a:cubicBezTo>
                  <a:pt x="75225" y="138729"/>
                  <a:pt x="80559" y="137773"/>
                  <a:pt x="86395" y="137773"/>
                </a:cubicBezTo>
                <a:close/>
                <a:moveTo>
                  <a:pt x="257749" y="73479"/>
                </a:moveTo>
                <a:cubicBezTo>
                  <a:pt x="269613" y="73479"/>
                  <a:pt x="275545" y="90366"/>
                  <a:pt x="275545" y="124139"/>
                </a:cubicBezTo>
                <a:cubicBezTo>
                  <a:pt x="275545" y="131602"/>
                  <a:pt x="272866" y="137270"/>
                  <a:pt x="267508" y="141145"/>
                </a:cubicBezTo>
                <a:cubicBezTo>
                  <a:pt x="262150" y="145020"/>
                  <a:pt x="255549" y="146958"/>
                  <a:pt x="247703" y="146958"/>
                </a:cubicBezTo>
                <a:lnTo>
                  <a:pt x="228473" y="146958"/>
                </a:lnTo>
                <a:cubicBezTo>
                  <a:pt x="218618" y="135190"/>
                  <a:pt x="205941" y="129066"/>
                  <a:pt x="190442" y="128588"/>
                </a:cubicBezTo>
                <a:cubicBezTo>
                  <a:pt x="198191" y="117394"/>
                  <a:pt x="202066" y="105147"/>
                  <a:pt x="202066" y="91849"/>
                </a:cubicBezTo>
                <a:cubicBezTo>
                  <a:pt x="202066" y="89074"/>
                  <a:pt x="201827" y="85917"/>
                  <a:pt x="201349" y="82377"/>
                </a:cubicBezTo>
                <a:cubicBezTo>
                  <a:pt x="207663" y="84577"/>
                  <a:pt x="214026" y="85678"/>
                  <a:pt x="220436" y="85678"/>
                </a:cubicBezTo>
                <a:cubicBezTo>
                  <a:pt x="226081" y="85678"/>
                  <a:pt x="231773" y="84649"/>
                  <a:pt x="237514" y="82592"/>
                </a:cubicBezTo>
                <a:cubicBezTo>
                  <a:pt x="243254" y="80535"/>
                  <a:pt x="247919" y="78502"/>
                  <a:pt x="251506" y="76493"/>
                </a:cubicBezTo>
                <a:cubicBezTo>
                  <a:pt x="255094" y="74484"/>
                  <a:pt x="257175" y="73479"/>
                  <a:pt x="257749" y="73479"/>
                </a:cubicBezTo>
                <a:close/>
                <a:moveTo>
                  <a:pt x="17796" y="73479"/>
                </a:moveTo>
                <a:cubicBezTo>
                  <a:pt x="18370" y="73479"/>
                  <a:pt x="20451" y="74484"/>
                  <a:pt x="24039" y="76493"/>
                </a:cubicBezTo>
                <a:cubicBezTo>
                  <a:pt x="27626" y="78502"/>
                  <a:pt x="32291" y="80535"/>
                  <a:pt x="38031" y="82592"/>
                </a:cubicBezTo>
                <a:cubicBezTo>
                  <a:pt x="43772" y="84649"/>
                  <a:pt x="49464" y="85678"/>
                  <a:pt x="55109" y="85678"/>
                </a:cubicBezTo>
                <a:cubicBezTo>
                  <a:pt x="61519" y="85678"/>
                  <a:pt x="67882" y="84577"/>
                  <a:pt x="74196" y="82377"/>
                </a:cubicBezTo>
                <a:cubicBezTo>
                  <a:pt x="73718" y="85917"/>
                  <a:pt x="73479" y="89074"/>
                  <a:pt x="73479" y="91849"/>
                </a:cubicBezTo>
                <a:cubicBezTo>
                  <a:pt x="73479" y="105147"/>
                  <a:pt x="77354" y="117394"/>
                  <a:pt x="85103" y="128588"/>
                </a:cubicBezTo>
                <a:cubicBezTo>
                  <a:pt x="69604" y="129066"/>
                  <a:pt x="56927" y="135190"/>
                  <a:pt x="47072" y="146958"/>
                </a:cubicBezTo>
                <a:lnTo>
                  <a:pt x="27842" y="146958"/>
                </a:lnTo>
                <a:cubicBezTo>
                  <a:pt x="19996" y="146958"/>
                  <a:pt x="13395" y="145020"/>
                  <a:pt x="8037" y="141145"/>
                </a:cubicBezTo>
                <a:cubicBezTo>
                  <a:pt x="2679" y="137270"/>
                  <a:pt x="0" y="131602"/>
                  <a:pt x="0" y="124139"/>
                </a:cubicBezTo>
                <a:cubicBezTo>
                  <a:pt x="0" y="90366"/>
                  <a:pt x="5932" y="73479"/>
                  <a:pt x="17796" y="73479"/>
                </a:cubicBezTo>
                <a:close/>
                <a:moveTo>
                  <a:pt x="137772" y="36740"/>
                </a:moveTo>
                <a:cubicBezTo>
                  <a:pt x="152985" y="36740"/>
                  <a:pt x="165973" y="42121"/>
                  <a:pt x="176736" y="52885"/>
                </a:cubicBezTo>
                <a:cubicBezTo>
                  <a:pt x="187500" y="63648"/>
                  <a:pt x="192881" y="76636"/>
                  <a:pt x="192881" y="91849"/>
                </a:cubicBezTo>
                <a:cubicBezTo>
                  <a:pt x="192881" y="107061"/>
                  <a:pt x="187500" y="120049"/>
                  <a:pt x="176736" y="130812"/>
                </a:cubicBezTo>
                <a:cubicBezTo>
                  <a:pt x="165973" y="141576"/>
                  <a:pt x="152985" y="146958"/>
                  <a:pt x="137772" y="146958"/>
                </a:cubicBezTo>
                <a:cubicBezTo>
                  <a:pt x="122560" y="146958"/>
                  <a:pt x="109572" y="141576"/>
                  <a:pt x="98809" y="130812"/>
                </a:cubicBezTo>
                <a:cubicBezTo>
                  <a:pt x="88045" y="120049"/>
                  <a:pt x="82664" y="107061"/>
                  <a:pt x="82664" y="91849"/>
                </a:cubicBezTo>
                <a:cubicBezTo>
                  <a:pt x="82664" y="76636"/>
                  <a:pt x="88045" y="63648"/>
                  <a:pt x="98809" y="52885"/>
                </a:cubicBezTo>
                <a:cubicBezTo>
                  <a:pt x="109572" y="42121"/>
                  <a:pt x="122560" y="36740"/>
                  <a:pt x="137772" y="36740"/>
                </a:cubicBezTo>
                <a:close/>
                <a:moveTo>
                  <a:pt x="220436" y="0"/>
                </a:moveTo>
                <a:cubicBezTo>
                  <a:pt x="230577" y="0"/>
                  <a:pt x="239236" y="3588"/>
                  <a:pt x="246412" y="10764"/>
                </a:cubicBezTo>
                <a:cubicBezTo>
                  <a:pt x="253587" y="17940"/>
                  <a:pt x="257175" y="26598"/>
                  <a:pt x="257175" y="36740"/>
                </a:cubicBezTo>
                <a:cubicBezTo>
                  <a:pt x="257175" y="46881"/>
                  <a:pt x="253587" y="55540"/>
                  <a:pt x="246412" y="62716"/>
                </a:cubicBezTo>
                <a:cubicBezTo>
                  <a:pt x="239236" y="69891"/>
                  <a:pt x="230577" y="73479"/>
                  <a:pt x="220436" y="73479"/>
                </a:cubicBezTo>
                <a:cubicBezTo>
                  <a:pt x="210294" y="73479"/>
                  <a:pt x="201636" y="69891"/>
                  <a:pt x="194460" y="62716"/>
                </a:cubicBezTo>
                <a:cubicBezTo>
                  <a:pt x="187284" y="55540"/>
                  <a:pt x="183697" y="46881"/>
                  <a:pt x="183697" y="36740"/>
                </a:cubicBezTo>
                <a:cubicBezTo>
                  <a:pt x="183697" y="26598"/>
                  <a:pt x="187284" y="17940"/>
                  <a:pt x="194460" y="10764"/>
                </a:cubicBezTo>
                <a:cubicBezTo>
                  <a:pt x="201636" y="3588"/>
                  <a:pt x="210294" y="0"/>
                  <a:pt x="220436" y="0"/>
                </a:cubicBezTo>
                <a:close/>
                <a:moveTo>
                  <a:pt x="55109" y="0"/>
                </a:moveTo>
                <a:cubicBezTo>
                  <a:pt x="65251" y="0"/>
                  <a:pt x="73909" y="3588"/>
                  <a:pt x="81085" y="10764"/>
                </a:cubicBezTo>
                <a:cubicBezTo>
                  <a:pt x="88261" y="17940"/>
                  <a:pt x="91848" y="26598"/>
                  <a:pt x="91848" y="36740"/>
                </a:cubicBezTo>
                <a:cubicBezTo>
                  <a:pt x="91848" y="46881"/>
                  <a:pt x="88261" y="55540"/>
                  <a:pt x="81085" y="62716"/>
                </a:cubicBezTo>
                <a:cubicBezTo>
                  <a:pt x="73909" y="69891"/>
                  <a:pt x="65251" y="73479"/>
                  <a:pt x="55109" y="73479"/>
                </a:cubicBezTo>
                <a:cubicBezTo>
                  <a:pt x="44967" y="73479"/>
                  <a:pt x="36309" y="69891"/>
                  <a:pt x="29133" y="62716"/>
                </a:cubicBezTo>
                <a:cubicBezTo>
                  <a:pt x="21958" y="55540"/>
                  <a:pt x="18370" y="46881"/>
                  <a:pt x="18370" y="36740"/>
                </a:cubicBezTo>
                <a:cubicBezTo>
                  <a:pt x="18370" y="26598"/>
                  <a:pt x="21958" y="17940"/>
                  <a:pt x="29133" y="10764"/>
                </a:cubicBezTo>
                <a:cubicBezTo>
                  <a:pt x="36309" y="3588"/>
                  <a:pt x="44967" y="0"/>
                  <a:pt x="55109" y="0"/>
                </a:cubicBezTo>
                <a:close/>
              </a:path>
            </a:pathLst>
          </a:custGeom>
          <a:solidFill>
            <a:srgbClr val="FA6A31"/>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Arial"/>
              <a:ea typeface="微软雅黑"/>
              <a:sym typeface="Arial"/>
            </a:endParaRPr>
          </a:p>
        </p:txBody>
      </p:sp>
      <p:grpSp>
        <p:nvGrpSpPr>
          <p:cNvPr id="53" name="组合 55">
            <a:extLst>
              <a:ext uri="{FF2B5EF4-FFF2-40B4-BE49-F238E27FC236}">
                <a16:creationId xmlns:a16="http://schemas.microsoft.com/office/drawing/2014/main" xmlns="" id="{A23FBB6D-15E6-4227-B7BF-A9DF8AEA7558}"/>
              </a:ext>
            </a:extLst>
          </p:cNvPr>
          <p:cNvGrpSpPr/>
          <p:nvPr/>
        </p:nvGrpSpPr>
        <p:grpSpPr bwMode="auto">
          <a:xfrm>
            <a:off x="4193818" y="177245"/>
            <a:ext cx="3573065" cy="696471"/>
            <a:chOff x="3791743" y="5346472"/>
            <a:chExt cx="5833187" cy="1152803"/>
          </a:xfrm>
          <a:effectLst/>
        </p:grpSpPr>
        <p:sp>
          <p:nvSpPr>
            <p:cNvPr id="54" name="任意多边形 166">
              <a:extLst>
                <a:ext uri="{FF2B5EF4-FFF2-40B4-BE49-F238E27FC236}">
                  <a16:creationId xmlns:a16="http://schemas.microsoft.com/office/drawing/2014/main" xmlns="" id="{C75EB6F9-7B5B-4E6B-A2BD-0298DE2C0B18}"/>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55" name="圆角矩形 165">
              <a:extLst>
                <a:ext uri="{FF2B5EF4-FFF2-40B4-BE49-F238E27FC236}">
                  <a16:creationId xmlns:a16="http://schemas.microsoft.com/office/drawing/2014/main" xmlns="" id="{F01B6722-60BE-4C14-BB2E-5509101CBFE0}"/>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A6A31"/>
                  </a:solidFill>
                  <a:latin typeface="Arial"/>
                  <a:ea typeface="微软雅黑"/>
                  <a:cs typeface="+mn-ea"/>
                  <a:sym typeface="Arial"/>
                </a:rPr>
                <a:t>推广体系</a:t>
              </a:r>
            </a:p>
          </p:txBody>
        </p:sp>
        <p:sp>
          <p:nvSpPr>
            <p:cNvPr id="56" name="圆角矩形 167">
              <a:extLst>
                <a:ext uri="{FF2B5EF4-FFF2-40B4-BE49-F238E27FC236}">
                  <a16:creationId xmlns:a16="http://schemas.microsoft.com/office/drawing/2014/main" xmlns="" id="{4B9ACA72-3708-435C-A124-0980C6C18EAC}"/>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92191406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500" fill="hold"/>
                                        <p:tgtEl>
                                          <p:spTgt spid="87"/>
                                        </p:tgtEl>
                                        <p:attrNameLst>
                                          <p:attrName>ppt_w</p:attrName>
                                        </p:attrNameLst>
                                      </p:cBhvr>
                                      <p:tavLst>
                                        <p:tav tm="0">
                                          <p:val>
                                            <p:fltVal val="0"/>
                                          </p:val>
                                        </p:tav>
                                        <p:tav tm="100000">
                                          <p:val>
                                            <p:strVal val="#ppt_w"/>
                                          </p:val>
                                        </p:tav>
                                      </p:tavLst>
                                    </p:anim>
                                    <p:anim calcmode="lin" valueType="num">
                                      <p:cBhvr>
                                        <p:cTn id="12" dur="500" fill="hold"/>
                                        <p:tgtEl>
                                          <p:spTgt spid="87"/>
                                        </p:tgtEl>
                                        <p:attrNameLst>
                                          <p:attrName>ppt_h</p:attrName>
                                        </p:attrNameLst>
                                      </p:cBhvr>
                                      <p:tavLst>
                                        <p:tav tm="0">
                                          <p:val>
                                            <p:fltVal val="0"/>
                                          </p:val>
                                        </p:tav>
                                        <p:tav tm="100000">
                                          <p:val>
                                            <p:strVal val="#ppt_h"/>
                                          </p:val>
                                        </p:tav>
                                      </p:tavLst>
                                    </p:anim>
                                    <p:animEffect transition="in" filter="fade">
                                      <p:cBhvr>
                                        <p:cTn id="13" dur="500"/>
                                        <p:tgtEl>
                                          <p:spTgt spid="87"/>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1000" fill="hold">
                                          <p:stCondLst>
                                            <p:cond delay="0"/>
                                          </p:stCondLst>
                                        </p:cTn>
                                        <p:tgtEl>
                                          <p:spTgt spid="30"/>
                                        </p:tgtEl>
                                        <p:attrNameLst>
                                          <p:attrName>ppt_x</p:attrName>
                                        </p:attrNameLst>
                                      </p:cBhvr>
                                      <p:tavLst>
                                        <p:tav tm="0">
                                          <p:val>
                                            <p:strVal val="0-#ppt_w/2"/>
                                          </p:val>
                                        </p:tav>
                                        <p:tav tm="100000">
                                          <p:val>
                                            <p:strVal val="#ppt_x"/>
                                          </p:val>
                                        </p:tav>
                                      </p:tavLst>
                                    </p:anim>
                                    <p:anim calcmode="lin" valueType="num">
                                      <p:cBhvr additive="base">
                                        <p:cTn id="17" dur="1000" fill="hold">
                                          <p:stCondLst>
                                            <p:cond delay="0"/>
                                          </p:stCondLst>
                                        </p:cTn>
                                        <p:tgtEl>
                                          <p:spTgt spid="30"/>
                                        </p:tgtEl>
                                        <p:attrNameLst>
                                          <p:attrName>ppt_y</p:attrName>
                                        </p:attrNameLst>
                                      </p:cBhvr>
                                      <p:tavLst>
                                        <p:tav tm="0">
                                          <p:val>
                                            <p:strVal val="#ppt_y+0.030"/>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0" fill="hold">
                                          <p:stCondLst>
                                            <p:cond delay="0"/>
                                          </p:stCondLst>
                                        </p:cTn>
                                        <p:tgtEl>
                                          <p:spTgt spid="34"/>
                                        </p:tgtEl>
                                        <p:attrNameLst>
                                          <p:attrName>ppt_x</p:attrName>
                                        </p:attrNameLst>
                                      </p:cBhvr>
                                      <p:tavLst>
                                        <p:tav tm="0">
                                          <p:val>
                                            <p:strVal val="0-#ppt_w/2"/>
                                          </p:val>
                                        </p:tav>
                                        <p:tav tm="100000">
                                          <p:val>
                                            <p:strVal val="#ppt_x"/>
                                          </p:val>
                                        </p:tav>
                                      </p:tavLst>
                                    </p:anim>
                                    <p:anim calcmode="lin" valueType="num">
                                      <p:cBhvr additive="base">
                                        <p:cTn id="21" dur="1000" fill="hold">
                                          <p:stCondLst>
                                            <p:cond delay="0"/>
                                          </p:stCondLst>
                                        </p:cTn>
                                        <p:tgtEl>
                                          <p:spTgt spid="34"/>
                                        </p:tgtEl>
                                        <p:attrNameLst>
                                          <p:attrName>ppt_y</p:attrName>
                                        </p:attrNameLst>
                                      </p:cBhvr>
                                      <p:tavLst>
                                        <p:tav tm="0">
                                          <p:val>
                                            <p:strVal val="#ppt_y+0.536"/>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stCondLst>
                                            <p:cond delay="0"/>
                                          </p:stCondLst>
                                        </p:cTn>
                                        <p:tgtEl>
                                          <p:spTgt spid="35"/>
                                        </p:tgtEl>
                                        <p:attrNameLst>
                                          <p:attrName>ppt_x</p:attrName>
                                        </p:attrNameLst>
                                      </p:cBhvr>
                                      <p:tavLst>
                                        <p:tav tm="0">
                                          <p:val>
                                            <p:strVal val="#ppt_x-0.368"/>
                                          </p:val>
                                        </p:tav>
                                        <p:tav tm="100000">
                                          <p:val>
                                            <p:strVal val="#ppt_x"/>
                                          </p:val>
                                        </p:tav>
                                      </p:tavLst>
                                    </p:anim>
                                    <p:anim calcmode="lin" valueType="num">
                                      <p:cBhvr additive="base">
                                        <p:cTn id="25" dur="1000" fill="hold">
                                          <p:stCondLst>
                                            <p:cond delay="0"/>
                                          </p:stCondLst>
                                        </p:cTn>
                                        <p:tgtEl>
                                          <p:spTgt spid="3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1000" fill="hold">
                                          <p:stCondLst>
                                            <p:cond delay="0"/>
                                          </p:stCondLst>
                                        </p:cTn>
                                        <p:tgtEl>
                                          <p:spTgt spid="36"/>
                                        </p:tgtEl>
                                        <p:attrNameLst>
                                          <p:attrName>ppt_x</p:attrName>
                                        </p:attrNameLst>
                                      </p:cBhvr>
                                      <p:tavLst>
                                        <p:tav tm="0">
                                          <p:val>
                                            <p:strVal val="#ppt_x-0.019"/>
                                          </p:val>
                                        </p:tav>
                                        <p:tav tm="100000">
                                          <p:val>
                                            <p:strVal val="#ppt_x"/>
                                          </p:val>
                                        </p:tav>
                                      </p:tavLst>
                                    </p:anim>
                                    <p:anim calcmode="lin" valueType="num">
                                      <p:cBhvr additive="base">
                                        <p:cTn id="29" dur="1000" fill="hold">
                                          <p:stCondLst>
                                            <p:cond delay="0"/>
                                          </p:stCondLst>
                                        </p:cTn>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000" fill="hold">
                                          <p:stCondLst>
                                            <p:cond delay="0"/>
                                          </p:stCondLst>
                                        </p:cTn>
                                        <p:tgtEl>
                                          <p:spTgt spid="37"/>
                                        </p:tgtEl>
                                        <p:attrNameLst>
                                          <p:attrName>ppt_x</p:attrName>
                                        </p:attrNameLst>
                                      </p:cBhvr>
                                      <p:tavLst>
                                        <p:tav tm="0">
                                          <p:val>
                                            <p:strVal val="#ppt_x-0.201"/>
                                          </p:val>
                                        </p:tav>
                                        <p:tav tm="100000">
                                          <p:val>
                                            <p:strVal val="#ppt_x"/>
                                          </p:val>
                                        </p:tav>
                                      </p:tavLst>
                                    </p:anim>
                                    <p:anim calcmode="lin" valueType="num">
                                      <p:cBhvr additive="base">
                                        <p:cTn id="33" dur="1000" fill="hold">
                                          <p:stCondLst>
                                            <p:cond delay="0"/>
                                          </p:stCondLst>
                                        </p:cTn>
                                        <p:tgtEl>
                                          <p:spTgt spid="3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1000" fill="hold">
                                          <p:stCondLst>
                                            <p:cond delay="0"/>
                                          </p:stCondLst>
                                        </p:cTn>
                                        <p:tgtEl>
                                          <p:spTgt spid="46"/>
                                        </p:tgtEl>
                                        <p:attrNameLst>
                                          <p:attrName>ppt_x</p:attrName>
                                        </p:attrNameLst>
                                      </p:cBhvr>
                                      <p:tavLst>
                                        <p:tav tm="0">
                                          <p:val>
                                            <p:strVal val="#ppt_x-0.006"/>
                                          </p:val>
                                        </p:tav>
                                        <p:tav tm="100000">
                                          <p:val>
                                            <p:strVal val="#ppt_x"/>
                                          </p:val>
                                        </p:tav>
                                      </p:tavLst>
                                    </p:anim>
                                    <p:anim calcmode="lin" valueType="num">
                                      <p:cBhvr additive="base">
                                        <p:cTn id="37" dur="1000" fill="hold">
                                          <p:stCondLst>
                                            <p:cond delay="0"/>
                                          </p:stCondLst>
                                        </p:cTn>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1000" fill="hold">
                                          <p:stCondLst>
                                            <p:cond delay="0"/>
                                          </p:stCondLst>
                                        </p:cTn>
                                        <p:tgtEl>
                                          <p:spTgt spid="47"/>
                                        </p:tgtEl>
                                        <p:attrNameLst>
                                          <p:attrName>ppt_x</p:attrName>
                                        </p:attrNameLst>
                                      </p:cBhvr>
                                      <p:tavLst>
                                        <p:tav tm="0">
                                          <p:val>
                                            <p:strVal val="0-#ppt_w/2"/>
                                          </p:val>
                                        </p:tav>
                                        <p:tav tm="100000">
                                          <p:val>
                                            <p:strVal val="#ppt_x"/>
                                          </p:val>
                                        </p:tav>
                                      </p:tavLst>
                                    </p:anim>
                                    <p:anim calcmode="lin" valueType="num">
                                      <p:cBhvr additive="base">
                                        <p:cTn id="41" dur="1000" fill="hold">
                                          <p:stCondLst>
                                            <p:cond delay="0"/>
                                          </p:stCondLst>
                                        </p:cTn>
                                        <p:tgtEl>
                                          <p:spTgt spid="47"/>
                                        </p:tgtEl>
                                        <p:attrNameLst>
                                          <p:attrName>ppt_y</p:attrName>
                                        </p:attrNameLst>
                                      </p:cBhvr>
                                      <p:tavLst>
                                        <p:tav tm="0">
                                          <p:val>
                                            <p:strVal val="#ppt_y-0.266"/>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1000" fill="hold">
                                          <p:stCondLst>
                                            <p:cond delay="0"/>
                                          </p:stCondLst>
                                        </p:cTn>
                                        <p:tgtEl>
                                          <p:spTgt spid="48"/>
                                        </p:tgtEl>
                                        <p:attrNameLst>
                                          <p:attrName>ppt_x</p:attrName>
                                        </p:attrNameLst>
                                      </p:cBhvr>
                                      <p:tavLst>
                                        <p:tav tm="0">
                                          <p:val>
                                            <p:strVal val="#ppt_x-0.011"/>
                                          </p:val>
                                        </p:tav>
                                        <p:tav tm="100000">
                                          <p:val>
                                            <p:strVal val="#ppt_x"/>
                                          </p:val>
                                        </p:tav>
                                      </p:tavLst>
                                    </p:anim>
                                    <p:anim calcmode="lin" valueType="num">
                                      <p:cBhvr additive="base">
                                        <p:cTn id="45" dur="1000" fill="hold">
                                          <p:stCondLst>
                                            <p:cond delay="0"/>
                                          </p:stCondLst>
                                        </p:cTn>
                                        <p:tgtEl>
                                          <p:spTgt spid="48"/>
                                        </p:tgtEl>
                                        <p:attrNameLst>
                                          <p:attrName>ppt_y</p:attrName>
                                        </p:attrNameLst>
                                      </p:cBhvr>
                                      <p:tavLst>
                                        <p:tav tm="0">
                                          <p:val>
                                            <p:strVal val="0-#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1000" fill="hold">
                                          <p:stCondLst>
                                            <p:cond delay="0"/>
                                          </p:stCondLst>
                                        </p:cTn>
                                        <p:tgtEl>
                                          <p:spTgt spid="60"/>
                                        </p:tgtEl>
                                        <p:attrNameLst>
                                          <p:attrName>ppt_x</p:attrName>
                                        </p:attrNameLst>
                                      </p:cBhvr>
                                      <p:tavLst>
                                        <p:tav tm="0">
                                          <p:val>
                                            <p:strVal val="#ppt_x-0.012"/>
                                          </p:val>
                                        </p:tav>
                                        <p:tav tm="100000">
                                          <p:val>
                                            <p:strVal val="#ppt_x"/>
                                          </p:val>
                                        </p:tav>
                                      </p:tavLst>
                                    </p:anim>
                                    <p:anim calcmode="lin" valueType="num">
                                      <p:cBhvr additive="base">
                                        <p:cTn id="49" dur="1000" fill="hold">
                                          <p:stCondLst>
                                            <p:cond delay="0"/>
                                          </p:stCondLst>
                                        </p:cTn>
                                        <p:tgtEl>
                                          <p:spTgt spid="60"/>
                                        </p:tgtEl>
                                        <p:attrNameLst>
                                          <p:attrName>ppt_y</p:attrName>
                                        </p:attrNameLst>
                                      </p:cBhvr>
                                      <p:tavLst>
                                        <p:tav tm="0">
                                          <p:val>
                                            <p:strVal val="0-#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1000" fill="hold">
                                          <p:stCondLst>
                                            <p:cond delay="0"/>
                                          </p:stCondLst>
                                        </p:cTn>
                                        <p:tgtEl>
                                          <p:spTgt spid="61"/>
                                        </p:tgtEl>
                                        <p:attrNameLst>
                                          <p:attrName>ppt_x</p:attrName>
                                        </p:attrNameLst>
                                      </p:cBhvr>
                                      <p:tavLst>
                                        <p:tav tm="0">
                                          <p:val>
                                            <p:strVal val="#ppt_x-0.232"/>
                                          </p:val>
                                        </p:tav>
                                        <p:tav tm="100000">
                                          <p:val>
                                            <p:strVal val="#ppt_x"/>
                                          </p:val>
                                        </p:tav>
                                      </p:tavLst>
                                    </p:anim>
                                    <p:anim calcmode="lin" valueType="num">
                                      <p:cBhvr additive="base">
                                        <p:cTn id="53" dur="1000" fill="hold">
                                          <p:stCondLst>
                                            <p:cond delay="0"/>
                                          </p:stCondLst>
                                        </p:cTn>
                                        <p:tgtEl>
                                          <p:spTgt spid="6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1000" fill="hold">
                                          <p:stCondLst>
                                            <p:cond delay="0"/>
                                          </p:stCondLst>
                                        </p:cTn>
                                        <p:tgtEl>
                                          <p:spTgt spid="64"/>
                                        </p:tgtEl>
                                        <p:attrNameLst>
                                          <p:attrName>ppt_x</p:attrName>
                                        </p:attrNameLst>
                                      </p:cBhvr>
                                      <p:tavLst>
                                        <p:tav tm="0">
                                          <p:val>
                                            <p:strVal val="#ppt_x-0.016"/>
                                          </p:val>
                                        </p:tav>
                                        <p:tav tm="100000">
                                          <p:val>
                                            <p:strVal val="#ppt_x"/>
                                          </p:val>
                                        </p:tav>
                                      </p:tavLst>
                                    </p:anim>
                                    <p:anim calcmode="lin" valueType="num">
                                      <p:cBhvr additive="base">
                                        <p:cTn id="57" dur="1000" fill="hold">
                                          <p:stCondLst>
                                            <p:cond delay="0"/>
                                          </p:stCondLst>
                                        </p:cTn>
                                        <p:tgtEl>
                                          <p:spTgt spid="6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additive="base">
                                        <p:cTn id="60" dur="1000" fill="hold">
                                          <p:stCondLst>
                                            <p:cond delay="0"/>
                                          </p:stCondLst>
                                        </p:cTn>
                                        <p:tgtEl>
                                          <p:spTgt spid="65"/>
                                        </p:tgtEl>
                                        <p:attrNameLst>
                                          <p:attrName>ppt_x</p:attrName>
                                        </p:attrNameLst>
                                      </p:cBhvr>
                                      <p:tavLst>
                                        <p:tav tm="0">
                                          <p:val>
                                            <p:strVal val="#ppt_x-0.004"/>
                                          </p:val>
                                        </p:tav>
                                        <p:tav tm="100000">
                                          <p:val>
                                            <p:strVal val="#ppt_x"/>
                                          </p:val>
                                        </p:tav>
                                      </p:tavLst>
                                    </p:anim>
                                    <p:anim calcmode="lin" valueType="num">
                                      <p:cBhvr additive="base">
                                        <p:cTn id="61" dur="1000" fill="hold">
                                          <p:stCondLst>
                                            <p:cond delay="0"/>
                                          </p:stCondLst>
                                        </p:cTn>
                                        <p:tgtEl>
                                          <p:spTgt spid="6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68"/>
                                        </p:tgtEl>
                                        <p:attrNameLst>
                                          <p:attrName>style.visibility</p:attrName>
                                        </p:attrNameLst>
                                      </p:cBhvr>
                                      <p:to>
                                        <p:strVal val="visible"/>
                                      </p:to>
                                    </p:set>
                                    <p:anim calcmode="lin" valueType="num">
                                      <p:cBhvr additive="base">
                                        <p:cTn id="64" dur="1000" fill="hold">
                                          <p:stCondLst>
                                            <p:cond delay="0"/>
                                          </p:stCondLst>
                                        </p:cTn>
                                        <p:tgtEl>
                                          <p:spTgt spid="68"/>
                                        </p:tgtEl>
                                        <p:attrNameLst>
                                          <p:attrName>ppt_x</p:attrName>
                                        </p:attrNameLst>
                                      </p:cBhvr>
                                      <p:tavLst>
                                        <p:tav tm="0">
                                          <p:val>
                                            <p:strVal val="#ppt_x+0.198"/>
                                          </p:val>
                                        </p:tav>
                                        <p:tav tm="100000">
                                          <p:val>
                                            <p:strVal val="#ppt_x"/>
                                          </p:val>
                                        </p:tav>
                                      </p:tavLst>
                                    </p:anim>
                                    <p:anim calcmode="lin" valueType="num">
                                      <p:cBhvr additive="base">
                                        <p:cTn id="65" dur="1000" fill="hold">
                                          <p:stCondLst>
                                            <p:cond delay="0"/>
                                          </p:stCondLst>
                                        </p:cTn>
                                        <p:tgtEl>
                                          <p:spTgt spid="68"/>
                                        </p:tgtEl>
                                        <p:attrNameLst>
                                          <p:attrName>ppt_y</p:attrName>
                                        </p:attrNameLst>
                                      </p:cBhvr>
                                      <p:tavLst>
                                        <p:tav tm="0">
                                          <p:val>
                                            <p:strVal val="0-#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1000" fill="hold">
                                          <p:stCondLst>
                                            <p:cond delay="0"/>
                                          </p:stCondLst>
                                        </p:cTn>
                                        <p:tgtEl>
                                          <p:spTgt spid="69"/>
                                        </p:tgtEl>
                                        <p:attrNameLst>
                                          <p:attrName>ppt_x</p:attrName>
                                        </p:attrNameLst>
                                      </p:cBhvr>
                                      <p:tavLst>
                                        <p:tav tm="0">
                                          <p:val>
                                            <p:strVal val="1+#ppt_w/2"/>
                                          </p:val>
                                        </p:tav>
                                        <p:tav tm="100000">
                                          <p:val>
                                            <p:strVal val="#ppt_x"/>
                                          </p:val>
                                        </p:tav>
                                      </p:tavLst>
                                    </p:anim>
                                    <p:anim calcmode="lin" valueType="num">
                                      <p:cBhvr additive="base">
                                        <p:cTn id="69" dur="1000" fill="hold">
                                          <p:stCondLst>
                                            <p:cond delay="0"/>
                                          </p:stCondLst>
                                        </p:cTn>
                                        <p:tgtEl>
                                          <p:spTgt spid="69"/>
                                        </p:tgtEl>
                                        <p:attrNameLst>
                                          <p:attrName>ppt_y</p:attrName>
                                        </p:attrNameLst>
                                      </p:cBhvr>
                                      <p:tavLst>
                                        <p:tav tm="0">
                                          <p:val>
                                            <p:strVal val="#ppt_y-0.065"/>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1000" fill="hold">
                                          <p:stCondLst>
                                            <p:cond delay="0"/>
                                          </p:stCondLst>
                                        </p:cTn>
                                        <p:tgtEl>
                                          <p:spTgt spid="70"/>
                                        </p:tgtEl>
                                        <p:attrNameLst>
                                          <p:attrName>ppt_x</p:attrName>
                                        </p:attrNameLst>
                                      </p:cBhvr>
                                      <p:tavLst>
                                        <p:tav tm="0">
                                          <p:val>
                                            <p:strVal val="1+#ppt_w/2"/>
                                          </p:val>
                                        </p:tav>
                                        <p:tav tm="100000">
                                          <p:val>
                                            <p:strVal val="#ppt_x"/>
                                          </p:val>
                                        </p:tav>
                                      </p:tavLst>
                                    </p:anim>
                                    <p:anim calcmode="lin" valueType="num">
                                      <p:cBhvr additive="base">
                                        <p:cTn id="73" dur="1000" fill="hold">
                                          <p:stCondLst>
                                            <p:cond delay="0"/>
                                          </p:stCondLst>
                                        </p:cTn>
                                        <p:tgtEl>
                                          <p:spTgt spid="70"/>
                                        </p:tgtEl>
                                        <p:attrNameLst>
                                          <p:attrName>ppt_y</p:attrName>
                                        </p:attrNameLst>
                                      </p:cBhvr>
                                      <p:tavLst>
                                        <p:tav tm="0">
                                          <p:val>
                                            <p:strVal val="#ppt_y-0.344"/>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1000" fill="hold">
                                          <p:stCondLst>
                                            <p:cond delay="0"/>
                                          </p:stCondLst>
                                        </p:cTn>
                                        <p:tgtEl>
                                          <p:spTgt spid="71"/>
                                        </p:tgtEl>
                                        <p:attrNameLst>
                                          <p:attrName>ppt_x</p:attrName>
                                        </p:attrNameLst>
                                      </p:cBhvr>
                                      <p:tavLst>
                                        <p:tav tm="0">
                                          <p:val>
                                            <p:strVal val="1+#ppt_w/2"/>
                                          </p:val>
                                        </p:tav>
                                        <p:tav tm="100000">
                                          <p:val>
                                            <p:strVal val="#ppt_x"/>
                                          </p:val>
                                        </p:tav>
                                      </p:tavLst>
                                    </p:anim>
                                    <p:anim calcmode="lin" valueType="num">
                                      <p:cBhvr additive="base">
                                        <p:cTn id="77" dur="1000" fill="hold">
                                          <p:stCondLst>
                                            <p:cond delay="0"/>
                                          </p:stCondLst>
                                        </p:cTn>
                                        <p:tgtEl>
                                          <p:spTgt spid="71"/>
                                        </p:tgtEl>
                                        <p:attrNameLst>
                                          <p:attrName>ppt_y</p:attrName>
                                        </p:attrNameLst>
                                      </p:cBhvr>
                                      <p:tavLst>
                                        <p:tav tm="0">
                                          <p:val>
                                            <p:strVal val="#ppt_y+0.044"/>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additive="base">
                                        <p:cTn id="80" dur="1000" fill="hold">
                                          <p:stCondLst>
                                            <p:cond delay="0"/>
                                          </p:stCondLst>
                                        </p:cTn>
                                        <p:tgtEl>
                                          <p:spTgt spid="72"/>
                                        </p:tgtEl>
                                        <p:attrNameLst>
                                          <p:attrName>ppt_x</p:attrName>
                                        </p:attrNameLst>
                                      </p:cBhvr>
                                      <p:tavLst>
                                        <p:tav tm="0">
                                          <p:val>
                                            <p:strVal val="1+#ppt_w/2"/>
                                          </p:val>
                                        </p:tav>
                                        <p:tav tm="100000">
                                          <p:val>
                                            <p:strVal val="#ppt_x"/>
                                          </p:val>
                                        </p:tav>
                                      </p:tavLst>
                                    </p:anim>
                                    <p:anim calcmode="lin" valueType="num">
                                      <p:cBhvr additive="base">
                                        <p:cTn id="81" dur="1000" fill="hold">
                                          <p:stCondLst>
                                            <p:cond delay="0"/>
                                          </p:stCondLst>
                                        </p:cTn>
                                        <p:tgtEl>
                                          <p:spTgt spid="72"/>
                                        </p:tgtEl>
                                        <p:attrNameLst>
                                          <p:attrName>ppt_y</p:attrName>
                                        </p:attrNameLst>
                                      </p:cBhvr>
                                      <p:tavLst>
                                        <p:tav tm="0">
                                          <p:val>
                                            <p:strVal val="#ppt_y+0.339"/>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1000" fill="hold">
                                          <p:stCondLst>
                                            <p:cond delay="0"/>
                                          </p:stCondLst>
                                        </p:cTn>
                                        <p:tgtEl>
                                          <p:spTgt spid="73"/>
                                        </p:tgtEl>
                                        <p:attrNameLst>
                                          <p:attrName>ppt_x</p:attrName>
                                        </p:attrNameLst>
                                      </p:cBhvr>
                                      <p:tavLst>
                                        <p:tav tm="0">
                                          <p:val>
                                            <p:strVal val="#ppt_x+0.184"/>
                                          </p:val>
                                        </p:tav>
                                        <p:tav tm="100000">
                                          <p:val>
                                            <p:strVal val="#ppt_x"/>
                                          </p:val>
                                        </p:tav>
                                      </p:tavLst>
                                    </p:anim>
                                    <p:anim calcmode="lin" valueType="num">
                                      <p:cBhvr additive="base">
                                        <p:cTn id="85" dur="1000" fill="hold">
                                          <p:stCondLst>
                                            <p:cond delay="0"/>
                                          </p:stCondLst>
                                        </p:cTn>
                                        <p:tgtEl>
                                          <p:spTgt spid="7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 calcmode="lin" valueType="num">
                                      <p:cBhvr additive="base">
                                        <p:cTn id="88" dur="1000" fill="hold">
                                          <p:stCondLst>
                                            <p:cond delay="0"/>
                                          </p:stCondLst>
                                        </p:cTn>
                                        <p:tgtEl>
                                          <p:spTgt spid="75"/>
                                        </p:tgtEl>
                                        <p:attrNameLst>
                                          <p:attrName>ppt_x</p:attrName>
                                        </p:attrNameLst>
                                      </p:cBhvr>
                                      <p:tavLst>
                                        <p:tav tm="0">
                                          <p:val>
                                            <p:strVal val="1+#ppt_w/2"/>
                                          </p:val>
                                        </p:tav>
                                        <p:tav tm="100000">
                                          <p:val>
                                            <p:strVal val="#ppt_x"/>
                                          </p:val>
                                        </p:tav>
                                      </p:tavLst>
                                    </p:anim>
                                    <p:anim calcmode="lin" valueType="num">
                                      <p:cBhvr additive="base">
                                        <p:cTn id="89" dur="1000" fill="hold">
                                          <p:stCondLst>
                                            <p:cond delay="0"/>
                                          </p:stCondLst>
                                        </p:cTn>
                                        <p:tgtEl>
                                          <p:spTgt spid="75"/>
                                        </p:tgtEl>
                                        <p:attrNameLst>
                                          <p:attrName>ppt_y</p:attrName>
                                        </p:attrNameLst>
                                      </p:cBhvr>
                                      <p:tavLst>
                                        <p:tav tm="0">
                                          <p:val>
                                            <p:strVal val="#ppt_y+0.475"/>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 calcmode="lin" valueType="num">
                                      <p:cBhvr additive="base">
                                        <p:cTn id="92" dur="1000" fill="hold">
                                          <p:stCondLst>
                                            <p:cond delay="0"/>
                                          </p:stCondLst>
                                        </p:cTn>
                                        <p:tgtEl>
                                          <p:spTgt spid="76"/>
                                        </p:tgtEl>
                                        <p:attrNameLst>
                                          <p:attrName>ppt_x</p:attrName>
                                        </p:attrNameLst>
                                      </p:cBhvr>
                                      <p:tavLst>
                                        <p:tav tm="0">
                                          <p:val>
                                            <p:strVal val="#ppt_x+0.138"/>
                                          </p:val>
                                        </p:tav>
                                        <p:tav tm="100000">
                                          <p:val>
                                            <p:strVal val="#ppt_x"/>
                                          </p:val>
                                        </p:tav>
                                      </p:tavLst>
                                    </p:anim>
                                    <p:anim calcmode="lin" valueType="num">
                                      <p:cBhvr additive="base">
                                        <p:cTn id="93" dur="1000" fill="hold">
                                          <p:stCondLst>
                                            <p:cond delay="0"/>
                                          </p:stCondLst>
                                        </p:cTn>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7" grpId="0" animBg="1"/>
      <p:bldP spid="46" grpId="0" animBg="1"/>
      <p:bldP spid="47" grpId="0" animBg="1"/>
      <p:bldP spid="48" grpId="0" animBg="1"/>
      <p:bldP spid="60" grpId="0"/>
      <p:bldP spid="61" grpId="0"/>
      <p:bldP spid="64" grpId="0"/>
      <p:bldP spid="65" grpId="0"/>
      <p:bldP spid="68" grpId="0"/>
      <p:bldP spid="69" grpId="0"/>
      <p:bldP spid="70" grpId="0"/>
      <p:bldP spid="71" grpId="0"/>
      <p:bldP spid="72" grpId="0"/>
      <p:bldP spid="73" grpId="0"/>
      <p:bldP spid="75" grpId="0"/>
      <p:bldP spid="76" grpId="0"/>
      <p:bldP spid="8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C35A13F0-EA2C-4764-A84E-51A0D62B9A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027" y="57252"/>
            <a:ext cx="12115800"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Rectangle 51">
            <a:extLst>
              <a:ext uri="{FF2B5EF4-FFF2-40B4-BE49-F238E27FC236}">
                <a16:creationId xmlns:a16="http://schemas.microsoft.com/office/drawing/2014/main" xmlns="" id="{85535DE2-2E3B-457C-A259-C7FEDC667C70}"/>
              </a:ext>
            </a:extLst>
          </p:cNvPr>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nvGrpSpPr>
          <p:cNvPr id="34" name="Group 36">
            <a:extLst>
              <a:ext uri="{FF2B5EF4-FFF2-40B4-BE49-F238E27FC236}">
                <a16:creationId xmlns:a16="http://schemas.microsoft.com/office/drawing/2014/main" xmlns="" id="{47532D35-BE39-4055-A51C-BD3818CF7F53}"/>
              </a:ext>
            </a:extLst>
          </p:cNvPr>
          <p:cNvGrpSpPr/>
          <p:nvPr/>
        </p:nvGrpSpPr>
        <p:grpSpPr>
          <a:xfrm>
            <a:off x="5531344" y="2564845"/>
            <a:ext cx="971272" cy="971272"/>
            <a:chOff x="4876779" y="2512148"/>
            <a:chExt cx="971272" cy="971272"/>
          </a:xfrm>
        </p:grpSpPr>
        <p:sp>
          <p:nvSpPr>
            <p:cNvPr id="35" name="Oval 8">
              <a:extLst>
                <a:ext uri="{FF2B5EF4-FFF2-40B4-BE49-F238E27FC236}">
                  <a16:creationId xmlns:a16="http://schemas.microsoft.com/office/drawing/2014/main" xmlns="" id="{31B8A809-3E0B-43FC-8CDA-D18FB925E416}"/>
                </a:ext>
              </a:extLst>
            </p:cNvPr>
            <p:cNvSpPr/>
            <p:nvPr/>
          </p:nvSpPr>
          <p:spPr>
            <a:xfrm>
              <a:off x="4876779" y="2512148"/>
              <a:ext cx="971272" cy="971272"/>
            </a:xfrm>
            <a:prstGeom prst="ellipse">
              <a:avLst/>
            </a:prstGeom>
            <a:solidFill>
              <a:schemeClr val="bg1">
                <a:lumMod val="85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36" name="Oval 10">
              <a:extLst>
                <a:ext uri="{FF2B5EF4-FFF2-40B4-BE49-F238E27FC236}">
                  <a16:creationId xmlns:a16="http://schemas.microsoft.com/office/drawing/2014/main" xmlns="" id="{1A01482F-A55A-4EC9-A680-FFBB621A0230}"/>
                </a:ext>
              </a:extLst>
            </p:cNvPr>
            <p:cNvSpPr/>
            <p:nvPr/>
          </p:nvSpPr>
          <p:spPr>
            <a:xfrm>
              <a:off x="4993478" y="2628847"/>
              <a:ext cx="737874" cy="737874"/>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37" name="Freeform: Shape 24">
              <a:extLst>
                <a:ext uri="{FF2B5EF4-FFF2-40B4-BE49-F238E27FC236}">
                  <a16:creationId xmlns:a16="http://schemas.microsoft.com/office/drawing/2014/main" xmlns="" id="{EE2FF74F-B790-41A4-B5DB-B1BCDBA130F4}"/>
                </a:ext>
              </a:extLst>
            </p:cNvPr>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latin typeface="Arial"/>
                <a:ea typeface="微软雅黑"/>
                <a:cs typeface="+mn-ea"/>
                <a:sym typeface="Arial"/>
              </a:endParaRPr>
            </a:p>
          </p:txBody>
        </p:sp>
      </p:grpSp>
      <p:grpSp>
        <p:nvGrpSpPr>
          <p:cNvPr id="46" name="Group 39">
            <a:extLst>
              <a:ext uri="{FF2B5EF4-FFF2-40B4-BE49-F238E27FC236}">
                <a16:creationId xmlns:a16="http://schemas.microsoft.com/office/drawing/2014/main" xmlns="" id="{947D4FF3-48A4-4C0B-80DE-23EC7C644328}"/>
              </a:ext>
            </a:extLst>
          </p:cNvPr>
          <p:cNvGrpSpPr/>
          <p:nvPr/>
        </p:nvGrpSpPr>
        <p:grpSpPr>
          <a:xfrm>
            <a:off x="2891644" y="2604662"/>
            <a:ext cx="2639700" cy="891638"/>
            <a:chOff x="1918379" y="1734048"/>
            <a:chExt cx="2348822" cy="891638"/>
          </a:xfrm>
        </p:grpSpPr>
        <p:sp>
          <p:nvSpPr>
            <p:cNvPr id="47" name="TextBox 40">
              <a:extLst>
                <a:ext uri="{FF2B5EF4-FFF2-40B4-BE49-F238E27FC236}">
                  <a16:creationId xmlns:a16="http://schemas.microsoft.com/office/drawing/2014/main" xmlns="" id="{A1B8D4B0-1D8D-41D9-A0D3-AE1731F8C1F8}"/>
                </a:ext>
              </a:extLst>
            </p:cNvPr>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a:solidFill>
                    <a:schemeClr val="bg1">
                      <a:lumMod val="50000"/>
                    </a:schemeClr>
                  </a:solidFill>
                  <a:latin typeface="Arial"/>
                  <a:ea typeface="微软雅黑"/>
                  <a:cs typeface="+mn-ea"/>
                  <a:sym typeface="Arial"/>
                </a:rPr>
                <a:t>此部分内容作为文字排版占位显示 （建议使用主题字体）</a:t>
              </a:r>
            </a:p>
          </p:txBody>
        </p:sp>
        <p:sp>
          <p:nvSpPr>
            <p:cNvPr id="48" name="Rectangle 41">
              <a:extLst>
                <a:ext uri="{FF2B5EF4-FFF2-40B4-BE49-F238E27FC236}">
                  <a16:creationId xmlns:a16="http://schemas.microsoft.com/office/drawing/2014/main" xmlns="" id="{B09A844E-E31A-41CA-8A17-D600FB1EE2A9}"/>
                </a:ext>
              </a:extLst>
            </p:cNvPr>
            <p:cNvSpPr/>
            <p:nvPr/>
          </p:nvSpPr>
          <p:spPr>
            <a:xfrm>
              <a:off x="2985227" y="1734048"/>
              <a:ext cx="1281974" cy="323165"/>
            </a:xfrm>
            <a:prstGeom prst="rect">
              <a:avLst/>
            </a:prstGeom>
          </p:spPr>
          <p:txBody>
            <a:bodyPr wrap="none" lIns="0" tIns="0" rIns="360000" bIns="0" anchor="b" anchorCtr="0">
              <a:normAutofit/>
            </a:bodyPr>
            <a:lstStyle/>
            <a:p>
              <a:pPr algn="r">
                <a:lnSpc>
                  <a:spcPct val="150000"/>
                </a:lnSpc>
                <a:spcAft>
                  <a:spcPct val="40000"/>
                </a:spcAft>
                <a:buClr>
                  <a:srgbClr val="292929"/>
                </a:buClr>
                <a:defRPr/>
              </a:pPr>
              <a:r>
                <a:rPr lang="zh-CN" altLang="en-US" sz="1400" b="1" dirty="0">
                  <a:solidFill>
                    <a:schemeClr val="tx1">
                      <a:lumMod val="65000"/>
                      <a:lumOff val="35000"/>
                    </a:schemeClr>
                  </a:solidFill>
                  <a:latin typeface="Arial"/>
                  <a:ea typeface="微软雅黑"/>
                  <a:sym typeface="Arial"/>
                </a:rPr>
                <a:t>口碑传播优点</a:t>
              </a:r>
              <a:endParaRPr lang="en-US" altLang="zh-CN" sz="1400" b="1" dirty="0">
                <a:solidFill>
                  <a:schemeClr val="tx1">
                    <a:lumMod val="65000"/>
                    <a:lumOff val="35000"/>
                  </a:schemeClr>
                </a:solidFill>
                <a:latin typeface="Arial"/>
                <a:ea typeface="微软雅黑"/>
                <a:sym typeface="Arial"/>
              </a:endParaRPr>
            </a:p>
          </p:txBody>
        </p:sp>
      </p:grpSp>
      <p:grpSp>
        <p:nvGrpSpPr>
          <p:cNvPr id="49" name="Group 35">
            <a:extLst>
              <a:ext uri="{FF2B5EF4-FFF2-40B4-BE49-F238E27FC236}">
                <a16:creationId xmlns:a16="http://schemas.microsoft.com/office/drawing/2014/main" xmlns="" id="{468A7A8B-FEAC-4ABF-AAAD-A816EE738708}"/>
              </a:ext>
            </a:extLst>
          </p:cNvPr>
          <p:cNvGrpSpPr/>
          <p:nvPr/>
        </p:nvGrpSpPr>
        <p:grpSpPr>
          <a:xfrm>
            <a:off x="5545059" y="1322260"/>
            <a:ext cx="971272" cy="971272"/>
            <a:chOff x="3703843" y="1419388"/>
            <a:chExt cx="971272" cy="971272"/>
          </a:xfrm>
        </p:grpSpPr>
        <p:sp>
          <p:nvSpPr>
            <p:cNvPr id="50" name="Oval 4">
              <a:extLst>
                <a:ext uri="{FF2B5EF4-FFF2-40B4-BE49-F238E27FC236}">
                  <a16:creationId xmlns:a16="http://schemas.microsoft.com/office/drawing/2014/main" xmlns="" id="{B2D2997D-9BDB-492C-ABC8-4D39A8F341ED}"/>
                </a:ext>
              </a:extLst>
            </p:cNvPr>
            <p:cNvSpPr/>
            <p:nvPr/>
          </p:nvSpPr>
          <p:spPr>
            <a:xfrm>
              <a:off x="3703843" y="1419388"/>
              <a:ext cx="971272" cy="971272"/>
            </a:xfrm>
            <a:prstGeom prst="ellipse">
              <a:avLst/>
            </a:prstGeom>
            <a:solidFill>
              <a:schemeClr val="bg1">
                <a:lumMod val="85000"/>
              </a:schemeClr>
            </a:solidFill>
            <a:ln w="38100">
              <a:solidFill>
                <a:srgbClr val="FA6A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51" name="Oval 6">
              <a:extLst>
                <a:ext uri="{FF2B5EF4-FFF2-40B4-BE49-F238E27FC236}">
                  <a16:creationId xmlns:a16="http://schemas.microsoft.com/office/drawing/2014/main" xmlns="" id="{DB22087C-E998-4EC9-AD54-B00ACBAFC17A}"/>
                </a:ext>
              </a:extLst>
            </p:cNvPr>
            <p:cNvSpPr/>
            <p:nvPr/>
          </p:nvSpPr>
          <p:spPr>
            <a:xfrm>
              <a:off x="3820542" y="1536087"/>
              <a:ext cx="737874" cy="737874"/>
            </a:xfrm>
            <a:prstGeom prst="ellipse">
              <a:avLst/>
            </a:prstGeom>
            <a:solidFill>
              <a:srgbClr val="FA6A31"/>
            </a:solidFill>
            <a:ln>
              <a:solidFill>
                <a:srgbClr val="FA6A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52" name="Freeform: Shape 23">
              <a:extLst>
                <a:ext uri="{FF2B5EF4-FFF2-40B4-BE49-F238E27FC236}">
                  <a16:creationId xmlns:a16="http://schemas.microsoft.com/office/drawing/2014/main" xmlns="" id="{6991F1EC-8512-4E99-BD8F-E3B5814120B7}"/>
                </a:ext>
              </a:extLst>
            </p:cNvPr>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grpSp>
        <p:nvGrpSpPr>
          <p:cNvPr id="53" name="Group 42">
            <a:extLst>
              <a:ext uri="{FF2B5EF4-FFF2-40B4-BE49-F238E27FC236}">
                <a16:creationId xmlns:a16="http://schemas.microsoft.com/office/drawing/2014/main" xmlns="" id="{B052351F-20FF-446D-B907-912340F0E09F}"/>
              </a:ext>
            </a:extLst>
          </p:cNvPr>
          <p:cNvGrpSpPr/>
          <p:nvPr/>
        </p:nvGrpSpPr>
        <p:grpSpPr>
          <a:xfrm>
            <a:off x="6516331" y="1359793"/>
            <a:ext cx="2628292" cy="877163"/>
            <a:chOff x="7996808" y="1734930"/>
            <a:chExt cx="2348822" cy="877163"/>
          </a:xfrm>
        </p:grpSpPr>
        <p:sp>
          <p:nvSpPr>
            <p:cNvPr id="54" name="TextBox 43">
              <a:extLst>
                <a:ext uri="{FF2B5EF4-FFF2-40B4-BE49-F238E27FC236}">
                  <a16:creationId xmlns:a16="http://schemas.microsoft.com/office/drawing/2014/main" xmlns="" id="{D29460F9-A231-48B7-AAB6-8D6A049BC721}"/>
                </a:ext>
              </a:extLst>
            </p:cNvPr>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a:solidFill>
                    <a:schemeClr val="bg1">
                      <a:lumMod val="50000"/>
                    </a:schemeClr>
                  </a:solidFill>
                  <a:latin typeface="Arial"/>
                  <a:ea typeface="微软雅黑"/>
                  <a:cs typeface="+mn-ea"/>
                  <a:sym typeface="Arial"/>
                </a:rPr>
                <a:t>此部分内容作为文字排版占位显示 （建议使用主题字体）</a:t>
              </a:r>
            </a:p>
          </p:txBody>
        </p:sp>
        <p:sp>
          <p:nvSpPr>
            <p:cNvPr id="55" name="Rectangle 44">
              <a:extLst>
                <a:ext uri="{FF2B5EF4-FFF2-40B4-BE49-F238E27FC236}">
                  <a16:creationId xmlns:a16="http://schemas.microsoft.com/office/drawing/2014/main" xmlns="" id="{BC0F5AB7-E3AC-4935-B221-ABE3DB9435C7}"/>
                </a:ext>
              </a:extLst>
            </p:cNvPr>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tx1">
                      <a:lumMod val="65000"/>
                      <a:lumOff val="35000"/>
                    </a:schemeClr>
                  </a:solidFill>
                  <a:latin typeface="Arial"/>
                  <a:ea typeface="微软雅黑"/>
                  <a:sym typeface="Arial"/>
                </a:rPr>
                <a:t>自媒体传播</a:t>
              </a:r>
              <a:endParaRPr lang="en-US" altLang="zh-CN" sz="1400" b="1" dirty="0">
                <a:solidFill>
                  <a:schemeClr val="bg2">
                    <a:lumMod val="25000"/>
                  </a:schemeClr>
                </a:solidFill>
                <a:latin typeface="Arial"/>
                <a:ea typeface="微软雅黑"/>
                <a:sym typeface="Arial"/>
              </a:endParaRPr>
            </a:p>
          </p:txBody>
        </p:sp>
      </p:grpSp>
      <p:grpSp>
        <p:nvGrpSpPr>
          <p:cNvPr id="57" name="Group 38">
            <a:extLst>
              <a:ext uri="{FF2B5EF4-FFF2-40B4-BE49-F238E27FC236}">
                <a16:creationId xmlns:a16="http://schemas.microsoft.com/office/drawing/2014/main" xmlns="" id="{8EE408D2-7594-41F0-996A-DE467CF19653}"/>
              </a:ext>
            </a:extLst>
          </p:cNvPr>
          <p:cNvGrpSpPr/>
          <p:nvPr/>
        </p:nvGrpSpPr>
        <p:grpSpPr>
          <a:xfrm>
            <a:off x="5531344" y="5050016"/>
            <a:ext cx="971272" cy="971272"/>
            <a:chOff x="7301044" y="4844782"/>
            <a:chExt cx="971272" cy="971272"/>
          </a:xfrm>
        </p:grpSpPr>
        <p:sp>
          <p:nvSpPr>
            <p:cNvPr id="58" name="Oval 16">
              <a:extLst>
                <a:ext uri="{FF2B5EF4-FFF2-40B4-BE49-F238E27FC236}">
                  <a16:creationId xmlns:a16="http://schemas.microsoft.com/office/drawing/2014/main" xmlns="" id="{FE8CD52F-3694-4348-B04E-E5AC925D69CA}"/>
                </a:ext>
              </a:extLst>
            </p:cNvPr>
            <p:cNvSpPr/>
            <p:nvPr/>
          </p:nvSpPr>
          <p:spPr>
            <a:xfrm>
              <a:off x="7301044" y="4844782"/>
              <a:ext cx="971272" cy="971272"/>
            </a:xfrm>
            <a:prstGeom prst="ellipse">
              <a:avLst/>
            </a:prstGeom>
            <a:solidFill>
              <a:schemeClr val="bg1">
                <a:lumMod val="85000"/>
              </a:schemeClr>
            </a:solidFill>
            <a:ln w="38100">
              <a:solidFill>
                <a:srgbClr val="3AB6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59" name="Oval 18">
              <a:extLst>
                <a:ext uri="{FF2B5EF4-FFF2-40B4-BE49-F238E27FC236}">
                  <a16:creationId xmlns:a16="http://schemas.microsoft.com/office/drawing/2014/main" xmlns="" id="{BA16D47F-57A1-4CF4-84AA-3E66FA11CFBA}"/>
                </a:ext>
              </a:extLst>
            </p:cNvPr>
            <p:cNvSpPr/>
            <p:nvPr/>
          </p:nvSpPr>
          <p:spPr>
            <a:xfrm>
              <a:off x="7417743" y="4961481"/>
              <a:ext cx="737874" cy="737874"/>
            </a:xfrm>
            <a:prstGeom prst="ellipse">
              <a:avLst/>
            </a:prstGeom>
            <a:solidFill>
              <a:srgbClr val="3AB6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grpSp>
          <p:nvGrpSpPr>
            <p:cNvPr id="60" name="Group 25">
              <a:extLst>
                <a:ext uri="{FF2B5EF4-FFF2-40B4-BE49-F238E27FC236}">
                  <a16:creationId xmlns:a16="http://schemas.microsoft.com/office/drawing/2014/main" xmlns="" id="{257C2C27-B147-4BD5-8CEB-BB0D1335EF6B}"/>
                </a:ext>
              </a:extLst>
            </p:cNvPr>
            <p:cNvGrpSpPr/>
            <p:nvPr/>
          </p:nvGrpSpPr>
          <p:grpSpPr>
            <a:xfrm>
              <a:off x="7630450" y="5137375"/>
              <a:ext cx="270417" cy="311212"/>
              <a:chOff x="5947555" y="3802810"/>
              <a:chExt cx="202813" cy="233409"/>
            </a:xfrm>
          </p:grpSpPr>
          <p:sp>
            <p:nvSpPr>
              <p:cNvPr id="61" name="Freeform: Shape 26">
                <a:extLst>
                  <a:ext uri="{FF2B5EF4-FFF2-40B4-BE49-F238E27FC236}">
                    <a16:creationId xmlns:a16="http://schemas.microsoft.com/office/drawing/2014/main" xmlns="" id="{516B4219-6441-4718-AE82-FD6AD494497D}"/>
                  </a:ext>
                </a:extLst>
              </p:cNvPr>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4" name="Flowchart: Process 27">
                <a:extLst>
                  <a:ext uri="{FF2B5EF4-FFF2-40B4-BE49-F238E27FC236}">
                    <a16:creationId xmlns:a16="http://schemas.microsoft.com/office/drawing/2014/main" xmlns="" id="{7BBF125A-DFCA-4A8A-A132-F6C83172314A}"/>
                  </a:ext>
                </a:extLst>
              </p:cNvPr>
              <p:cNvSpPr/>
              <p:nvPr/>
            </p:nvSpPr>
            <p:spPr>
              <a:xfrm>
                <a:off x="5987185" y="3897158"/>
                <a:ext cx="26900" cy="131860"/>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5" name="Flowchart: Process 28">
                <a:extLst>
                  <a:ext uri="{FF2B5EF4-FFF2-40B4-BE49-F238E27FC236}">
                    <a16:creationId xmlns:a16="http://schemas.microsoft.com/office/drawing/2014/main" xmlns="" id="{BAE2FE76-27DA-40D8-A541-613196D1E253}"/>
                  </a:ext>
                </a:extLst>
              </p:cNvPr>
              <p:cNvSpPr/>
              <p:nvPr/>
            </p:nvSpPr>
            <p:spPr>
              <a:xfrm>
                <a:off x="6115122" y="3804596"/>
                <a:ext cx="30774" cy="226979"/>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8" name="Flowchart: Process 29">
                <a:extLst>
                  <a:ext uri="{FF2B5EF4-FFF2-40B4-BE49-F238E27FC236}">
                    <a16:creationId xmlns:a16="http://schemas.microsoft.com/office/drawing/2014/main" xmlns="" id="{F6A6A5E7-4B3C-4628-8293-7F32E1AC6792}"/>
                  </a:ext>
                </a:extLst>
              </p:cNvPr>
              <p:cNvSpPr/>
              <p:nvPr/>
            </p:nvSpPr>
            <p:spPr>
              <a:xfrm>
                <a:off x="6048416" y="3850766"/>
                <a:ext cx="26901" cy="177728"/>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grpSp>
      <p:grpSp>
        <p:nvGrpSpPr>
          <p:cNvPr id="69" name="Group 45">
            <a:extLst>
              <a:ext uri="{FF2B5EF4-FFF2-40B4-BE49-F238E27FC236}">
                <a16:creationId xmlns:a16="http://schemas.microsoft.com/office/drawing/2014/main" xmlns="" id="{A80EB7DD-1300-40BB-8C96-8C87A7B76460}"/>
              </a:ext>
            </a:extLst>
          </p:cNvPr>
          <p:cNvGrpSpPr/>
          <p:nvPr/>
        </p:nvGrpSpPr>
        <p:grpSpPr>
          <a:xfrm>
            <a:off x="2891644" y="5089833"/>
            <a:ext cx="2639700" cy="891638"/>
            <a:chOff x="1918379" y="1734048"/>
            <a:chExt cx="2348822" cy="891638"/>
          </a:xfrm>
        </p:grpSpPr>
        <p:sp>
          <p:nvSpPr>
            <p:cNvPr id="70" name="TextBox 46">
              <a:extLst>
                <a:ext uri="{FF2B5EF4-FFF2-40B4-BE49-F238E27FC236}">
                  <a16:creationId xmlns:a16="http://schemas.microsoft.com/office/drawing/2014/main" xmlns="" id="{C2E0EACA-4216-40AC-94DC-CE655A0A2A78}"/>
                </a:ext>
              </a:extLst>
            </p:cNvPr>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a:solidFill>
                    <a:schemeClr val="bg1">
                      <a:lumMod val="50000"/>
                    </a:schemeClr>
                  </a:solidFill>
                  <a:latin typeface="Arial"/>
                  <a:ea typeface="微软雅黑"/>
                  <a:cs typeface="+mn-ea"/>
                  <a:sym typeface="Arial"/>
                </a:rPr>
                <a:t>此部分内容作为文字排版占位显示 （建议使用主题字体）</a:t>
              </a:r>
            </a:p>
          </p:txBody>
        </p:sp>
        <p:sp>
          <p:nvSpPr>
            <p:cNvPr id="71" name="Rectangle 47">
              <a:extLst>
                <a:ext uri="{FF2B5EF4-FFF2-40B4-BE49-F238E27FC236}">
                  <a16:creationId xmlns:a16="http://schemas.microsoft.com/office/drawing/2014/main" xmlns="" id="{3F7E4141-4939-414C-819A-DBBB57B655C1}"/>
                </a:ext>
              </a:extLst>
            </p:cNvPr>
            <p:cNvSpPr/>
            <p:nvPr/>
          </p:nvSpPr>
          <p:spPr>
            <a:xfrm>
              <a:off x="2985227" y="1734048"/>
              <a:ext cx="1281974" cy="323165"/>
            </a:xfrm>
            <a:prstGeom prst="rect">
              <a:avLst/>
            </a:prstGeom>
          </p:spPr>
          <p:txBody>
            <a:bodyPr wrap="none" lIns="0" tIns="0" rIns="360000" bIns="0" anchor="b" anchorCtr="0">
              <a:normAutofit/>
            </a:bodyPr>
            <a:lstStyle/>
            <a:p>
              <a:r>
                <a:rPr lang="zh-CN" altLang="en-US" sz="1400" b="1" dirty="0">
                  <a:solidFill>
                    <a:schemeClr val="tx1">
                      <a:lumMod val="65000"/>
                      <a:lumOff val="35000"/>
                    </a:schemeClr>
                  </a:solidFill>
                  <a:latin typeface="Arial"/>
                  <a:ea typeface="微软雅黑"/>
                  <a:sym typeface="Arial"/>
                </a:rPr>
                <a:t>论坛传播</a:t>
              </a:r>
              <a:endParaRPr lang="en-US" altLang="zh-CN" sz="1400" b="1" dirty="0">
                <a:solidFill>
                  <a:schemeClr val="bg2">
                    <a:lumMod val="25000"/>
                  </a:schemeClr>
                </a:solidFill>
                <a:latin typeface="Arial"/>
                <a:ea typeface="微软雅黑"/>
                <a:sym typeface="Arial"/>
              </a:endParaRPr>
            </a:p>
          </p:txBody>
        </p:sp>
      </p:grpSp>
      <p:grpSp>
        <p:nvGrpSpPr>
          <p:cNvPr id="72" name="Group 37">
            <a:extLst>
              <a:ext uri="{FF2B5EF4-FFF2-40B4-BE49-F238E27FC236}">
                <a16:creationId xmlns:a16="http://schemas.microsoft.com/office/drawing/2014/main" xmlns="" id="{0DC06685-E18B-40A3-876B-C64F7D1257B4}"/>
              </a:ext>
            </a:extLst>
          </p:cNvPr>
          <p:cNvGrpSpPr/>
          <p:nvPr/>
        </p:nvGrpSpPr>
        <p:grpSpPr>
          <a:xfrm>
            <a:off x="5545059" y="3807430"/>
            <a:ext cx="971272" cy="971272"/>
            <a:chOff x="6017505" y="3607058"/>
            <a:chExt cx="971272" cy="971272"/>
          </a:xfrm>
        </p:grpSpPr>
        <p:sp>
          <p:nvSpPr>
            <p:cNvPr id="73" name="Oval 12">
              <a:extLst>
                <a:ext uri="{FF2B5EF4-FFF2-40B4-BE49-F238E27FC236}">
                  <a16:creationId xmlns:a16="http://schemas.microsoft.com/office/drawing/2014/main" xmlns="" id="{BC05D002-98B9-4C7E-9033-C26116EA91F6}"/>
                </a:ext>
              </a:extLst>
            </p:cNvPr>
            <p:cNvSpPr/>
            <p:nvPr/>
          </p:nvSpPr>
          <p:spPr>
            <a:xfrm>
              <a:off x="6017505" y="3607058"/>
              <a:ext cx="971272" cy="971272"/>
            </a:xfrm>
            <a:prstGeom prst="ellipse">
              <a:avLst/>
            </a:prstGeom>
            <a:solidFill>
              <a:schemeClr val="bg1">
                <a:lumMod val="85000"/>
              </a:schemeClr>
            </a:solidFill>
            <a:ln w="38100">
              <a:solidFill>
                <a:srgbClr val="104A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75" name="Oval 14">
              <a:extLst>
                <a:ext uri="{FF2B5EF4-FFF2-40B4-BE49-F238E27FC236}">
                  <a16:creationId xmlns:a16="http://schemas.microsoft.com/office/drawing/2014/main" xmlns="" id="{CE6EFE68-8C97-48EA-8879-38F4A6760189}"/>
                </a:ext>
              </a:extLst>
            </p:cNvPr>
            <p:cNvSpPr/>
            <p:nvPr/>
          </p:nvSpPr>
          <p:spPr>
            <a:xfrm>
              <a:off x="6171679" y="3761232"/>
              <a:ext cx="662924" cy="662924"/>
            </a:xfrm>
            <a:prstGeom prst="ellipse">
              <a:avLst/>
            </a:prstGeom>
            <a:solidFill>
              <a:srgbClr val="104A5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76" name="Freeform: Shape 34">
              <a:extLst>
                <a:ext uri="{FF2B5EF4-FFF2-40B4-BE49-F238E27FC236}">
                  <a16:creationId xmlns:a16="http://schemas.microsoft.com/office/drawing/2014/main" xmlns="" id="{17CCFA7D-C7B3-4D69-A1EB-FA27448094CF}"/>
                </a:ext>
              </a:extLst>
            </p:cNvPr>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solidFill>
                  <a:schemeClr val="bg1">
                    <a:lumMod val="50000"/>
                  </a:schemeClr>
                </a:solidFill>
                <a:latin typeface="Arial"/>
                <a:ea typeface="微软雅黑"/>
                <a:cs typeface="+mn-ea"/>
                <a:sym typeface="Arial"/>
              </a:endParaRPr>
            </a:p>
          </p:txBody>
        </p:sp>
      </p:grpSp>
      <p:grpSp>
        <p:nvGrpSpPr>
          <p:cNvPr id="77" name="Group 48">
            <a:extLst>
              <a:ext uri="{FF2B5EF4-FFF2-40B4-BE49-F238E27FC236}">
                <a16:creationId xmlns:a16="http://schemas.microsoft.com/office/drawing/2014/main" xmlns="" id="{16069CBA-82F5-47CD-9F84-4AB797156015}"/>
              </a:ext>
            </a:extLst>
          </p:cNvPr>
          <p:cNvGrpSpPr/>
          <p:nvPr/>
        </p:nvGrpSpPr>
        <p:grpSpPr>
          <a:xfrm>
            <a:off x="6516331" y="3844963"/>
            <a:ext cx="2628292" cy="877163"/>
            <a:chOff x="7996808" y="1734930"/>
            <a:chExt cx="2348822" cy="877163"/>
          </a:xfrm>
        </p:grpSpPr>
        <p:sp>
          <p:nvSpPr>
            <p:cNvPr id="79" name="TextBox 49">
              <a:extLst>
                <a:ext uri="{FF2B5EF4-FFF2-40B4-BE49-F238E27FC236}">
                  <a16:creationId xmlns:a16="http://schemas.microsoft.com/office/drawing/2014/main" xmlns="" id="{93A9F947-B29E-4353-B02B-D869A5892610}"/>
                </a:ext>
              </a:extLst>
            </p:cNvPr>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a:solidFill>
                    <a:schemeClr val="bg1">
                      <a:lumMod val="50000"/>
                    </a:schemeClr>
                  </a:solidFill>
                  <a:latin typeface="Arial"/>
                  <a:ea typeface="微软雅黑"/>
                  <a:cs typeface="+mn-ea"/>
                  <a:sym typeface="Arial"/>
                </a:rPr>
                <a:t>此部分内容作为文字排版占位显示 （建议使用主题字体）</a:t>
              </a:r>
            </a:p>
          </p:txBody>
        </p:sp>
        <p:sp>
          <p:nvSpPr>
            <p:cNvPr id="80" name="Rectangle 50">
              <a:extLst>
                <a:ext uri="{FF2B5EF4-FFF2-40B4-BE49-F238E27FC236}">
                  <a16:creationId xmlns:a16="http://schemas.microsoft.com/office/drawing/2014/main" xmlns="" id="{A3EDA370-A3F8-4A7C-A6F7-30646747FFCB}"/>
                </a:ext>
              </a:extLst>
            </p:cNvPr>
            <p:cNvSpPr/>
            <p:nvPr/>
          </p:nvSpPr>
          <p:spPr>
            <a:xfrm>
              <a:off x="7996808" y="1734930"/>
              <a:ext cx="1482456" cy="323165"/>
            </a:xfrm>
            <a:prstGeom prst="rect">
              <a:avLst/>
            </a:prstGeom>
          </p:spPr>
          <p:txBody>
            <a:bodyPr wrap="none" lIns="360000" tIns="0" rIns="216000" bIns="0" anchor="ctr" anchorCtr="0">
              <a:normAutofit/>
            </a:bodyPr>
            <a:lstStyle/>
            <a:p>
              <a:pPr algn="r"/>
              <a:r>
                <a:rPr lang="zh-CN" altLang="en-US" sz="1400" b="1" dirty="0">
                  <a:solidFill>
                    <a:schemeClr val="tx1">
                      <a:lumMod val="65000"/>
                      <a:lumOff val="35000"/>
                    </a:schemeClr>
                  </a:solidFill>
                  <a:latin typeface="Arial"/>
                  <a:ea typeface="微软雅黑"/>
                  <a:sym typeface="Arial"/>
                </a:rPr>
                <a:t>视频营销</a:t>
              </a:r>
              <a:endParaRPr lang="en-US" altLang="zh-CN" sz="1400" b="1" dirty="0">
                <a:solidFill>
                  <a:schemeClr val="bg2">
                    <a:lumMod val="25000"/>
                  </a:schemeClr>
                </a:solidFill>
                <a:latin typeface="Arial"/>
                <a:ea typeface="微软雅黑"/>
                <a:sym typeface="Arial"/>
              </a:endParaRPr>
            </a:p>
          </p:txBody>
        </p:sp>
      </p:grpSp>
      <p:pic>
        <p:nvPicPr>
          <p:cNvPr id="14" name="图片 13">
            <a:extLst>
              <a:ext uri="{FF2B5EF4-FFF2-40B4-BE49-F238E27FC236}">
                <a16:creationId xmlns:a16="http://schemas.microsoft.com/office/drawing/2014/main" xmlns="" id="{B60FA4BD-47BB-407D-ADB3-68FF6EEB0E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47" y="3990455"/>
            <a:ext cx="2319107" cy="2867545"/>
          </a:xfrm>
          <a:prstGeom prst="rect">
            <a:avLst/>
          </a:prstGeom>
        </p:spPr>
      </p:pic>
      <p:grpSp>
        <p:nvGrpSpPr>
          <p:cNvPr id="86" name="组合 55">
            <a:extLst>
              <a:ext uri="{FF2B5EF4-FFF2-40B4-BE49-F238E27FC236}">
                <a16:creationId xmlns:a16="http://schemas.microsoft.com/office/drawing/2014/main" xmlns="" id="{30E3E8A7-257E-4B65-9A1D-38B074286D3A}"/>
              </a:ext>
            </a:extLst>
          </p:cNvPr>
          <p:cNvGrpSpPr/>
          <p:nvPr/>
        </p:nvGrpSpPr>
        <p:grpSpPr bwMode="auto">
          <a:xfrm>
            <a:off x="4193818" y="177245"/>
            <a:ext cx="3573065" cy="696471"/>
            <a:chOff x="3791743" y="5346472"/>
            <a:chExt cx="5833187" cy="1152803"/>
          </a:xfrm>
          <a:effectLst/>
        </p:grpSpPr>
        <p:sp>
          <p:nvSpPr>
            <p:cNvPr id="87" name="任意多边形 166">
              <a:extLst>
                <a:ext uri="{FF2B5EF4-FFF2-40B4-BE49-F238E27FC236}">
                  <a16:creationId xmlns:a16="http://schemas.microsoft.com/office/drawing/2014/main" xmlns="" id="{A7B1F112-9E67-47A4-A291-C226864B83CB}"/>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88" name="圆角矩形 165">
              <a:extLst>
                <a:ext uri="{FF2B5EF4-FFF2-40B4-BE49-F238E27FC236}">
                  <a16:creationId xmlns:a16="http://schemas.microsoft.com/office/drawing/2014/main" xmlns="" id="{4D372EC6-61D1-4FC2-8EAE-66A55CD8090B}"/>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A6A31"/>
                  </a:solidFill>
                  <a:latin typeface="Arial"/>
                  <a:ea typeface="微软雅黑"/>
                  <a:cs typeface="+mn-ea"/>
                  <a:sym typeface="Arial"/>
                </a:rPr>
                <a:t>推广体系</a:t>
              </a:r>
            </a:p>
          </p:txBody>
        </p:sp>
        <p:sp>
          <p:nvSpPr>
            <p:cNvPr id="89" name="圆角矩形 167">
              <a:extLst>
                <a:ext uri="{FF2B5EF4-FFF2-40B4-BE49-F238E27FC236}">
                  <a16:creationId xmlns:a16="http://schemas.microsoft.com/office/drawing/2014/main" xmlns="" id="{C2085E58-A3C8-4194-864F-CF487ADA775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45792854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500" fill="hold"/>
                                        <p:tgtEl>
                                          <p:spTgt spid="72"/>
                                        </p:tgtEl>
                                        <p:attrNameLst>
                                          <p:attrName>ppt_x</p:attrName>
                                        </p:attrNameLst>
                                      </p:cBhvr>
                                      <p:tavLst>
                                        <p:tav tm="0">
                                          <p:val>
                                            <p:strVal val="#ppt_x"/>
                                          </p:val>
                                        </p:tav>
                                        <p:tav tm="100000">
                                          <p:val>
                                            <p:strVal val="#ppt_x"/>
                                          </p:val>
                                        </p:tav>
                                      </p:tavLst>
                                    </p:anim>
                                    <p:anim calcmode="lin" valueType="num">
                                      <p:cBhvr additive="base">
                                        <p:cTn id="28" dur="500" fill="hold"/>
                                        <p:tgtEl>
                                          <p:spTgt spid="72"/>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ppt_x"/>
                                          </p:val>
                                        </p:tav>
                                        <p:tav tm="100000">
                                          <p:val>
                                            <p:strVal val="#ppt_x"/>
                                          </p:val>
                                        </p:tav>
                                      </p:tavLst>
                                    </p:anim>
                                    <p:anim calcmode="lin" valueType="num">
                                      <p:cBhvr additive="base">
                                        <p:cTn id="33" dur="500" fill="hold"/>
                                        <p:tgtEl>
                                          <p:spTgt spid="7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FE4052"/>
                </a:solidFill>
                <a:latin typeface="Arial"/>
                <a:ea typeface="微软雅黑"/>
                <a:cs typeface="+mn-ea"/>
                <a:sym typeface="Arial"/>
              </a:rPr>
              <a:t>04</a:t>
            </a:r>
            <a:endParaRPr lang="zh-CN" altLang="en-US" sz="6600" b="1" dirty="0">
              <a:solidFill>
                <a:srgbClr val="FE4052"/>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058630" y="4578449"/>
            <a:ext cx="3962574" cy="242864"/>
          </a:xfrm>
          <a:prstGeom prst="rect">
            <a:avLst/>
          </a:prstGeom>
          <a:noFill/>
        </p:spPr>
        <p:txBody>
          <a:bodyPr wrap="none" lIns="360000" tIns="0" rIns="0" bIns="0" anchor="b" anchorCtr="0">
            <a:noAutofit/>
          </a:bodyPr>
          <a:lstStyle/>
          <a:p>
            <a:pPr algn="ctr">
              <a:buNone/>
            </a:pPr>
            <a:r>
              <a:rPr lang="zh-CN" altLang="en-US" sz="2800" b="1" dirty="0">
                <a:solidFill>
                  <a:srgbClr val="FE4052"/>
                </a:solidFill>
                <a:latin typeface="Arial"/>
                <a:ea typeface="微软雅黑"/>
                <a:sym typeface="Arial"/>
              </a:rPr>
              <a:t>销售推广结合</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98237051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819B322F-AE10-4B7E-B0F2-9214215F2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44" name="图片 43">
            <a:extLst>
              <a:ext uri="{FF2B5EF4-FFF2-40B4-BE49-F238E27FC236}">
                <a16:creationId xmlns:a16="http://schemas.microsoft.com/office/drawing/2014/main" xmlns="" id="{82C1CD8D-47F8-44B7-BF99-8E74244FB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83" name="Freeform 6">
            <a:extLst>
              <a:ext uri="{FF2B5EF4-FFF2-40B4-BE49-F238E27FC236}">
                <a16:creationId xmlns:a16="http://schemas.microsoft.com/office/drawing/2014/main" xmlns="" id="{D1148BD2-C829-4F4A-AB22-CE63AB43FB02}"/>
              </a:ext>
            </a:extLst>
          </p:cNvPr>
          <p:cNvSpPr>
            <a:spLocks/>
          </p:cNvSpPr>
          <p:nvPr/>
        </p:nvSpPr>
        <p:spPr bwMode="auto">
          <a:xfrm>
            <a:off x="0" y="1533305"/>
            <a:ext cx="11422743" cy="2993692"/>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sp>
        <p:nvSpPr>
          <p:cNvPr id="84" name="Oval 53">
            <a:extLst>
              <a:ext uri="{FF2B5EF4-FFF2-40B4-BE49-F238E27FC236}">
                <a16:creationId xmlns:a16="http://schemas.microsoft.com/office/drawing/2014/main" xmlns="" id="{C369EACD-5D3B-4E91-87A7-BB2DF5404D8E}"/>
              </a:ext>
            </a:extLst>
          </p:cNvPr>
          <p:cNvSpPr>
            <a:spLocks noChangeArrowheads="1"/>
          </p:cNvSpPr>
          <p:nvPr/>
        </p:nvSpPr>
        <p:spPr bwMode="auto">
          <a:xfrm>
            <a:off x="944661" y="1774518"/>
            <a:ext cx="801352" cy="801553"/>
          </a:xfrm>
          <a:prstGeom prst="ellipse">
            <a:avLst/>
          </a:prstGeom>
          <a:solidFill>
            <a:srgbClr val="2D6B8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85" name="Freeform 14">
            <a:extLst>
              <a:ext uri="{FF2B5EF4-FFF2-40B4-BE49-F238E27FC236}">
                <a16:creationId xmlns:a16="http://schemas.microsoft.com/office/drawing/2014/main" xmlns="" id="{199D745A-BDAF-4546-8FE7-4AAFF6521A96}"/>
              </a:ext>
            </a:extLst>
          </p:cNvPr>
          <p:cNvSpPr>
            <a:spLocks/>
          </p:cNvSpPr>
          <p:nvPr/>
        </p:nvSpPr>
        <p:spPr bwMode="auto">
          <a:xfrm rot="13500000">
            <a:off x="3306205" y="1648602"/>
            <a:ext cx="1119498" cy="186068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sp>
        <p:nvSpPr>
          <p:cNvPr id="86" name="Freeform 13">
            <a:extLst>
              <a:ext uri="{FF2B5EF4-FFF2-40B4-BE49-F238E27FC236}">
                <a16:creationId xmlns:a16="http://schemas.microsoft.com/office/drawing/2014/main" xmlns="" id="{8A5F685D-83E1-411B-B226-56D6EDD2DC88}"/>
              </a:ext>
            </a:extLst>
          </p:cNvPr>
          <p:cNvSpPr>
            <a:spLocks/>
          </p:cNvSpPr>
          <p:nvPr/>
        </p:nvSpPr>
        <p:spPr bwMode="auto">
          <a:xfrm>
            <a:off x="6353708" y="3243930"/>
            <a:ext cx="1656085" cy="42077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grpSp>
        <p:nvGrpSpPr>
          <p:cNvPr id="87" name="Group 19">
            <a:extLst>
              <a:ext uri="{FF2B5EF4-FFF2-40B4-BE49-F238E27FC236}">
                <a16:creationId xmlns:a16="http://schemas.microsoft.com/office/drawing/2014/main" xmlns="" id="{17985395-1602-40F4-9AFF-E7728DCEF53D}"/>
              </a:ext>
            </a:extLst>
          </p:cNvPr>
          <p:cNvGrpSpPr>
            <a:grpSpLocks/>
          </p:cNvGrpSpPr>
          <p:nvPr/>
        </p:nvGrpSpPr>
        <p:grpSpPr bwMode="auto">
          <a:xfrm>
            <a:off x="424817" y="2796836"/>
            <a:ext cx="1845242" cy="1256541"/>
            <a:chOff x="552376" y="2667382"/>
            <a:chExt cx="1499240" cy="1033020"/>
          </a:xfrm>
        </p:grpSpPr>
        <p:sp>
          <p:nvSpPr>
            <p:cNvPr id="88" name="Rectangle 26">
              <a:extLst>
                <a:ext uri="{FF2B5EF4-FFF2-40B4-BE49-F238E27FC236}">
                  <a16:creationId xmlns:a16="http://schemas.microsoft.com/office/drawing/2014/main" xmlns="" id="{83349F04-ED28-4E55-B992-8DEBD556635D}"/>
                </a:ext>
              </a:extLst>
            </p:cNvPr>
            <p:cNvSpPr>
              <a:spLocks/>
            </p:cNvSpPr>
            <p:nvPr/>
          </p:nvSpPr>
          <p:spPr bwMode="auto">
            <a:xfrm>
              <a:off x="552376" y="2954597"/>
              <a:ext cx="1499240" cy="7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89" name="Rectangle 27">
              <a:extLst>
                <a:ext uri="{FF2B5EF4-FFF2-40B4-BE49-F238E27FC236}">
                  <a16:creationId xmlns:a16="http://schemas.microsoft.com/office/drawing/2014/main" xmlns="" id="{C43253C3-F66B-4C4F-8CA9-93ADF243AB5B}"/>
                </a:ext>
              </a:extLst>
            </p:cNvPr>
            <p:cNvSpPr>
              <a:spLocks/>
            </p:cNvSpPr>
            <p:nvPr/>
          </p:nvSpPr>
          <p:spPr bwMode="auto">
            <a:xfrm>
              <a:off x="619811" y="2667382"/>
              <a:ext cx="1364371" cy="1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sp>
        <p:nvSpPr>
          <p:cNvPr id="90" name="Freeform 13">
            <a:extLst>
              <a:ext uri="{FF2B5EF4-FFF2-40B4-BE49-F238E27FC236}">
                <a16:creationId xmlns:a16="http://schemas.microsoft.com/office/drawing/2014/main" xmlns="" id="{B1F1ECD5-E272-4B80-BA5F-976988D7A751}"/>
              </a:ext>
            </a:extLst>
          </p:cNvPr>
          <p:cNvSpPr>
            <a:spLocks/>
          </p:cNvSpPr>
          <p:nvPr/>
        </p:nvSpPr>
        <p:spPr bwMode="auto">
          <a:xfrm rot="5910658">
            <a:off x="7415674" y="1590043"/>
            <a:ext cx="1252681" cy="4265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grpSp>
        <p:nvGrpSpPr>
          <p:cNvPr id="91" name="Group 129">
            <a:extLst>
              <a:ext uri="{FF2B5EF4-FFF2-40B4-BE49-F238E27FC236}">
                <a16:creationId xmlns:a16="http://schemas.microsoft.com/office/drawing/2014/main" xmlns="" id="{F454176F-064C-4DB2-9CA7-A4516373FD41}"/>
              </a:ext>
            </a:extLst>
          </p:cNvPr>
          <p:cNvGrpSpPr>
            <a:grpSpLocks/>
          </p:cNvGrpSpPr>
          <p:nvPr/>
        </p:nvGrpSpPr>
        <p:grpSpPr bwMode="auto">
          <a:xfrm>
            <a:off x="2614569" y="1651576"/>
            <a:ext cx="1677318" cy="1036502"/>
            <a:chOff x="696724" y="2667382"/>
            <a:chExt cx="1362945" cy="852351"/>
          </a:xfrm>
        </p:grpSpPr>
        <p:sp>
          <p:nvSpPr>
            <p:cNvPr id="92" name="Rectangle 26">
              <a:extLst>
                <a:ext uri="{FF2B5EF4-FFF2-40B4-BE49-F238E27FC236}">
                  <a16:creationId xmlns:a16="http://schemas.microsoft.com/office/drawing/2014/main" xmlns="" id="{5ABC784A-D8C7-46EE-B10F-4668956A7E5B}"/>
                </a:ext>
              </a:extLst>
            </p:cNvPr>
            <p:cNvSpPr>
              <a:spLocks/>
            </p:cNvSpPr>
            <p:nvPr/>
          </p:nvSpPr>
          <p:spPr bwMode="auto">
            <a:xfrm>
              <a:off x="696724" y="2921341"/>
              <a:ext cx="1355102" cy="59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a:t>
              </a:r>
              <a:endParaRPr lang="en-US" sz="1100" dirty="0">
                <a:solidFill>
                  <a:schemeClr val="tx1">
                    <a:lumMod val="65000"/>
                    <a:lumOff val="35000"/>
                  </a:schemeClr>
                </a:solidFill>
                <a:latin typeface="Arial"/>
                <a:ea typeface="微软雅黑"/>
                <a:cs typeface="Lato Light" charset="0"/>
                <a:sym typeface="Arial"/>
              </a:endParaRPr>
            </a:p>
          </p:txBody>
        </p:sp>
        <p:sp>
          <p:nvSpPr>
            <p:cNvPr id="93" name="Rectangle 27">
              <a:extLst>
                <a:ext uri="{FF2B5EF4-FFF2-40B4-BE49-F238E27FC236}">
                  <a16:creationId xmlns:a16="http://schemas.microsoft.com/office/drawing/2014/main" xmlns="" id="{B6D7A515-DD33-49C1-91EB-2A0A4CEC09F3}"/>
                </a:ext>
              </a:extLst>
            </p:cNvPr>
            <p:cNvSpPr>
              <a:spLocks/>
            </p:cNvSpPr>
            <p:nvPr/>
          </p:nvSpPr>
          <p:spPr bwMode="auto">
            <a:xfrm>
              <a:off x="696724" y="2667382"/>
              <a:ext cx="1362945" cy="171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94" name="Group 132">
            <a:extLst>
              <a:ext uri="{FF2B5EF4-FFF2-40B4-BE49-F238E27FC236}">
                <a16:creationId xmlns:a16="http://schemas.microsoft.com/office/drawing/2014/main" xmlns="" id="{A6AB10C9-3135-4B2D-B34B-0809FD7119D3}"/>
              </a:ext>
            </a:extLst>
          </p:cNvPr>
          <p:cNvGrpSpPr>
            <a:grpSpLocks/>
          </p:cNvGrpSpPr>
          <p:nvPr/>
        </p:nvGrpSpPr>
        <p:grpSpPr bwMode="auto">
          <a:xfrm>
            <a:off x="5797549" y="1315296"/>
            <a:ext cx="1679247" cy="1053872"/>
            <a:chOff x="696724" y="2667382"/>
            <a:chExt cx="1362945" cy="867353"/>
          </a:xfrm>
        </p:grpSpPr>
        <p:sp>
          <p:nvSpPr>
            <p:cNvPr id="95" name="Rectangle 26">
              <a:extLst>
                <a:ext uri="{FF2B5EF4-FFF2-40B4-BE49-F238E27FC236}">
                  <a16:creationId xmlns:a16="http://schemas.microsoft.com/office/drawing/2014/main" xmlns="" id="{39B22C67-1878-4AE6-9F18-C169F16A66EA}"/>
                </a:ext>
              </a:extLst>
            </p:cNvPr>
            <p:cNvSpPr>
              <a:spLocks/>
            </p:cNvSpPr>
            <p:nvPr/>
          </p:nvSpPr>
          <p:spPr bwMode="auto">
            <a:xfrm>
              <a:off x="696724" y="2935849"/>
              <a:ext cx="1355112" cy="598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a:t>
              </a:r>
              <a:endParaRPr lang="en-US" sz="1100" dirty="0">
                <a:solidFill>
                  <a:schemeClr val="tx1">
                    <a:lumMod val="65000"/>
                    <a:lumOff val="35000"/>
                  </a:schemeClr>
                </a:solidFill>
                <a:latin typeface="Arial"/>
                <a:ea typeface="微软雅黑"/>
                <a:cs typeface="Lato Light" charset="0"/>
                <a:sym typeface="Arial"/>
              </a:endParaRPr>
            </a:p>
          </p:txBody>
        </p:sp>
        <p:sp>
          <p:nvSpPr>
            <p:cNvPr id="96" name="Rectangle 27">
              <a:extLst>
                <a:ext uri="{FF2B5EF4-FFF2-40B4-BE49-F238E27FC236}">
                  <a16:creationId xmlns:a16="http://schemas.microsoft.com/office/drawing/2014/main" xmlns="" id="{482865D1-F3E7-45B2-B27F-831F0C0C9795}"/>
                </a:ext>
              </a:extLst>
            </p:cNvPr>
            <p:cNvSpPr>
              <a:spLocks/>
            </p:cNvSpPr>
            <p:nvPr/>
          </p:nvSpPr>
          <p:spPr bwMode="auto">
            <a:xfrm>
              <a:off x="696724" y="2667382"/>
              <a:ext cx="1362945" cy="17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97" name="Group 135">
            <a:extLst>
              <a:ext uri="{FF2B5EF4-FFF2-40B4-BE49-F238E27FC236}">
                <a16:creationId xmlns:a16="http://schemas.microsoft.com/office/drawing/2014/main" xmlns="" id="{E0B4F004-BC17-4FDF-A0BC-0EACD01A11BB}"/>
              </a:ext>
            </a:extLst>
          </p:cNvPr>
          <p:cNvGrpSpPr>
            <a:grpSpLocks/>
          </p:cNvGrpSpPr>
          <p:nvPr/>
        </p:nvGrpSpPr>
        <p:grpSpPr bwMode="auto">
          <a:xfrm>
            <a:off x="3865954" y="5130438"/>
            <a:ext cx="1845242" cy="1009478"/>
            <a:chOff x="552376" y="2667382"/>
            <a:chExt cx="1499240" cy="830586"/>
          </a:xfrm>
        </p:grpSpPr>
        <p:sp>
          <p:nvSpPr>
            <p:cNvPr id="98" name="Rectangle 26">
              <a:extLst>
                <a:ext uri="{FF2B5EF4-FFF2-40B4-BE49-F238E27FC236}">
                  <a16:creationId xmlns:a16="http://schemas.microsoft.com/office/drawing/2014/main" xmlns="" id="{4A0DF9A2-5E8C-46B4-8BA9-BAB3FFE0FB79}"/>
                </a:ext>
              </a:extLst>
            </p:cNvPr>
            <p:cNvSpPr>
              <a:spLocks/>
            </p:cNvSpPr>
            <p:nvPr/>
          </p:nvSpPr>
          <p:spPr bwMode="auto">
            <a:xfrm>
              <a:off x="552376" y="2907188"/>
              <a:ext cx="1499240" cy="59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99" name="Rectangle 27">
              <a:extLst>
                <a:ext uri="{FF2B5EF4-FFF2-40B4-BE49-F238E27FC236}">
                  <a16:creationId xmlns:a16="http://schemas.microsoft.com/office/drawing/2014/main" xmlns="" id="{C3A594E3-F9DD-40AE-A282-E66590539CFB}"/>
                </a:ext>
              </a:extLst>
            </p:cNvPr>
            <p:cNvSpPr>
              <a:spLocks/>
            </p:cNvSpPr>
            <p:nvPr/>
          </p:nvSpPr>
          <p:spPr bwMode="auto">
            <a:xfrm>
              <a:off x="619811" y="2667382"/>
              <a:ext cx="1364371" cy="17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100" name="Group 138">
            <a:extLst>
              <a:ext uri="{FF2B5EF4-FFF2-40B4-BE49-F238E27FC236}">
                <a16:creationId xmlns:a16="http://schemas.microsoft.com/office/drawing/2014/main" xmlns="" id="{DB7FF14F-CBEB-4F54-BFBB-0B0E08E59F19}"/>
              </a:ext>
            </a:extLst>
          </p:cNvPr>
          <p:cNvGrpSpPr>
            <a:grpSpLocks/>
          </p:cNvGrpSpPr>
          <p:nvPr/>
        </p:nvGrpSpPr>
        <p:grpSpPr bwMode="auto">
          <a:xfrm>
            <a:off x="7019066" y="4255732"/>
            <a:ext cx="1845242" cy="1011409"/>
            <a:chOff x="552376" y="2667382"/>
            <a:chExt cx="1499240" cy="832026"/>
          </a:xfrm>
        </p:grpSpPr>
        <p:sp>
          <p:nvSpPr>
            <p:cNvPr id="101" name="Rectangle 26">
              <a:extLst>
                <a:ext uri="{FF2B5EF4-FFF2-40B4-BE49-F238E27FC236}">
                  <a16:creationId xmlns:a16="http://schemas.microsoft.com/office/drawing/2014/main" xmlns="" id="{BBEA0A24-7E89-4D98-B20A-302521A9BD2C}"/>
                </a:ext>
              </a:extLst>
            </p:cNvPr>
            <p:cNvSpPr>
              <a:spLocks/>
            </p:cNvSpPr>
            <p:nvPr/>
          </p:nvSpPr>
          <p:spPr bwMode="auto">
            <a:xfrm>
              <a:off x="552376" y="2908733"/>
              <a:ext cx="1499240" cy="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102" name="Rectangle 27">
              <a:extLst>
                <a:ext uri="{FF2B5EF4-FFF2-40B4-BE49-F238E27FC236}">
                  <a16:creationId xmlns:a16="http://schemas.microsoft.com/office/drawing/2014/main" xmlns="" id="{234CE482-2F72-4A4F-9A4C-855FD5574F28}"/>
                </a:ext>
              </a:extLst>
            </p:cNvPr>
            <p:cNvSpPr>
              <a:spLocks/>
            </p:cNvSpPr>
            <p:nvPr/>
          </p:nvSpPr>
          <p:spPr bwMode="auto">
            <a:xfrm>
              <a:off x="619811" y="2667382"/>
              <a:ext cx="1364371" cy="17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103" name="Group 141">
            <a:extLst>
              <a:ext uri="{FF2B5EF4-FFF2-40B4-BE49-F238E27FC236}">
                <a16:creationId xmlns:a16="http://schemas.microsoft.com/office/drawing/2014/main" xmlns="" id="{368AB57D-7A9D-4EF8-9616-86991CB7932A}"/>
              </a:ext>
            </a:extLst>
          </p:cNvPr>
          <p:cNvGrpSpPr>
            <a:grpSpLocks/>
          </p:cNvGrpSpPr>
          <p:nvPr/>
        </p:nvGrpSpPr>
        <p:grpSpPr bwMode="auto">
          <a:xfrm>
            <a:off x="9385465" y="2420398"/>
            <a:ext cx="1845242" cy="1019129"/>
            <a:chOff x="552376" y="2667382"/>
            <a:chExt cx="1499240" cy="838333"/>
          </a:xfrm>
        </p:grpSpPr>
        <p:sp>
          <p:nvSpPr>
            <p:cNvPr id="104" name="Rectangle 26">
              <a:extLst>
                <a:ext uri="{FF2B5EF4-FFF2-40B4-BE49-F238E27FC236}">
                  <a16:creationId xmlns:a16="http://schemas.microsoft.com/office/drawing/2014/main" xmlns="" id="{E3348FC6-C5D0-4771-85D1-4478B28BCAA3}"/>
                </a:ext>
              </a:extLst>
            </p:cNvPr>
            <p:cNvSpPr>
              <a:spLocks/>
            </p:cNvSpPr>
            <p:nvPr/>
          </p:nvSpPr>
          <p:spPr bwMode="auto">
            <a:xfrm>
              <a:off x="552376" y="2915071"/>
              <a:ext cx="1499240" cy="59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105" name="Rectangle 27">
              <a:extLst>
                <a:ext uri="{FF2B5EF4-FFF2-40B4-BE49-F238E27FC236}">
                  <a16:creationId xmlns:a16="http://schemas.microsoft.com/office/drawing/2014/main" xmlns="" id="{8FF85640-21A1-4ABF-B3E8-8BCA6CD9B43D}"/>
                </a:ext>
              </a:extLst>
            </p:cNvPr>
            <p:cNvSpPr>
              <a:spLocks/>
            </p:cNvSpPr>
            <p:nvPr/>
          </p:nvSpPr>
          <p:spPr bwMode="auto">
            <a:xfrm>
              <a:off x="619811" y="2667382"/>
              <a:ext cx="1364371" cy="17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sp>
        <p:nvSpPr>
          <p:cNvPr id="106" name="Freeform 7">
            <a:extLst>
              <a:ext uri="{FF2B5EF4-FFF2-40B4-BE49-F238E27FC236}">
                <a16:creationId xmlns:a16="http://schemas.microsoft.com/office/drawing/2014/main" xmlns="" id="{E3F0F4E6-59F4-4035-BEEC-DD68B774D56E}"/>
              </a:ext>
            </a:extLst>
          </p:cNvPr>
          <p:cNvSpPr>
            <a:spLocks noEditPoints="1"/>
          </p:cNvSpPr>
          <p:nvPr/>
        </p:nvSpPr>
        <p:spPr bwMode="auto">
          <a:xfrm>
            <a:off x="1128522" y="2071282"/>
            <a:ext cx="368662" cy="337779"/>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sp>
        <p:nvSpPr>
          <p:cNvPr id="107" name="Oval 53">
            <a:extLst>
              <a:ext uri="{FF2B5EF4-FFF2-40B4-BE49-F238E27FC236}">
                <a16:creationId xmlns:a16="http://schemas.microsoft.com/office/drawing/2014/main" xmlns="" id="{F14354B3-74B1-4B5F-A6BC-782CA9366DE2}"/>
              </a:ext>
            </a:extLst>
          </p:cNvPr>
          <p:cNvSpPr>
            <a:spLocks noChangeArrowheads="1"/>
          </p:cNvSpPr>
          <p:nvPr/>
        </p:nvSpPr>
        <p:spPr bwMode="auto">
          <a:xfrm>
            <a:off x="4315958" y="1788717"/>
            <a:ext cx="801352" cy="801553"/>
          </a:xfrm>
          <a:prstGeom prst="ellipse">
            <a:avLst/>
          </a:prstGeom>
          <a:solidFill>
            <a:srgbClr val="FE405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08" name="Freeform 8">
            <a:extLst>
              <a:ext uri="{FF2B5EF4-FFF2-40B4-BE49-F238E27FC236}">
                <a16:creationId xmlns:a16="http://schemas.microsoft.com/office/drawing/2014/main" xmlns="" id="{BE6F6B96-6DF5-4867-9C2E-4D72BB2317EC}"/>
              </a:ext>
            </a:extLst>
          </p:cNvPr>
          <p:cNvSpPr>
            <a:spLocks noEditPoints="1"/>
          </p:cNvSpPr>
          <p:nvPr/>
        </p:nvSpPr>
        <p:spPr bwMode="auto">
          <a:xfrm>
            <a:off x="4618504" y="2006912"/>
            <a:ext cx="248992" cy="366732"/>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sp>
        <p:nvSpPr>
          <p:cNvPr id="109" name="Oval 53">
            <a:extLst>
              <a:ext uri="{FF2B5EF4-FFF2-40B4-BE49-F238E27FC236}">
                <a16:creationId xmlns:a16="http://schemas.microsoft.com/office/drawing/2014/main" xmlns="" id="{9A8D72EC-242E-4001-BEB4-4643F4FC8F0C}"/>
              </a:ext>
            </a:extLst>
          </p:cNvPr>
          <p:cNvSpPr>
            <a:spLocks noChangeArrowheads="1"/>
          </p:cNvSpPr>
          <p:nvPr/>
        </p:nvSpPr>
        <p:spPr bwMode="auto">
          <a:xfrm>
            <a:off x="4460632" y="4184776"/>
            <a:ext cx="728501" cy="728683"/>
          </a:xfrm>
          <a:prstGeom prst="ellipse">
            <a:avLst/>
          </a:prstGeom>
          <a:solidFill>
            <a:srgbClr val="30BAA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0" name="Oval 53">
            <a:extLst>
              <a:ext uri="{FF2B5EF4-FFF2-40B4-BE49-F238E27FC236}">
                <a16:creationId xmlns:a16="http://schemas.microsoft.com/office/drawing/2014/main" xmlns="" id="{83BFDE4C-A804-4CFC-ABE1-A887189C0C10}"/>
              </a:ext>
            </a:extLst>
          </p:cNvPr>
          <p:cNvSpPr>
            <a:spLocks noChangeArrowheads="1"/>
          </p:cNvSpPr>
          <p:nvPr/>
        </p:nvSpPr>
        <p:spPr bwMode="auto">
          <a:xfrm>
            <a:off x="9930832" y="1198007"/>
            <a:ext cx="801352" cy="801553"/>
          </a:xfrm>
          <a:prstGeom prst="ellipse">
            <a:avLst/>
          </a:prstGeom>
          <a:solidFill>
            <a:srgbClr val="0070C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1" name="Freeform 10">
            <a:extLst>
              <a:ext uri="{FF2B5EF4-FFF2-40B4-BE49-F238E27FC236}">
                <a16:creationId xmlns:a16="http://schemas.microsoft.com/office/drawing/2014/main" xmlns="" id="{2F6ECE72-753C-46FB-A6E9-56EBF952E635}"/>
              </a:ext>
            </a:extLst>
          </p:cNvPr>
          <p:cNvSpPr>
            <a:spLocks noEditPoints="1"/>
          </p:cNvSpPr>
          <p:nvPr/>
        </p:nvSpPr>
        <p:spPr bwMode="auto">
          <a:xfrm>
            <a:off x="4670948" y="4425189"/>
            <a:ext cx="322338" cy="247062"/>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nvGrpSpPr>
          <p:cNvPr id="112" name="组合 111">
            <a:extLst>
              <a:ext uri="{FF2B5EF4-FFF2-40B4-BE49-F238E27FC236}">
                <a16:creationId xmlns:a16="http://schemas.microsoft.com/office/drawing/2014/main" xmlns="" id="{D6FB1FF1-CCD8-4C8D-A259-8D473EB36F22}"/>
              </a:ext>
            </a:extLst>
          </p:cNvPr>
          <p:cNvGrpSpPr/>
          <p:nvPr/>
        </p:nvGrpSpPr>
        <p:grpSpPr>
          <a:xfrm>
            <a:off x="7582003" y="3249876"/>
            <a:ext cx="728501" cy="728683"/>
            <a:chOff x="6609003" y="2794856"/>
            <a:chExt cx="599168" cy="599318"/>
          </a:xfrm>
          <a:solidFill>
            <a:srgbClr val="30BAA0"/>
          </a:solidFill>
          <a:effectLst/>
        </p:grpSpPr>
        <p:sp>
          <p:nvSpPr>
            <p:cNvPr id="113" name="Oval 53">
              <a:extLst>
                <a:ext uri="{FF2B5EF4-FFF2-40B4-BE49-F238E27FC236}">
                  <a16:creationId xmlns:a16="http://schemas.microsoft.com/office/drawing/2014/main" xmlns="" id="{E920AC6B-1D70-4E04-B0AA-FA91FE8FC1CF}"/>
                </a:ext>
              </a:extLst>
            </p:cNvPr>
            <p:cNvSpPr>
              <a:spLocks noChangeArrowheads="1"/>
            </p:cNvSpPr>
            <p:nvPr/>
          </p:nvSpPr>
          <p:spPr bwMode="auto">
            <a:xfrm>
              <a:off x="6609003" y="2794856"/>
              <a:ext cx="599168" cy="599318"/>
            </a:xfrm>
            <a:prstGeom prst="ellipse">
              <a:avLst/>
            </a:prstGeom>
            <a:solidFill>
              <a:srgbClr val="FA6A31"/>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4" name="Freeform 6">
              <a:extLst>
                <a:ext uri="{FF2B5EF4-FFF2-40B4-BE49-F238E27FC236}">
                  <a16:creationId xmlns:a16="http://schemas.microsoft.com/office/drawing/2014/main" xmlns="" id="{4F78769E-8FF5-4CA7-9ADD-2C818F34ED33}"/>
                </a:ext>
              </a:extLst>
            </p:cNvPr>
            <p:cNvSpPr>
              <a:spLocks noEditPoints="1"/>
            </p:cNvSpPr>
            <p:nvPr/>
          </p:nvSpPr>
          <p:spPr bwMode="auto">
            <a:xfrm>
              <a:off x="6743700" y="2987675"/>
              <a:ext cx="322263" cy="211138"/>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grpSp>
        <p:nvGrpSpPr>
          <p:cNvPr id="115" name="组合 114">
            <a:extLst>
              <a:ext uri="{FF2B5EF4-FFF2-40B4-BE49-F238E27FC236}">
                <a16:creationId xmlns:a16="http://schemas.microsoft.com/office/drawing/2014/main" xmlns="" id="{AFB6D5CB-C888-4DF0-96DC-2F53A83855F3}"/>
              </a:ext>
            </a:extLst>
          </p:cNvPr>
          <p:cNvGrpSpPr/>
          <p:nvPr/>
        </p:nvGrpSpPr>
        <p:grpSpPr>
          <a:xfrm>
            <a:off x="10086084" y="1408850"/>
            <a:ext cx="446441" cy="379867"/>
            <a:chOff x="5933005" y="2830391"/>
            <a:chExt cx="500408" cy="425843"/>
          </a:xfrm>
          <a:solidFill>
            <a:schemeClr val="bg1"/>
          </a:solidFill>
          <a:effectLst>
            <a:outerShdw blurRad="50800" dist="38100" dir="5400000" algn="t" rotWithShape="0">
              <a:prstClr val="black">
                <a:alpha val="40000"/>
              </a:prstClr>
            </a:outerShdw>
          </a:effectLst>
        </p:grpSpPr>
        <p:sp>
          <p:nvSpPr>
            <p:cNvPr id="116" name="Freeform 16">
              <a:extLst>
                <a:ext uri="{FF2B5EF4-FFF2-40B4-BE49-F238E27FC236}">
                  <a16:creationId xmlns:a16="http://schemas.microsoft.com/office/drawing/2014/main" xmlns="" id="{D3454632-309F-45B3-B095-5EF6F445AD2A}"/>
                </a:ext>
              </a:extLst>
            </p:cNvPr>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a:defRPr/>
              </a:pPr>
              <a:endParaRPr lang="zh-CN" altLang="en-US" sz="1800">
                <a:solidFill>
                  <a:schemeClr val="tx1">
                    <a:lumMod val="65000"/>
                    <a:lumOff val="35000"/>
                  </a:schemeClr>
                </a:solidFill>
                <a:latin typeface="Arial"/>
                <a:ea typeface="微软雅黑"/>
                <a:sym typeface="Arial"/>
              </a:endParaRPr>
            </a:p>
          </p:txBody>
        </p:sp>
        <p:sp>
          <p:nvSpPr>
            <p:cNvPr id="117" name="Freeform 17">
              <a:extLst>
                <a:ext uri="{FF2B5EF4-FFF2-40B4-BE49-F238E27FC236}">
                  <a16:creationId xmlns:a16="http://schemas.microsoft.com/office/drawing/2014/main" xmlns="" id="{AF19FD9E-BB85-49DB-9E25-031CBC769160}"/>
                </a:ext>
              </a:extLst>
            </p:cNvPr>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a:defRPr/>
              </a:pPr>
              <a:endParaRPr lang="zh-CN" altLang="en-US" sz="1800">
                <a:solidFill>
                  <a:schemeClr val="tx1">
                    <a:lumMod val="65000"/>
                    <a:lumOff val="35000"/>
                  </a:schemeClr>
                </a:solidFill>
                <a:latin typeface="Arial"/>
                <a:ea typeface="微软雅黑"/>
                <a:sym typeface="Arial"/>
              </a:endParaRPr>
            </a:p>
          </p:txBody>
        </p:sp>
      </p:grpSp>
      <p:grpSp>
        <p:nvGrpSpPr>
          <p:cNvPr id="118" name="组合 117">
            <a:extLst>
              <a:ext uri="{FF2B5EF4-FFF2-40B4-BE49-F238E27FC236}">
                <a16:creationId xmlns:a16="http://schemas.microsoft.com/office/drawing/2014/main" xmlns="" id="{5D3F7EF4-C046-4CCC-A59E-CB0189818149}"/>
              </a:ext>
            </a:extLst>
          </p:cNvPr>
          <p:cNvGrpSpPr/>
          <p:nvPr/>
        </p:nvGrpSpPr>
        <p:grpSpPr>
          <a:xfrm>
            <a:off x="7577386" y="764704"/>
            <a:ext cx="662274" cy="662441"/>
            <a:chOff x="6385569" y="1006279"/>
            <a:chExt cx="544698" cy="544835"/>
          </a:xfrm>
          <a:solidFill>
            <a:srgbClr val="30BAA0"/>
          </a:solidFill>
          <a:effectLst/>
        </p:grpSpPr>
        <p:sp>
          <p:nvSpPr>
            <p:cNvPr id="119" name="Oval 53">
              <a:extLst>
                <a:ext uri="{FF2B5EF4-FFF2-40B4-BE49-F238E27FC236}">
                  <a16:creationId xmlns:a16="http://schemas.microsoft.com/office/drawing/2014/main" xmlns="" id="{164CB15B-9F5D-4156-8AB6-AED258726A67}"/>
                </a:ext>
              </a:extLst>
            </p:cNvPr>
            <p:cNvSpPr>
              <a:spLocks noChangeArrowheads="1"/>
            </p:cNvSpPr>
            <p:nvPr/>
          </p:nvSpPr>
          <p:spPr bwMode="auto">
            <a:xfrm>
              <a:off x="6385569" y="1006279"/>
              <a:ext cx="544698" cy="544835"/>
            </a:xfrm>
            <a:prstGeom prst="ellipse">
              <a:avLst/>
            </a:prstGeom>
            <a:solidFill>
              <a:srgbClr val="92D050"/>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20" name="Freeform 9">
              <a:extLst>
                <a:ext uri="{FF2B5EF4-FFF2-40B4-BE49-F238E27FC236}">
                  <a16:creationId xmlns:a16="http://schemas.microsoft.com/office/drawing/2014/main" xmlns="" id="{74A7C10A-94B3-44CC-937B-04CB0D4A54BE}"/>
                </a:ext>
              </a:extLst>
            </p:cNvPr>
            <p:cNvSpPr>
              <a:spLocks noEditPoints="1"/>
            </p:cNvSpPr>
            <p:nvPr/>
          </p:nvSpPr>
          <p:spPr bwMode="auto">
            <a:xfrm>
              <a:off x="6538913" y="1166813"/>
              <a:ext cx="266700" cy="196850"/>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grpSp>
        <p:nvGrpSpPr>
          <p:cNvPr id="45" name="组合 55">
            <a:extLst>
              <a:ext uri="{FF2B5EF4-FFF2-40B4-BE49-F238E27FC236}">
                <a16:creationId xmlns:a16="http://schemas.microsoft.com/office/drawing/2014/main" xmlns="" id="{90C3F735-9E64-430B-BB29-F2A24F720EDC}"/>
              </a:ext>
            </a:extLst>
          </p:cNvPr>
          <p:cNvGrpSpPr/>
          <p:nvPr/>
        </p:nvGrpSpPr>
        <p:grpSpPr bwMode="auto">
          <a:xfrm>
            <a:off x="4193818" y="177245"/>
            <a:ext cx="3573065" cy="696471"/>
            <a:chOff x="3791743" y="5346472"/>
            <a:chExt cx="5833187" cy="1152803"/>
          </a:xfrm>
          <a:effectLst/>
        </p:grpSpPr>
        <p:sp>
          <p:nvSpPr>
            <p:cNvPr id="46" name="任意多边形 166">
              <a:extLst>
                <a:ext uri="{FF2B5EF4-FFF2-40B4-BE49-F238E27FC236}">
                  <a16:creationId xmlns:a16="http://schemas.microsoft.com/office/drawing/2014/main" xmlns="" id="{A7B07E62-BC1D-4B1E-BC56-A0B32D1022CF}"/>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7" name="圆角矩形 165">
              <a:extLst>
                <a:ext uri="{FF2B5EF4-FFF2-40B4-BE49-F238E27FC236}">
                  <a16:creationId xmlns:a16="http://schemas.microsoft.com/office/drawing/2014/main" xmlns="" id="{18C78E5C-091E-45A6-9319-92ADD70B854F}"/>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E4052"/>
                  </a:solidFill>
                  <a:latin typeface="Arial"/>
                  <a:ea typeface="微软雅黑"/>
                  <a:sym typeface="Arial"/>
                </a:rPr>
                <a:t>销售推广结合</a:t>
              </a:r>
            </a:p>
          </p:txBody>
        </p:sp>
        <p:sp>
          <p:nvSpPr>
            <p:cNvPr id="48" name="圆角矩形 167">
              <a:extLst>
                <a:ext uri="{FF2B5EF4-FFF2-40B4-BE49-F238E27FC236}">
                  <a16:creationId xmlns:a16="http://schemas.microsoft.com/office/drawing/2014/main" xmlns="" id="{5833E1CA-DF2A-4430-A8CF-2090F9EC0DE9}"/>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19335252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par>
                                <p:cTn id="12" presetID="10" presetClass="entr" presetSubtype="0" fill="hold" nodeType="withEffect">
                                  <p:stCondLst>
                                    <p:cond delay="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500"/>
                                        <p:tgtEl>
                                          <p:spTgt spid="106"/>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wipe(up)">
                                      <p:cBhvr>
                                        <p:cTn id="18" dur="500"/>
                                        <p:tgtEl>
                                          <p:spTgt spid="8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anim calcmode="lin" valueType="num">
                                      <p:cBhvr>
                                        <p:cTn id="30" dur="500" fill="hold"/>
                                        <p:tgtEl>
                                          <p:spTgt spid="107"/>
                                        </p:tgtEl>
                                        <p:attrNameLst>
                                          <p:attrName>ppt_x</p:attrName>
                                        </p:attrNameLst>
                                      </p:cBhvr>
                                      <p:tavLst>
                                        <p:tav tm="0">
                                          <p:val>
                                            <p:strVal val="#ppt_x"/>
                                          </p:val>
                                        </p:tav>
                                        <p:tav tm="100000">
                                          <p:val>
                                            <p:strVal val="#ppt_x"/>
                                          </p:val>
                                        </p:tav>
                                      </p:tavLst>
                                    </p:anim>
                                    <p:anim calcmode="lin" valueType="num">
                                      <p:cBhvr>
                                        <p:cTn id="31" dur="500" fill="hold"/>
                                        <p:tgtEl>
                                          <p:spTgt spid="10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500"/>
                                        <p:tgtEl>
                                          <p:spTgt spid="108"/>
                                        </p:tgtEl>
                                      </p:cBhvr>
                                    </p:animEffect>
                                    <p:anim calcmode="lin" valueType="num">
                                      <p:cBhvr>
                                        <p:cTn id="36" dur="500" fill="hold"/>
                                        <p:tgtEl>
                                          <p:spTgt spid="108"/>
                                        </p:tgtEl>
                                        <p:attrNameLst>
                                          <p:attrName>ppt_x</p:attrName>
                                        </p:attrNameLst>
                                      </p:cBhvr>
                                      <p:tavLst>
                                        <p:tav tm="0">
                                          <p:val>
                                            <p:strVal val="#ppt_x"/>
                                          </p:val>
                                        </p:tav>
                                        <p:tav tm="100000">
                                          <p:val>
                                            <p:strVal val="#ppt_x"/>
                                          </p:val>
                                        </p:tav>
                                      </p:tavLst>
                                    </p:anim>
                                    <p:anim calcmode="lin" valueType="num">
                                      <p:cBhvr>
                                        <p:cTn id="37" dur="500" fill="hold"/>
                                        <p:tgtEl>
                                          <p:spTgt spid="10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91"/>
                                        </p:tgtEl>
                                        <p:attrNameLst>
                                          <p:attrName>style.visibility</p:attrName>
                                        </p:attrNameLst>
                                      </p:cBhvr>
                                      <p:to>
                                        <p:strVal val="visible"/>
                                      </p:to>
                                    </p:set>
                                    <p:animEffect transition="in" filter="wipe(up)">
                                      <p:cBhvr>
                                        <p:cTn id="41" dur="500"/>
                                        <p:tgtEl>
                                          <p:spTgt spid="91"/>
                                        </p:tgtEl>
                                      </p:cBhvr>
                                    </p:animEffect>
                                  </p:childTnLst>
                                </p:cTn>
                              </p:par>
                              <p:par>
                                <p:cTn id="42" presetID="10" presetClass="entr" presetSubtype="0" fill="hold" nodeType="withEffect">
                                  <p:stCondLst>
                                    <p:cond delay="0"/>
                                  </p:stCondLst>
                                  <p:childTnLst>
                                    <p:set>
                                      <p:cBhvr>
                                        <p:cTn id="43" dur="1" fill="hold">
                                          <p:stCondLst>
                                            <p:cond delay="0"/>
                                          </p:stCondLst>
                                        </p:cTn>
                                        <p:tgtEl>
                                          <p:spTgt spid="111"/>
                                        </p:tgtEl>
                                        <p:attrNameLst>
                                          <p:attrName>style.visibility</p:attrName>
                                        </p:attrNameLst>
                                      </p:cBhvr>
                                      <p:to>
                                        <p:strVal val="visible"/>
                                      </p:to>
                                    </p:set>
                                    <p:animEffect transition="in" filter="fade">
                                      <p:cBhvr>
                                        <p:cTn id="44" dur="500"/>
                                        <p:tgtEl>
                                          <p:spTgt spid="111"/>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childTnLst>
                          </p:cTn>
                        </p:par>
                        <p:par>
                          <p:cTn id="49" fill="hold">
                            <p:stCondLst>
                              <p:cond delay="4000"/>
                            </p:stCondLst>
                            <p:childTnLst>
                              <p:par>
                                <p:cTn id="50" presetID="22" presetClass="entr" presetSubtype="1"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wipe(up)">
                                      <p:cBhvr>
                                        <p:cTn id="52" dur="500"/>
                                        <p:tgtEl>
                                          <p:spTgt spid="97"/>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wipe(left)">
                                      <p:cBhvr>
                                        <p:cTn id="56" dur="500"/>
                                        <p:tgtEl>
                                          <p:spTgt spid="86"/>
                                        </p:tgtEl>
                                      </p:cBhvr>
                                    </p:animEffect>
                                  </p:childTnLst>
                                </p:cTn>
                              </p:par>
                            </p:childTnLst>
                          </p:cTn>
                        </p:par>
                        <p:par>
                          <p:cTn id="57" fill="hold">
                            <p:stCondLst>
                              <p:cond delay="5000"/>
                            </p:stCondLst>
                            <p:childTnLst>
                              <p:par>
                                <p:cTn id="58" presetID="42" presetClass="entr" presetSubtype="0" fill="hold" nodeType="after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anim calcmode="lin" valueType="num">
                                      <p:cBhvr>
                                        <p:cTn id="61" dur="500" fill="hold"/>
                                        <p:tgtEl>
                                          <p:spTgt spid="112"/>
                                        </p:tgtEl>
                                        <p:attrNameLst>
                                          <p:attrName>ppt_x</p:attrName>
                                        </p:attrNameLst>
                                      </p:cBhvr>
                                      <p:tavLst>
                                        <p:tav tm="0">
                                          <p:val>
                                            <p:strVal val="#ppt_x"/>
                                          </p:val>
                                        </p:tav>
                                        <p:tav tm="100000">
                                          <p:val>
                                            <p:strVal val="#ppt_x"/>
                                          </p:val>
                                        </p:tav>
                                      </p:tavLst>
                                    </p:anim>
                                    <p:anim calcmode="lin" valueType="num">
                                      <p:cBhvr>
                                        <p:cTn id="62" dur="500" fill="hold"/>
                                        <p:tgtEl>
                                          <p:spTgt spid="112"/>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wipe(up)">
                                      <p:cBhvr>
                                        <p:cTn id="66" dur="500"/>
                                        <p:tgtEl>
                                          <p:spTgt spid="100"/>
                                        </p:tgtEl>
                                      </p:cBhvr>
                                    </p:animEffect>
                                  </p:childTnLst>
                                </p:cTn>
                              </p:par>
                            </p:childTnLst>
                          </p:cTn>
                        </p:par>
                        <p:par>
                          <p:cTn id="67" fill="hold">
                            <p:stCondLst>
                              <p:cond delay="6000"/>
                            </p:stCondLst>
                            <p:childTnLst>
                              <p:par>
                                <p:cTn id="68" presetID="22" presetClass="entr" presetSubtype="4"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down)">
                                      <p:cBhvr>
                                        <p:cTn id="70" dur="500"/>
                                        <p:tgtEl>
                                          <p:spTgt spid="90"/>
                                        </p:tgtEl>
                                      </p:cBhvr>
                                    </p:animEffect>
                                  </p:childTnLst>
                                </p:cTn>
                              </p:par>
                            </p:childTnLst>
                          </p:cTn>
                        </p:par>
                        <p:par>
                          <p:cTn id="71" fill="hold">
                            <p:stCondLst>
                              <p:cond delay="6500"/>
                            </p:stCondLst>
                            <p:childTnLst>
                              <p:par>
                                <p:cTn id="72" presetID="42" presetClass="entr" presetSubtype="0" fill="hold" nodeType="afterEffect">
                                  <p:stCondLst>
                                    <p:cond delay="0"/>
                                  </p:stCondLst>
                                  <p:childTnLst>
                                    <p:set>
                                      <p:cBhvr>
                                        <p:cTn id="73" dur="1" fill="hold">
                                          <p:stCondLst>
                                            <p:cond delay="0"/>
                                          </p:stCondLst>
                                        </p:cTn>
                                        <p:tgtEl>
                                          <p:spTgt spid="118"/>
                                        </p:tgtEl>
                                        <p:attrNameLst>
                                          <p:attrName>style.visibility</p:attrName>
                                        </p:attrNameLst>
                                      </p:cBhvr>
                                      <p:to>
                                        <p:strVal val="visible"/>
                                      </p:to>
                                    </p:set>
                                    <p:animEffect transition="in" filter="fade">
                                      <p:cBhvr>
                                        <p:cTn id="74" dur="500"/>
                                        <p:tgtEl>
                                          <p:spTgt spid="118"/>
                                        </p:tgtEl>
                                      </p:cBhvr>
                                    </p:animEffect>
                                    <p:anim calcmode="lin" valueType="num">
                                      <p:cBhvr>
                                        <p:cTn id="75" dur="500" fill="hold"/>
                                        <p:tgtEl>
                                          <p:spTgt spid="118"/>
                                        </p:tgtEl>
                                        <p:attrNameLst>
                                          <p:attrName>ppt_x</p:attrName>
                                        </p:attrNameLst>
                                      </p:cBhvr>
                                      <p:tavLst>
                                        <p:tav tm="0">
                                          <p:val>
                                            <p:strVal val="#ppt_x"/>
                                          </p:val>
                                        </p:tav>
                                        <p:tav tm="100000">
                                          <p:val>
                                            <p:strVal val="#ppt_x"/>
                                          </p:val>
                                        </p:tav>
                                      </p:tavLst>
                                    </p:anim>
                                    <p:anim calcmode="lin" valueType="num">
                                      <p:cBhvr>
                                        <p:cTn id="76" dur="500" fill="hold"/>
                                        <p:tgtEl>
                                          <p:spTgt spid="118"/>
                                        </p:tgtEl>
                                        <p:attrNameLst>
                                          <p:attrName>ppt_y</p:attrName>
                                        </p:attrNameLst>
                                      </p:cBhvr>
                                      <p:tavLst>
                                        <p:tav tm="0">
                                          <p:val>
                                            <p:strVal val="#ppt_y+.1"/>
                                          </p:val>
                                        </p:tav>
                                        <p:tav tm="100000">
                                          <p:val>
                                            <p:strVal val="#ppt_y"/>
                                          </p:val>
                                        </p:tav>
                                      </p:tavLst>
                                    </p:anim>
                                  </p:childTnLst>
                                </p:cTn>
                              </p:par>
                            </p:childTnLst>
                          </p:cTn>
                        </p:par>
                        <p:par>
                          <p:cTn id="77" fill="hold">
                            <p:stCondLst>
                              <p:cond delay="7000"/>
                            </p:stCondLst>
                            <p:childTnLst>
                              <p:par>
                                <p:cTn id="78" presetID="22" presetClass="entr" presetSubtype="1" fill="hold" nodeType="after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wipe(up)">
                                      <p:cBhvr>
                                        <p:cTn id="80" dur="500"/>
                                        <p:tgtEl>
                                          <p:spTgt spid="94"/>
                                        </p:tgtEl>
                                      </p:cBhvr>
                                    </p:animEffect>
                                  </p:childTnLst>
                                </p:cTn>
                              </p:par>
                              <p:par>
                                <p:cTn id="81" presetID="10" presetClass="entr" presetSubtype="0" fill="hold" nodeType="withEffect">
                                  <p:stCondLst>
                                    <p:cond delay="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500"/>
                                        <p:tgtEl>
                                          <p:spTgt spid="115"/>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wipe(up)">
                                      <p:cBhvr>
                                        <p:cTn id="87" dur="500"/>
                                        <p:tgtEl>
                                          <p:spTgt spid="10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7" grpId="0" animBg="1"/>
      <p:bldP spid="108" grpId="0" animBg="1"/>
      <p:bldP spid="109"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054F69A1-A90A-4569-86AE-B8EC8D94A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3256" y="0"/>
            <a:ext cx="7485488"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文本框 29">
            <a:extLst>
              <a:ext uri="{FF2B5EF4-FFF2-40B4-BE49-F238E27FC236}">
                <a16:creationId xmlns:a16="http://schemas.microsoft.com/office/drawing/2014/main" xmlns="" id="{E998757C-EE91-437F-A2ED-98C620961F49}"/>
              </a:ext>
            </a:extLst>
          </p:cNvPr>
          <p:cNvSpPr txBox="1"/>
          <p:nvPr/>
        </p:nvSpPr>
        <p:spPr>
          <a:xfrm>
            <a:off x="4280123" y="2423223"/>
            <a:ext cx="3631753" cy="2154430"/>
          </a:xfrm>
          <a:prstGeom prst="rect">
            <a:avLst/>
          </a:prstGeom>
          <a:noFill/>
        </p:spPr>
        <p:txBody>
          <a:bodyPr wrap="none" lIns="121915" tIns="60957" rIns="121915" bIns="60957" rtlCol="0">
            <a:spAutoFit/>
          </a:bodyPr>
          <a:lstStyle/>
          <a:p>
            <a:pPr algn="ctr"/>
            <a:r>
              <a:rPr lang="zh-CN" altLang="en-US" sz="6600" b="1" dirty="0" smtClean="0">
                <a:solidFill>
                  <a:schemeClr val="tx1">
                    <a:lumMod val="65000"/>
                    <a:lumOff val="35000"/>
                  </a:schemeClr>
                </a:solidFill>
                <a:latin typeface="Arial"/>
                <a:ea typeface="微软雅黑"/>
                <a:cs typeface="+mn-ea"/>
                <a:sym typeface="Arial"/>
              </a:rPr>
              <a:t>感谢</a:t>
            </a:r>
            <a:endParaRPr lang="en-US" altLang="zh-CN" sz="6600" b="1" dirty="0">
              <a:solidFill>
                <a:schemeClr val="tx1">
                  <a:lumMod val="65000"/>
                  <a:lumOff val="35000"/>
                </a:schemeClr>
              </a:solidFill>
              <a:latin typeface="Arial"/>
              <a:ea typeface="微软雅黑"/>
              <a:cs typeface="+mn-ea"/>
              <a:sym typeface="Arial"/>
            </a:endParaRPr>
          </a:p>
          <a:p>
            <a:pPr algn="ctr"/>
            <a:r>
              <a:rPr lang="zh-CN" altLang="en-US" sz="6600" b="1" dirty="0" smtClean="0">
                <a:solidFill>
                  <a:schemeClr val="tx1">
                    <a:lumMod val="65000"/>
                    <a:lumOff val="35000"/>
                  </a:schemeClr>
                </a:solidFill>
                <a:latin typeface="Arial"/>
                <a:ea typeface="微软雅黑"/>
                <a:cs typeface="+mn-ea"/>
                <a:sym typeface="Arial"/>
              </a:rPr>
              <a:t>一路</a:t>
            </a:r>
            <a:r>
              <a:rPr lang="zh-CN" altLang="en-US" sz="6600" b="1" dirty="0">
                <a:solidFill>
                  <a:schemeClr val="tx1">
                    <a:lumMod val="65000"/>
                    <a:lumOff val="35000"/>
                  </a:schemeClr>
                </a:solidFill>
                <a:latin typeface="Arial"/>
                <a:ea typeface="微软雅黑"/>
                <a:cs typeface="+mn-ea"/>
                <a:sym typeface="Arial"/>
              </a:rPr>
              <a:t>有你</a:t>
            </a:r>
          </a:p>
        </p:txBody>
      </p:sp>
    </p:spTree>
    <p:extLst>
      <p:ext uri="{BB962C8B-B14F-4D97-AF65-F5344CB8AC3E}">
        <p14:creationId xmlns:p14="http://schemas.microsoft.com/office/powerpoint/2010/main" val="86223584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stCondLst>
                                            <p:cond delay="0"/>
                                          </p:stCondLst>
                                        </p:cTn>
                                        <p:tgtEl>
                                          <p:spTgt spid="30"/>
                                        </p:tgtEl>
                                        <p:attrNameLst>
                                          <p:attrName>ppt_x</p:attrName>
                                        </p:attrNameLst>
                                      </p:cBhvr>
                                      <p:tavLst>
                                        <p:tav tm="0">
                                          <p:val>
                                            <p:strVal val="#ppt_x-0.284"/>
                                          </p:val>
                                        </p:tav>
                                        <p:tav tm="100000">
                                          <p:val>
                                            <p:strVal val="#ppt_x"/>
                                          </p:val>
                                        </p:tav>
                                      </p:tavLst>
                                    </p:anim>
                                    <p:anim calcmode="lin" valueType="num">
                                      <p:cBhvr additive="base">
                                        <p:cTn id="12" dur="1000" fill="hold">
                                          <p:stCondLst>
                                            <p:cond delay="0"/>
                                          </p:stCondLst>
                                        </p:cTn>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缤纷彩色工作汇报PPT模板"/>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20386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504</TotalTime>
  <Words>1720</Words>
  <Application>Microsoft Office PowerPoint</Application>
  <PresentationFormat>宽屏</PresentationFormat>
  <Paragraphs>251</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Bebas Neue</vt:lpstr>
      <vt:lpstr>Lato Light</vt:lpstr>
      <vt:lpstr>맑은 고딕</vt:lpstr>
      <vt:lpstr>等线</vt:lpstr>
      <vt:lpstr>等线 Light</vt:lpstr>
      <vt:lpstr>经典圆体简</vt:lpstr>
      <vt:lpstr>微软雅黑</vt:lpstr>
      <vt:lpstr>Arial</vt:lpstr>
      <vt:lpstr>Tahoma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缤纷彩色工作汇报PPT模板</dc:title>
  <dc:creator>优品PPT</dc:creator>
  <cp:keywords>http:/www.ypppt.com</cp:keywords>
  <cp:lastModifiedBy>faith123</cp:lastModifiedBy>
  <cp:revision>67</cp:revision>
  <dcterms:created xsi:type="dcterms:W3CDTF">2017-07-25T14:12:10Z</dcterms:created>
  <dcterms:modified xsi:type="dcterms:W3CDTF">2019-10-19T05:50:09Z</dcterms:modified>
</cp:coreProperties>
</file>