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6" r:id="rId7"/>
    <p:sldId id="265" r:id="rId8"/>
    <p:sldId id="277" r:id="rId9"/>
    <p:sldId id="267" r:id="rId10"/>
    <p:sldId id="268" r:id="rId11"/>
    <p:sldId id="269" r:id="rId12"/>
    <p:sldId id="270" r:id="rId13"/>
    <p:sldId id="278" r:id="rId14"/>
    <p:sldId id="271" r:id="rId15"/>
    <p:sldId id="272" r:id="rId16"/>
    <p:sldId id="273" r:id="rId17"/>
    <p:sldId id="274" r:id="rId18"/>
    <p:sldId id="275" r:id="rId19"/>
    <p:sldId id="279" r:id="rId20"/>
    <p:sldId id="276" r:id="rId21"/>
    <p:sldId id="280" r:id="rId22"/>
    <p:sldId id="281" r:id="rId23"/>
    <p:sldId id="284" r:id="rId24"/>
    <p:sldId id="283" r:id="rId25"/>
    <p:sldId id="286"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AFAD"/>
    <a:srgbClr val="F8F3E6"/>
    <a:srgbClr val="E6E2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5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CF8F2FB-4038-4C81-9AB9-0383251771F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2108C6F-C6E5-4CAF-B1BC-30FC3A47EE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08BE544-B7EC-4DE3-8E38-87041F5E7768}"/>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685AB3EF-0043-4F92-BCDE-56C8F9B15A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95FDA28-84BA-4378-87D8-B71D39FC5DC5}"/>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4072801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008D95C-D378-46CA-9ACC-EF6D574598D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5263E65-67A2-4A62-8BD7-F9A0A3AC7C2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BA77116-0EAA-4C9A-978E-3A013B352B5B}"/>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BE515DA1-97F2-40C2-94C0-C87F3E2957B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B3C150-2BA6-4CF2-A11D-122AE434A16B}"/>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732372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7308E26-2750-4054-9AC4-D6EAD9E887B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09FEACE-E17C-48AA-914D-8BF26B7E2D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3ED3F656-43C9-4C69-B02E-CE4DE5EBB14C}"/>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4B4D3AC2-FC15-48E9-90B4-480708E6D04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2AB2349-21C3-4F7F-9EBE-8D2201E1A452}"/>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2409894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FAF159A-5819-4742-A1F8-6DB746AD42A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752A48E-76E4-4162-8F7E-7673C6EE1DA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72763C3-1481-4C31-B909-D3EDD9F2F2C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D0576CF2-75FB-47A5-A11D-154D002D0EA3}"/>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6" name="页脚占位符 5">
            <a:extLst>
              <a:ext uri="{FF2B5EF4-FFF2-40B4-BE49-F238E27FC236}">
                <a16:creationId xmlns:a16="http://schemas.microsoft.com/office/drawing/2014/main" xmlns="" id="{D7A065ED-4E94-40E5-B1B3-C4D893D8934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818A0D0-A264-4DF4-9734-CAD606FC6EFF}"/>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993009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F30EDA7-6092-406C-AA95-F74ECCBB514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3531F19-BA17-4D06-8480-0FDBA43B7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F2C53399-E173-4055-9275-A2DA6D6A412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147B2B0-A814-4180-BC26-D4EC3FBE8C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DF4BF58D-1403-4ECF-93C1-3AE409B1D92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C22E5FC-053C-4351-81EE-B8CE00DE79CA}"/>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8" name="页脚占位符 7">
            <a:extLst>
              <a:ext uri="{FF2B5EF4-FFF2-40B4-BE49-F238E27FC236}">
                <a16:creationId xmlns:a16="http://schemas.microsoft.com/office/drawing/2014/main" xmlns="" id="{E4A411AA-FDFB-48AE-9977-A6A4B5126D1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ADEAB03-D494-494C-A797-8584029FBD52}"/>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27952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EABE765-99E4-45E4-A79A-A9E0EE6E561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9B2CA283-2EFF-42A6-900E-4F2C868E4C50}"/>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4" name="页脚占位符 3">
            <a:extLst>
              <a:ext uri="{FF2B5EF4-FFF2-40B4-BE49-F238E27FC236}">
                <a16:creationId xmlns:a16="http://schemas.microsoft.com/office/drawing/2014/main" xmlns="" id="{D48791DA-38B6-45CA-B66D-A381B7CB62F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D3B47051-2C63-410E-9295-A605C2C41D1E}"/>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78243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A693A78-4BAF-4D7A-8FDF-51A7245746EE}"/>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3" name="页脚占位符 2">
            <a:extLst>
              <a:ext uri="{FF2B5EF4-FFF2-40B4-BE49-F238E27FC236}">
                <a16:creationId xmlns:a16="http://schemas.microsoft.com/office/drawing/2014/main" xmlns="" id="{38D24068-C939-448C-8B6C-2BB5FFA7308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A2ED6EB-5D4A-4914-A9D2-1C799BB180B7}"/>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2283131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42E081F-A54C-44A1-B5F1-C2FED84D86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E51ED44-1E31-4772-BCF9-C880B4561B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A411508-B32D-4DAC-A511-9D612BB2E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F9B6CAE-6BAD-445C-BFDF-7724F919D262}"/>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6" name="页脚占位符 5">
            <a:extLst>
              <a:ext uri="{FF2B5EF4-FFF2-40B4-BE49-F238E27FC236}">
                <a16:creationId xmlns:a16="http://schemas.microsoft.com/office/drawing/2014/main" xmlns="" id="{DEE56CC5-FC9A-405C-81A7-FDCD6386C3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FB35A3B-C736-4AC0-86EB-D6BF1D962E80}"/>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83566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12DD6F9-8BEB-40FA-A9D6-627B8FD4ABD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A59ED55B-5809-459C-9F0E-1CF8F7410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EDF3368B-9AF6-4B82-B87C-BC34C759D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9265CFE9-D489-48DC-ADA4-A43F733CA5A4}"/>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6" name="页脚占位符 5">
            <a:extLst>
              <a:ext uri="{FF2B5EF4-FFF2-40B4-BE49-F238E27FC236}">
                <a16:creationId xmlns:a16="http://schemas.microsoft.com/office/drawing/2014/main" xmlns="" id="{4345C41D-0D95-4BDD-9A5E-165F62C19F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F79588B-8BF1-4615-B39E-106620712DB7}"/>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3957664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4B2AB24-E762-4556-8A1D-B3BD8C4A41C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1D224739-7829-4CDF-86E6-8BAD956F551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5880EE3-CAA0-43B8-A90F-6F0F2B1F0E42}"/>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C8DC5809-63F0-4B94-90E1-819D22FB7A0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7D8DE5-A5A1-4F68-A220-39FBC4D2615F}"/>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3587788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BDAB4C6-5A52-4575-A26D-533E2ABF1AC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AD79F8A5-128F-4988-9F4C-E473EE9B2D9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BF2E022-B72F-448E-8C37-45CE769069B2}"/>
              </a:ext>
            </a:extLst>
          </p:cNvPr>
          <p:cNvSpPr>
            <a:spLocks noGrp="1"/>
          </p:cNvSpPr>
          <p:nvPr>
            <p:ph type="dt" sz="half" idx="10"/>
          </p:nvPr>
        </p:nvSpPr>
        <p:spPr/>
        <p:txBody>
          <a:body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10E3593A-A4D1-4CB8-897B-FE77270CB1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052FA5B-A8DE-4740-A72D-F8D083E6BDBB}"/>
              </a:ext>
            </a:extLst>
          </p:cNvPr>
          <p:cNvSpPr>
            <a:spLocks noGrp="1"/>
          </p:cNvSpPr>
          <p:nvPr>
            <p:ph type="sldNum" sz="quarter" idx="12"/>
          </p:nvPr>
        </p:nvSpPr>
        <p:spPr/>
        <p:txBody>
          <a:body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1403645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764FADB-609E-4AA9-826E-5D37D3E00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BDA71E0-1F64-4AF7-B257-BAF11465A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B85BD39-92C5-471C-BA36-884365B71A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39FA9D-E50E-4987-9F68-0732E4C3282A}" type="datetimeFigureOut">
              <a:rPr lang="zh-CN" altLang="en-US" smtClean="0"/>
              <a:t>2017/12/26</a:t>
            </a:fld>
            <a:endParaRPr lang="zh-CN" altLang="en-US"/>
          </a:p>
        </p:txBody>
      </p:sp>
      <p:sp>
        <p:nvSpPr>
          <p:cNvPr id="5" name="页脚占位符 4">
            <a:extLst>
              <a:ext uri="{FF2B5EF4-FFF2-40B4-BE49-F238E27FC236}">
                <a16:creationId xmlns:a16="http://schemas.microsoft.com/office/drawing/2014/main" xmlns="" id="{F84701A1-36D2-41EC-AE3D-AA03BFB30E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8F2E95FD-BAD5-4915-BE0A-7F3EFDC80A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9663BC-A6DF-4633-8942-792EBE61F852}" type="slidenum">
              <a:rPr lang="zh-CN" altLang="en-US" smtClean="0"/>
              <a:t>‹#›</a:t>
            </a:fld>
            <a:endParaRPr lang="zh-CN" altLang="en-US"/>
          </a:p>
        </p:txBody>
      </p:sp>
    </p:spTree>
    <p:extLst>
      <p:ext uri="{BB962C8B-B14F-4D97-AF65-F5344CB8AC3E}">
        <p14:creationId xmlns:p14="http://schemas.microsoft.com/office/powerpoint/2010/main" val="1137115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3438861" y="2547842"/>
            <a:ext cx="5314275" cy="2674322"/>
          </a:xfrm>
          <a:prstGeom prst="rect">
            <a:avLst/>
          </a:prstGeom>
          <a:noFill/>
        </p:spPr>
        <p:txBody>
          <a:bodyPr wrap="none" rtlCol="0">
            <a:spAutoFit/>
          </a:bodyPr>
          <a:lstStyle/>
          <a:p>
            <a:pPr algn="ctr">
              <a:lnSpc>
                <a:spcPts val="10000"/>
              </a:lnSpc>
            </a:pPr>
            <a:r>
              <a:rPr lang="zh-CN" altLang="en-US"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夏商西周</a:t>
            </a:r>
            <a:endParaRPr lang="en-US" altLang="zh-CN"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endParaRPr>
          </a:p>
          <a:p>
            <a:pPr algn="ctr">
              <a:lnSpc>
                <a:spcPts val="10000"/>
              </a:lnSpc>
            </a:pPr>
            <a:r>
              <a:rPr lang="zh-CN" altLang="en-US"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的兴亡</a:t>
            </a:r>
          </a:p>
        </p:txBody>
      </p:sp>
      <p:sp>
        <p:nvSpPr>
          <p:cNvPr id="7" name="矩形 6">
            <a:extLst>
              <a:ext uri="{FF2B5EF4-FFF2-40B4-BE49-F238E27FC236}">
                <a16:creationId xmlns:a16="http://schemas.microsoft.com/office/drawing/2014/main" xmlns="" id="{41F14347-C5D9-4331-AC37-B55FCF20D3A8}"/>
              </a:ext>
            </a:extLst>
          </p:cNvPr>
          <p:cNvSpPr/>
          <p:nvPr/>
        </p:nvSpPr>
        <p:spPr>
          <a:xfrm>
            <a:off x="3284973" y="1625203"/>
            <a:ext cx="5622052" cy="461665"/>
          </a:xfrm>
          <a:prstGeom prst="rect">
            <a:avLst/>
          </a:prstGeom>
        </p:spPr>
        <p:txBody>
          <a:bodyPr wrap="none">
            <a:spAutoFit/>
          </a:bodyPr>
          <a:lstStyle/>
          <a:p>
            <a:pPr algn="ct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第二单元　国家的产生和社会的变革  </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7934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91CAE537-E4B0-434F-97CC-1C1C76A276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216551" y="0"/>
            <a:ext cx="3975449" cy="6858000"/>
          </a:xfrm>
          <a:prstGeom prst="rect">
            <a:avLst/>
          </a:prstGeom>
        </p:spPr>
      </p:pic>
      <p:grpSp>
        <p:nvGrpSpPr>
          <p:cNvPr id="8" name="组合 7">
            <a:extLst>
              <a:ext uri="{FF2B5EF4-FFF2-40B4-BE49-F238E27FC236}">
                <a16:creationId xmlns:a16="http://schemas.microsoft.com/office/drawing/2014/main" xmlns="" id="{C1919C0E-ABCB-47BE-AF9D-B0C05ACC25C9}"/>
              </a:ext>
            </a:extLst>
          </p:cNvPr>
          <p:cNvGrpSpPr/>
          <p:nvPr/>
        </p:nvGrpSpPr>
        <p:grpSpPr>
          <a:xfrm>
            <a:off x="3581535" y="842129"/>
            <a:ext cx="2093617" cy="1416894"/>
            <a:chOff x="2403841" y="1031354"/>
            <a:chExt cx="2093617" cy="1416894"/>
          </a:xfrm>
        </p:grpSpPr>
        <p:sp>
          <p:nvSpPr>
            <p:cNvPr id="6" name="文本框 5">
              <a:extLst>
                <a:ext uri="{FF2B5EF4-FFF2-40B4-BE49-F238E27FC236}">
                  <a16:creationId xmlns:a16="http://schemas.microsoft.com/office/drawing/2014/main" xmlns="" id="{56CE24B1-A1E6-4737-81B7-6C0B5705EA7F}"/>
                </a:ext>
              </a:extLst>
            </p:cNvPr>
            <p:cNvSpPr txBox="1"/>
            <p:nvPr/>
          </p:nvSpPr>
          <p:spPr>
            <a:xfrm>
              <a:off x="2403841" y="1031354"/>
              <a:ext cx="2031325" cy="1200329"/>
            </a:xfrm>
            <a:prstGeom prst="rect">
              <a:avLst/>
            </a:prstGeom>
            <a:noFill/>
          </p:spPr>
          <p:txBody>
            <a:bodyPr wrap="none" rtlCol="0">
              <a:spAutoFit/>
            </a:bodyPr>
            <a:lstStyle/>
            <a:p>
              <a:pPr algn="ctr"/>
              <a:r>
                <a:rPr lang="zh-CN" altLang="en-US" sz="7200" dirty="0">
                  <a:solidFill>
                    <a:schemeClr val="tx1">
                      <a:lumMod val="75000"/>
                      <a:lumOff val="25000"/>
                    </a:schemeClr>
                  </a:solidFill>
                  <a:latin typeface="文悦古典明朝体 (非商业使用) W5" pitchFamily="50" charset="-122"/>
                  <a:ea typeface="文悦古典明朝体 (非商业使用) W5" pitchFamily="50" charset="-122"/>
                </a:rPr>
                <a:t>目录</a:t>
              </a:r>
            </a:p>
          </p:txBody>
        </p:sp>
        <p:sp>
          <p:nvSpPr>
            <p:cNvPr id="7" name="矩形 6">
              <a:extLst>
                <a:ext uri="{FF2B5EF4-FFF2-40B4-BE49-F238E27FC236}">
                  <a16:creationId xmlns:a16="http://schemas.microsoft.com/office/drawing/2014/main" xmlns="" id="{2852282D-7A97-4010-BE58-ECB544F634DD}"/>
                </a:ext>
              </a:extLst>
            </p:cNvPr>
            <p:cNvSpPr/>
            <p:nvPr/>
          </p:nvSpPr>
          <p:spPr>
            <a:xfrm>
              <a:off x="2435740" y="2078916"/>
              <a:ext cx="2061718" cy="369332"/>
            </a:xfrm>
            <a:prstGeom prst="rect">
              <a:avLst/>
            </a:prstGeom>
          </p:spPr>
          <p:txBody>
            <a:bodyPr wrap="none">
              <a:spAutoFit/>
            </a:bodyPr>
            <a:lstStyle/>
            <a:p>
              <a:pPr algn="ctr"/>
              <a:r>
                <a:rPr lang="en-US" altLang="zh-CN" dirty="0">
                  <a:solidFill>
                    <a:schemeClr val="bg1">
                      <a:lumMod val="65000"/>
                    </a:schemeClr>
                  </a:solidFill>
                  <a:latin typeface="微软雅黑" panose="020B0503020204020204" pitchFamily="34" charset="-122"/>
                  <a:ea typeface="微软雅黑" panose="020B0503020204020204" pitchFamily="34" charset="-122"/>
                </a:rPr>
                <a:t>— CONTENTS —</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xmlns="" id="{2B86C4D1-8D2C-48CB-9D55-7725522ADF65}"/>
              </a:ext>
            </a:extLst>
          </p:cNvPr>
          <p:cNvGrpSpPr/>
          <p:nvPr/>
        </p:nvGrpSpPr>
        <p:grpSpPr>
          <a:xfrm>
            <a:off x="2767281" y="2598699"/>
            <a:ext cx="3711491" cy="707886"/>
            <a:chOff x="1734874" y="3078567"/>
            <a:chExt cx="3711491" cy="707886"/>
          </a:xfrm>
        </p:grpSpPr>
        <p:sp>
          <p:nvSpPr>
            <p:cNvPr id="9" name="椭圆 8">
              <a:extLst>
                <a:ext uri="{FF2B5EF4-FFF2-40B4-BE49-F238E27FC236}">
                  <a16:creationId xmlns:a16="http://schemas.microsoft.com/office/drawing/2014/main" xmlns="" id="{0B64B043-B1C4-4724-B516-8E6DD71853F6}"/>
                </a:ext>
              </a:extLst>
            </p:cNvPr>
            <p:cNvSpPr/>
            <p:nvPr/>
          </p:nvSpPr>
          <p:spPr>
            <a:xfrm>
              <a:off x="1734874" y="3078567"/>
              <a:ext cx="700866" cy="700866"/>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01</a:t>
              </a:r>
              <a:endParaRPr lang="zh-CN" altLang="en-US" b="1"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9587C6B3-BE68-45AB-8739-E0478A62D3EE}"/>
                </a:ext>
              </a:extLst>
            </p:cNvPr>
            <p:cNvSpPr txBox="1"/>
            <p:nvPr/>
          </p:nvSpPr>
          <p:spPr>
            <a:xfrm>
              <a:off x="2504534" y="3078567"/>
              <a:ext cx="2941831" cy="707886"/>
            </a:xfrm>
            <a:prstGeom prst="rect">
              <a:avLst/>
            </a:prstGeom>
            <a:noFill/>
          </p:spPr>
          <p:txBody>
            <a:bodyPr wrap="none" rtlCol="0">
              <a:spAutoFit/>
            </a:bodyPr>
            <a:lstStyle/>
            <a:p>
              <a:r>
                <a:rPr lang="zh-CN" altLang="en-US" sz="4000" spc="300" dirty="0">
                  <a:solidFill>
                    <a:schemeClr val="tx1">
                      <a:lumMod val="75000"/>
                      <a:lumOff val="25000"/>
                    </a:schemeClr>
                  </a:solidFill>
                  <a:latin typeface="文悦古体仿宋 (非商业使用)" pitchFamily="50" charset="-122"/>
                  <a:ea typeface="文悦古体仿宋 (非商业使用)" pitchFamily="50" charset="-122"/>
                </a:rPr>
                <a:t>夏朝的兴亡</a:t>
              </a:r>
            </a:p>
          </p:txBody>
        </p:sp>
      </p:grpSp>
      <p:grpSp>
        <p:nvGrpSpPr>
          <p:cNvPr id="12" name="组合 11">
            <a:extLst>
              <a:ext uri="{FF2B5EF4-FFF2-40B4-BE49-F238E27FC236}">
                <a16:creationId xmlns:a16="http://schemas.microsoft.com/office/drawing/2014/main" xmlns="" id="{32B49A50-DF74-410C-BE30-A70EA7253443}"/>
              </a:ext>
            </a:extLst>
          </p:cNvPr>
          <p:cNvGrpSpPr/>
          <p:nvPr/>
        </p:nvGrpSpPr>
        <p:grpSpPr>
          <a:xfrm>
            <a:off x="2767281" y="3508883"/>
            <a:ext cx="3711491" cy="707886"/>
            <a:chOff x="1734874" y="3078567"/>
            <a:chExt cx="3711491" cy="707886"/>
          </a:xfrm>
        </p:grpSpPr>
        <p:sp>
          <p:nvSpPr>
            <p:cNvPr id="13" name="椭圆 12">
              <a:extLst>
                <a:ext uri="{FF2B5EF4-FFF2-40B4-BE49-F238E27FC236}">
                  <a16:creationId xmlns:a16="http://schemas.microsoft.com/office/drawing/2014/main" xmlns="" id="{6723DA72-00C7-43FE-B30D-6AAB9431BB93}"/>
                </a:ext>
              </a:extLst>
            </p:cNvPr>
            <p:cNvSpPr/>
            <p:nvPr/>
          </p:nvSpPr>
          <p:spPr>
            <a:xfrm>
              <a:off x="1734874" y="3078567"/>
              <a:ext cx="700866" cy="700866"/>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02</a:t>
              </a:r>
              <a:endParaRPr lang="zh-CN" altLang="en-US" b="1" dirty="0">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BD4B7EC3-EC96-49FF-A85D-A6EE5D46A8C7}"/>
                </a:ext>
              </a:extLst>
            </p:cNvPr>
            <p:cNvSpPr txBox="1"/>
            <p:nvPr/>
          </p:nvSpPr>
          <p:spPr>
            <a:xfrm>
              <a:off x="2504534" y="3078567"/>
              <a:ext cx="2941831" cy="707886"/>
            </a:xfrm>
            <a:prstGeom prst="rect">
              <a:avLst/>
            </a:prstGeom>
            <a:noFill/>
          </p:spPr>
          <p:txBody>
            <a:bodyPr wrap="none" rtlCol="0">
              <a:spAutoFit/>
            </a:bodyPr>
            <a:lstStyle/>
            <a:p>
              <a:r>
                <a:rPr lang="zh-CN" altLang="en-US" sz="4000" spc="300" dirty="0">
                  <a:solidFill>
                    <a:schemeClr val="tx1">
                      <a:lumMod val="75000"/>
                      <a:lumOff val="25000"/>
                    </a:schemeClr>
                  </a:solidFill>
                  <a:latin typeface="文悦古体仿宋 (非商业使用)" pitchFamily="50" charset="-122"/>
                  <a:ea typeface="文悦古体仿宋 (非商业使用)" pitchFamily="50" charset="-122"/>
                </a:rPr>
                <a:t>商朝的兴亡</a:t>
              </a:r>
            </a:p>
          </p:txBody>
        </p:sp>
      </p:grpSp>
      <p:grpSp>
        <p:nvGrpSpPr>
          <p:cNvPr id="15" name="组合 14">
            <a:extLst>
              <a:ext uri="{FF2B5EF4-FFF2-40B4-BE49-F238E27FC236}">
                <a16:creationId xmlns:a16="http://schemas.microsoft.com/office/drawing/2014/main" xmlns="" id="{81A68EDF-AD8A-436C-9B66-3ABB8B9BB542}"/>
              </a:ext>
            </a:extLst>
          </p:cNvPr>
          <p:cNvGrpSpPr/>
          <p:nvPr/>
        </p:nvGrpSpPr>
        <p:grpSpPr>
          <a:xfrm>
            <a:off x="2767281" y="4419067"/>
            <a:ext cx="3711491" cy="707886"/>
            <a:chOff x="1734874" y="3078567"/>
            <a:chExt cx="3711491" cy="707886"/>
          </a:xfrm>
        </p:grpSpPr>
        <p:sp>
          <p:nvSpPr>
            <p:cNvPr id="16" name="椭圆 15">
              <a:extLst>
                <a:ext uri="{FF2B5EF4-FFF2-40B4-BE49-F238E27FC236}">
                  <a16:creationId xmlns:a16="http://schemas.microsoft.com/office/drawing/2014/main" xmlns="" id="{CEB9DB14-0127-4F40-A2B0-1254600E302A}"/>
                </a:ext>
              </a:extLst>
            </p:cNvPr>
            <p:cNvSpPr/>
            <p:nvPr/>
          </p:nvSpPr>
          <p:spPr>
            <a:xfrm>
              <a:off x="1734874" y="3078567"/>
              <a:ext cx="700866" cy="700866"/>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03</a:t>
              </a:r>
              <a:endParaRPr lang="zh-CN" altLang="en-US" b="1"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B0441F70-E855-4474-B71C-678F9E6EDC86}"/>
                </a:ext>
              </a:extLst>
            </p:cNvPr>
            <p:cNvSpPr txBox="1"/>
            <p:nvPr/>
          </p:nvSpPr>
          <p:spPr>
            <a:xfrm>
              <a:off x="2504534" y="3078567"/>
              <a:ext cx="2941831" cy="707886"/>
            </a:xfrm>
            <a:prstGeom prst="rect">
              <a:avLst/>
            </a:prstGeom>
            <a:noFill/>
          </p:spPr>
          <p:txBody>
            <a:bodyPr wrap="none" rtlCol="0">
              <a:spAutoFit/>
            </a:bodyPr>
            <a:lstStyle/>
            <a:p>
              <a:r>
                <a:rPr lang="zh-CN" altLang="en-US" sz="4000" spc="300" dirty="0">
                  <a:solidFill>
                    <a:schemeClr val="tx1">
                      <a:lumMod val="75000"/>
                      <a:lumOff val="25000"/>
                    </a:schemeClr>
                  </a:solidFill>
                  <a:latin typeface="文悦古体仿宋 (非商业使用)" pitchFamily="50" charset="-122"/>
                  <a:ea typeface="文悦古体仿宋 (非商业使用)" pitchFamily="50" charset="-122"/>
                </a:rPr>
                <a:t>西周的兴亡</a:t>
              </a:r>
            </a:p>
          </p:txBody>
        </p:sp>
      </p:grpSp>
      <p:grpSp>
        <p:nvGrpSpPr>
          <p:cNvPr id="18" name="组合 17">
            <a:extLst>
              <a:ext uri="{FF2B5EF4-FFF2-40B4-BE49-F238E27FC236}">
                <a16:creationId xmlns:a16="http://schemas.microsoft.com/office/drawing/2014/main" xmlns="" id="{BF122E91-A357-43E5-A6CF-1E16C0AB2A8C}"/>
              </a:ext>
            </a:extLst>
          </p:cNvPr>
          <p:cNvGrpSpPr/>
          <p:nvPr/>
        </p:nvGrpSpPr>
        <p:grpSpPr>
          <a:xfrm>
            <a:off x="2767281" y="5329251"/>
            <a:ext cx="3711491" cy="707886"/>
            <a:chOff x="1734874" y="3078567"/>
            <a:chExt cx="3711491" cy="707886"/>
          </a:xfrm>
        </p:grpSpPr>
        <p:sp>
          <p:nvSpPr>
            <p:cNvPr id="19" name="椭圆 18">
              <a:extLst>
                <a:ext uri="{FF2B5EF4-FFF2-40B4-BE49-F238E27FC236}">
                  <a16:creationId xmlns:a16="http://schemas.microsoft.com/office/drawing/2014/main" xmlns="" id="{8E281FBA-C988-4783-80AC-92FF359B42D7}"/>
                </a:ext>
              </a:extLst>
            </p:cNvPr>
            <p:cNvSpPr/>
            <p:nvPr/>
          </p:nvSpPr>
          <p:spPr>
            <a:xfrm>
              <a:off x="1734874" y="3078567"/>
              <a:ext cx="700866" cy="700866"/>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04</a:t>
              </a:r>
              <a:endParaRPr lang="zh-CN" altLang="en-US" b="1"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678C6F3B-36E8-4656-A78F-CD4F79086EC8}"/>
                </a:ext>
              </a:extLst>
            </p:cNvPr>
            <p:cNvSpPr txBox="1"/>
            <p:nvPr/>
          </p:nvSpPr>
          <p:spPr>
            <a:xfrm>
              <a:off x="2504534" y="3078567"/>
              <a:ext cx="2941831" cy="707886"/>
            </a:xfrm>
            <a:prstGeom prst="rect">
              <a:avLst/>
            </a:prstGeom>
            <a:noFill/>
          </p:spPr>
          <p:txBody>
            <a:bodyPr wrap="none" rtlCol="0">
              <a:spAutoFit/>
            </a:bodyPr>
            <a:lstStyle/>
            <a:p>
              <a:r>
                <a:rPr lang="zh-CN" altLang="en-US" sz="4000" spc="300" dirty="0">
                  <a:solidFill>
                    <a:schemeClr val="tx1">
                      <a:lumMod val="75000"/>
                      <a:lumOff val="25000"/>
                    </a:schemeClr>
                  </a:solidFill>
                  <a:latin typeface="文悦古体仿宋 (非商业使用)" pitchFamily="50" charset="-122"/>
                  <a:ea typeface="文悦古体仿宋 (非商业使用)" pitchFamily="50" charset="-122"/>
                </a:rPr>
                <a:t>思考与小结</a:t>
              </a:r>
            </a:p>
          </p:txBody>
        </p:sp>
      </p:grpSp>
    </p:spTree>
    <p:extLst>
      <p:ext uri="{BB962C8B-B14F-4D97-AF65-F5344CB8AC3E}">
        <p14:creationId xmlns:p14="http://schemas.microsoft.com/office/powerpoint/2010/main" val="3416345147"/>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75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0-#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1000" fill="hold"/>
                                        <p:tgtEl>
                                          <p:spTgt spid="12"/>
                                        </p:tgtEl>
                                        <p:attrNameLst>
                                          <p:attrName>ppt_x</p:attrName>
                                        </p:attrNameLst>
                                      </p:cBhvr>
                                      <p:tavLst>
                                        <p:tav tm="0">
                                          <p:val>
                                            <p:strVal val="0-#ppt_w/2"/>
                                          </p:val>
                                        </p:tav>
                                        <p:tav tm="100000">
                                          <p:val>
                                            <p:strVal val="#ppt_x"/>
                                          </p:val>
                                        </p:tav>
                                      </p:tavLst>
                                    </p:anim>
                                    <p:anim calcmode="lin" valueType="num">
                                      <p:cBhvr additive="base">
                                        <p:cTn id="17" dur="10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25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000" fill="hold"/>
                                        <p:tgtEl>
                                          <p:spTgt spid="15"/>
                                        </p:tgtEl>
                                        <p:attrNameLst>
                                          <p:attrName>ppt_x</p:attrName>
                                        </p:attrNameLst>
                                      </p:cBhvr>
                                      <p:tavLst>
                                        <p:tav tm="0">
                                          <p:val>
                                            <p:strVal val="0-#ppt_w/2"/>
                                          </p:val>
                                        </p:tav>
                                        <p:tav tm="100000">
                                          <p:val>
                                            <p:strVal val="#ppt_x"/>
                                          </p:val>
                                        </p:tav>
                                      </p:tavLst>
                                    </p:anim>
                                    <p:anim calcmode="lin" valueType="num">
                                      <p:cBhvr additive="base">
                                        <p:cTn id="21" dur="10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30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2156459" y="2781763"/>
            <a:ext cx="7879080" cy="1459502"/>
          </a:xfrm>
          <a:prstGeom prst="rect">
            <a:avLst/>
          </a:prstGeom>
          <a:noFill/>
        </p:spPr>
        <p:txBody>
          <a:bodyPr wrap="none" rtlCol="0">
            <a:spAutoFit/>
          </a:bodyPr>
          <a:lstStyle/>
          <a:p>
            <a:pPr algn="ctr">
              <a:lnSpc>
                <a:spcPts val="10000"/>
              </a:lnSpc>
            </a:pPr>
            <a:r>
              <a:rPr lang="zh-CN" altLang="en-US" sz="12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夏朝的兴亡</a:t>
            </a:r>
          </a:p>
        </p:txBody>
      </p:sp>
      <p:sp>
        <p:nvSpPr>
          <p:cNvPr id="7" name="矩形 6">
            <a:extLst>
              <a:ext uri="{FF2B5EF4-FFF2-40B4-BE49-F238E27FC236}">
                <a16:creationId xmlns:a16="http://schemas.microsoft.com/office/drawing/2014/main" xmlns="" id="{41F14347-C5D9-4331-AC37-B55FCF20D3A8}"/>
              </a:ext>
            </a:extLst>
          </p:cNvPr>
          <p:cNvSpPr/>
          <p:nvPr/>
        </p:nvSpPr>
        <p:spPr>
          <a:xfrm>
            <a:off x="3351499" y="1827225"/>
            <a:ext cx="5489003" cy="461665"/>
          </a:xfrm>
          <a:prstGeom prst="rect">
            <a:avLst/>
          </a:prstGeom>
        </p:spPr>
        <p:txBody>
          <a:bodyPr wrap="none">
            <a:spAutoFit/>
          </a:bodyPr>
          <a:lstStyle/>
          <a:p>
            <a:pPr algn="ctr"/>
            <a:r>
              <a:rPr lang="en-US" altLang="zh-CN" sz="2400" spc="1800" dirty="0">
                <a:solidFill>
                  <a:schemeClr val="tx1">
                    <a:lumMod val="50000"/>
                    <a:lumOff val="50000"/>
                  </a:schemeClr>
                </a:solidFill>
                <a:latin typeface="微软雅黑" panose="020B0503020204020204" pitchFamily="34" charset="-122"/>
                <a:ea typeface="微软雅黑" panose="020B0503020204020204" pitchFamily="34" charset="-122"/>
              </a:rPr>
              <a:t>·CHAPTER ONE·</a:t>
            </a:r>
            <a:endParaRPr lang="zh-CN" altLang="en-US" sz="2400" spc="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xmlns="" id="{2C568072-75D8-4052-9163-A33750D35E20}"/>
              </a:ext>
            </a:extLst>
          </p:cNvPr>
          <p:cNvCxnSpPr/>
          <p:nvPr/>
        </p:nvCxnSpPr>
        <p:spPr>
          <a:xfrm>
            <a:off x="2273596" y="4241265"/>
            <a:ext cx="7644809"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2F8032B-69FA-42A9-9333-F988B0C7E318}"/>
              </a:ext>
            </a:extLst>
          </p:cNvPr>
          <p:cNvSpPr/>
          <p:nvPr/>
        </p:nvSpPr>
        <p:spPr>
          <a:xfrm>
            <a:off x="2416679" y="4428747"/>
            <a:ext cx="7571303" cy="400110"/>
          </a:xfrm>
          <a:prstGeom prst="rect">
            <a:avLst/>
          </a:prstGeom>
        </p:spPr>
        <p:txBody>
          <a:bodyPr wrap="none">
            <a:spAutoFit/>
          </a:bodyPr>
          <a:lstStyle/>
          <a:p>
            <a:pPr algn="ct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七年级上中国历史课件</a:t>
            </a:r>
            <a:r>
              <a:rPr lang="en-US" altLang="zh-CN" sz="2000" spc="2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4585761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par>
                                <p:cTn id="13" presetID="16" presetClass="entr" presetSubtype="37"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A45EFEE1-5A4C-4AF9-86C2-4C3C1E92BA80}"/>
              </a:ext>
            </a:extLst>
          </p:cNvPr>
          <p:cNvSpPr/>
          <p:nvPr/>
        </p:nvSpPr>
        <p:spPr>
          <a:xfrm>
            <a:off x="6083300" y="2327171"/>
            <a:ext cx="4572000" cy="3041858"/>
          </a:xfrm>
          <a:prstGeom prst="rect">
            <a:avLst/>
          </a:prstGeom>
        </p:spPr>
        <p:txBody>
          <a:bodyPr wrap="square">
            <a:spAutoFit/>
          </a:bodyPr>
          <a:lstStyle/>
          <a:p>
            <a:pPr algn="just">
              <a:lnSpc>
                <a:spcPts val="4600"/>
              </a:lnSpc>
            </a:pP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夏朝（约前</a:t>
            </a:r>
            <a:r>
              <a:rPr lang="en-US" altLang="zh-CN"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21</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世纪</a:t>
            </a:r>
            <a:r>
              <a:rPr lang="en-US" altLang="zh-CN"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约前</a:t>
            </a:r>
            <a:r>
              <a:rPr lang="en-US" altLang="zh-CN"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16</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世纪）是中国史书中记载的</a:t>
            </a:r>
            <a:r>
              <a:rPr lang="zh-CN" altLang="en-US" sz="2800" i="0" dirty="0">
                <a:solidFill>
                  <a:srgbClr val="FF0000"/>
                </a:solidFill>
                <a:effectLst/>
                <a:latin typeface="微软雅黑" panose="020B0503020204020204" pitchFamily="34" charset="-122"/>
                <a:ea typeface="微软雅黑" panose="020B0503020204020204" pitchFamily="34" charset="-122"/>
              </a:rPr>
              <a:t>第一个</a:t>
            </a:r>
            <a:r>
              <a:rPr lang="zh-CN" altLang="en-US" sz="2800" dirty="0">
                <a:solidFill>
                  <a:srgbClr val="FF0000"/>
                </a:solidFill>
                <a:latin typeface="微软雅黑" panose="020B0503020204020204" pitchFamily="34" charset="-122"/>
                <a:ea typeface="微软雅黑" panose="020B0503020204020204" pitchFamily="34" charset="-122"/>
              </a:rPr>
              <a:t>世袭制</a:t>
            </a:r>
            <a:r>
              <a:rPr lang="zh-CN" altLang="en-US" sz="2800" i="0" dirty="0">
                <a:solidFill>
                  <a:srgbClr val="FF0000"/>
                </a:solidFill>
                <a:effectLst/>
                <a:latin typeface="微软雅黑" panose="020B0503020204020204" pitchFamily="34" charset="-122"/>
                <a:ea typeface="微软雅黑" panose="020B0503020204020204" pitchFamily="34" charset="-122"/>
              </a:rPr>
              <a:t>朝代</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。一般认为夏朝是多个</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部落联盟</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或复杂</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酋邦</a:t>
            </a:r>
            <a:r>
              <a:rPr lang="zh-CN" altLang="en-US" sz="2800" b="0" i="0" dirty="0">
                <a:solidFill>
                  <a:schemeClr val="tx1">
                    <a:lumMod val="65000"/>
                    <a:lumOff val="35000"/>
                  </a:schemeClr>
                </a:solidFill>
                <a:effectLst/>
                <a:latin typeface="微软雅黑" panose="020B0503020204020204" pitchFamily="34" charset="-122"/>
                <a:ea typeface="微软雅黑" panose="020B0503020204020204" pitchFamily="34" charset="-122"/>
              </a:rPr>
              <a:t>形式的国家。</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xmlns="" id="{66DD3CD5-8873-478C-A3DD-8C0357F5F977}"/>
              </a:ext>
            </a:extLst>
          </p:cNvPr>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778499" y="1803063"/>
            <a:ext cx="5182815" cy="216237"/>
          </a:xfrm>
          <a:prstGeom prst="rect">
            <a:avLst/>
          </a:prstGeom>
        </p:spPr>
      </p:pic>
      <p:pic>
        <p:nvPicPr>
          <p:cNvPr id="8" name="图片 7">
            <a:extLst>
              <a:ext uri="{FF2B5EF4-FFF2-40B4-BE49-F238E27FC236}">
                <a16:creationId xmlns:a16="http://schemas.microsoft.com/office/drawing/2014/main" xmlns="" id="{EEB8D140-E76D-40BF-9941-8B9D715266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325" y="698500"/>
            <a:ext cx="4497068" cy="5994400"/>
          </a:xfrm>
          <a:prstGeom prst="rect">
            <a:avLst/>
          </a:prstGeom>
        </p:spPr>
      </p:pic>
    </p:spTree>
    <p:extLst>
      <p:ext uri="{BB962C8B-B14F-4D97-AF65-F5344CB8AC3E}">
        <p14:creationId xmlns:p14="http://schemas.microsoft.com/office/powerpoint/2010/main" val="2945324645"/>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BD8C7AD-7200-4578-9DDA-BC3040A52A40}"/>
              </a:ext>
            </a:extLst>
          </p:cNvPr>
          <p:cNvSpPr/>
          <p:nvPr/>
        </p:nvSpPr>
        <p:spPr>
          <a:xfrm>
            <a:off x="1866900" y="1778218"/>
            <a:ext cx="4330700" cy="3631763"/>
          </a:xfrm>
          <a:prstGeom prst="rect">
            <a:avLst/>
          </a:prstGeom>
        </p:spPr>
        <p:txBody>
          <a:bodyPr wrap="square">
            <a:spAutoFit/>
          </a:bodyPr>
          <a:lstStyle/>
          <a:p>
            <a:pPr algn="just">
              <a:lnSpc>
                <a:spcPts val="4600"/>
              </a:lnSpc>
            </a:pP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根据史书记载，禹传位于子启，改变了原始部落的禅让制，开创中国近四千年世袭的先河。因此中国历史上的</a:t>
            </a:r>
            <a:r>
              <a:rPr lang="zh-CN" altLang="en-US" sz="2800" dirty="0">
                <a:solidFill>
                  <a:srgbClr val="FF0000"/>
                </a:solidFill>
                <a:latin typeface="微软雅黑" panose="020B0503020204020204" pitchFamily="34" charset="-122"/>
                <a:ea typeface="微软雅黑" panose="020B0503020204020204" pitchFamily="34" charset="-122"/>
              </a:rPr>
              <a:t>“家天下”</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，从夏朝的建立开始。</a:t>
            </a:r>
          </a:p>
        </p:txBody>
      </p:sp>
      <p:pic>
        <p:nvPicPr>
          <p:cNvPr id="1026" name="Picture 2" descr="https://timgsa.baidu.com/timg?image&amp;quality=80&amp;size=b9999_10000&amp;sec=1512896607485&amp;di=3102735d01d439aa501da4f652c6d601&amp;imgtype=0&amp;src=http%3A%2F%2Fwanhuajing.com%2Fpic%2F1604%2F2720%2F2159318%2F1_600_848.jpg">
            <a:extLst>
              <a:ext uri="{FF2B5EF4-FFF2-40B4-BE49-F238E27FC236}">
                <a16:creationId xmlns:a16="http://schemas.microsoft.com/office/drawing/2014/main" xmlns="" id="{E0054354-49D7-4884-9F3C-B36A42ACBEA1}"/>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650"/>
          <a:stretch/>
        </p:blipFill>
        <p:spPr bwMode="auto">
          <a:xfrm>
            <a:off x="6908800" y="0"/>
            <a:ext cx="4724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893847"/>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90358687-D0C6-42F4-BE67-EEAAF5D2345B}"/>
              </a:ext>
            </a:extLst>
          </p:cNvPr>
          <p:cNvSpPr/>
          <p:nvPr/>
        </p:nvSpPr>
        <p:spPr>
          <a:xfrm>
            <a:off x="1412875" y="1139736"/>
            <a:ext cx="9366250" cy="1576201"/>
          </a:xfrm>
          <a:prstGeom prst="rect">
            <a:avLst/>
          </a:prstGeom>
        </p:spPr>
        <p:txBody>
          <a:bodyPr wrap="square">
            <a:spAutoFit/>
          </a:bodyPr>
          <a:lstStyle/>
          <a:p>
            <a:pPr algn="just">
              <a:lnSpc>
                <a:spcPts val="4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相传，夏朝初年，大禹划分天下为九州，铸造九鼎，象征九州，将全国九州的名山大川、奇异之物镌刻于九鼎之身，以一鼎象征一州，并将九鼎集中于夏王朝都城。</a:t>
            </a:r>
          </a:p>
        </p:txBody>
      </p:sp>
      <p:pic>
        <p:nvPicPr>
          <p:cNvPr id="4" name="图片 3">
            <a:extLst>
              <a:ext uri="{FF2B5EF4-FFF2-40B4-BE49-F238E27FC236}">
                <a16:creationId xmlns:a16="http://schemas.microsoft.com/office/drawing/2014/main" xmlns="" id="{8D24BD88-96EB-44C7-886D-B1FB1E83D6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975" y="3314700"/>
            <a:ext cx="2933700" cy="2933700"/>
          </a:xfrm>
          <a:prstGeom prst="rect">
            <a:avLst/>
          </a:prstGeom>
        </p:spPr>
      </p:pic>
      <p:pic>
        <p:nvPicPr>
          <p:cNvPr id="5" name="图片 4">
            <a:extLst>
              <a:ext uri="{FF2B5EF4-FFF2-40B4-BE49-F238E27FC236}">
                <a16:creationId xmlns:a16="http://schemas.microsoft.com/office/drawing/2014/main" xmlns="" id="{09035784-542A-4F8C-9364-3C01A1D2F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9150" y="3314700"/>
            <a:ext cx="2933700" cy="2933700"/>
          </a:xfrm>
          <a:prstGeom prst="rect">
            <a:avLst/>
          </a:prstGeom>
        </p:spPr>
      </p:pic>
      <p:pic>
        <p:nvPicPr>
          <p:cNvPr id="6" name="图片 5">
            <a:extLst>
              <a:ext uri="{FF2B5EF4-FFF2-40B4-BE49-F238E27FC236}">
                <a16:creationId xmlns:a16="http://schemas.microsoft.com/office/drawing/2014/main" xmlns="" id="{7AA9252C-3B2E-43EA-B17A-E4369D46D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5325" y="3314700"/>
            <a:ext cx="2933700" cy="2933700"/>
          </a:xfrm>
          <a:prstGeom prst="rect">
            <a:avLst/>
          </a:prstGeom>
        </p:spPr>
      </p:pic>
    </p:spTree>
    <p:extLst>
      <p:ext uri="{BB962C8B-B14F-4D97-AF65-F5344CB8AC3E}">
        <p14:creationId xmlns:p14="http://schemas.microsoft.com/office/powerpoint/2010/main" val="2380508200"/>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7DAC2156-8A58-4414-A876-51B948798743}"/>
              </a:ext>
            </a:extLst>
          </p:cNvPr>
          <p:cNvSpPr/>
          <p:nvPr/>
        </p:nvSpPr>
        <p:spPr>
          <a:xfrm>
            <a:off x="5219700" y="1654071"/>
            <a:ext cx="5829300" cy="3041858"/>
          </a:xfrm>
          <a:prstGeom prst="rect">
            <a:avLst/>
          </a:prstGeom>
        </p:spPr>
        <p:txBody>
          <a:bodyPr wrap="square">
            <a:spAutoFit/>
          </a:bodyPr>
          <a:lstStyle/>
          <a:p>
            <a:pPr algn="just">
              <a:lnSpc>
                <a:spcPts val="4600"/>
              </a:lnSpc>
            </a:pP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鸣条之战夏室覆灭，在方国部落的支持下，商汤在亳称“王”。中国历史上第一个世袭制政权夏朝，共传</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13</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世、</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17</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王，历时</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472</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年，公元前</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1600</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年灭亡。</a:t>
            </a:r>
          </a:p>
        </p:txBody>
      </p:sp>
      <p:pic>
        <p:nvPicPr>
          <p:cNvPr id="2052" name="Picture 4" descr="https://timgsa.baidu.com/timg?image&amp;quality=80&amp;size=b9999_10000&amp;sec=1512897521735&amp;di=83bd79348ff60dbc507bf98e517be5f4&amp;imgtype=0&amp;src=http%3A%2F%2Fpic.92to.com%2F360%2F201701%2F21%2F89669149_4.jpg">
            <a:extLst>
              <a:ext uri="{FF2B5EF4-FFF2-40B4-BE49-F238E27FC236}">
                <a16:creationId xmlns:a16="http://schemas.microsoft.com/office/drawing/2014/main" xmlns="" id="{E542FCAB-F15E-427C-A73D-FBD3AA924B8C}"/>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6040" r="22649"/>
          <a:stretch/>
        </p:blipFill>
        <p:spPr bwMode="auto">
          <a:xfrm>
            <a:off x="749300" y="1240853"/>
            <a:ext cx="4229099" cy="4681094"/>
          </a:xfrm>
          <a:prstGeom prst="rect">
            <a:avLst/>
          </a:prstGeom>
          <a:noFill/>
          <a:extLst>
            <a:ext uri="{909E8E84-426E-40DD-AFC4-6F175D3DCCD1}">
              <a14:hiddenFill xmlns:a14="http://schemas.microsoft.com/office/drawing/2010/main">
                <a:solidFill>
                  <a:srgbClr val="FFFFFF"/>
                </a:solidFill>
              </a14:hiddenFill>
            </a:ext>
          </a:extLst>
        </p:spPr>
      </p:pic>
      <p:sp>
        <p:nvSpPr>
          <p:cNvPr id="3" name="箭头: V 形 2">
            <a:extLst>
              <a:ext uri="{FF2B5EF4-FFF2-40B4-BE49-F238E27FC236}">
                <a16:creationId xmlns:a16="http://schemas.microsoft.com/office/drawing/2014/main" xmlns="" id="{5AB99A17-486C-465D-AFA2-6E9D1FDF3C22}"/>
              </a:ext>
            </a:extLst>
          </p:cNvPr>
          <p:cNvSpPr/>
          <p:nvPr/>
        </p:nvSpPr>
        <p:spPr>
          <a:xfrm flipH="1">
            <a:off x="5219700" y="5096447"/>
            <a:ext cx="292100" cy="448247"/>
          </a:xfrm>
          <a:prstGeom prst="chevron">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BB1171C6-7617-4C96-9E8B-FBDE6C0DB595}"/>
              </a:ext>
            </a:extLst>
          </p:cNvPr>
          <p:cNvSpPr/>
          <p:nvPr/>
        </p:nvSpPr>
        <p:spPr>
          <a:xfrm flipH="1">
            <a:off x="5448301" y="5096447"/>
            <a:ext cx="292100" cy="448247"/>
          </a:xfrm>
          <a:prstGeom prst="chevron">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箭头: V 形 6">
            <a:extLst>
              <a:ext uri="{FF2B5EF4-FFF2-40B4-BE49-F238E27FC236}">
                <a16:creationId xmlns:a16="http://schemas.microsoft.com/office/drawing/2014/main" xmlns="" id="{187C49D8-7BE2-47A0-85DF-499184C1AD5C}"/>
              </a:ext>
            </a:extLst>
          </p:cNvPr>
          <p:cNvSpPr/>
          <p:nvPr/>
        </p:nvSpPr>
        <p:spPr>
          <a:xfrm flipH="1">
            <a:off x="5676902" y="5096447"/>
            <a:ext cx="292100" cy="448247"/>
          </a:xfrm>
          <a:prstGeom prst="chevron">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文本框 7">
            <a:extLst>
              <a:ext uri="{FF2B5EF4-FFF2-40B4-BE49-F238E27FC236}">
                <a16:creationId xmlns:a16="http://schemas.microsoft.com/office/drawing/2014/main" xmlns="" id="{3221A512-7EFA-49FA-86D7-E3FFF5216629}"/>
              </a:ext>
            </a:extLst>
          </p:cNvPr>
          <p:cNvSpPr txBox="1"/>
          <p:nvPr/>
        </p:nvSpPr>
        <p:spPr>
          <a:xfrm>
            <a:off x="6223000" y="4997404"/>
            <a:ext cx="3670299" cy="646331"/>
          </a:xfrm>
          <a:prstGeom prst="rect">
            <a:avLst/>
          </a:prstGeom>
          <a:solidFill>
            <a:srgbClr val="B0AFAD"/>
          </a:solidFill>
          <a:effectLst>
            <a:softEdge rad="31750"/>
          </a:effectLst>
        </p:spPr>
        <p:txBody>
          <a:bodyPr wrap="square" rtlCol="0">
            <a:spAutoFit/>
          </a:bodyPr>
          <a:lstStyle/>
          <a:p>
            <a:pPr algn="ctr"/>
            <a:r>
              <a:rPr lang="zh-CN" altLang="en-US" sz="3600" spc="300" dirty="0">
                <a:solidFill>
                  <a:schemeClr val="bg1"/>
                </a:solidFill>
                <a:latin typeface="文悦古体仿宋 (非商业使用)" pitchFamily="50" charset="-122"/>
                <a:ea typeface="文悦古体仿宋 (非商业使用)" pitchFamily="50" charset="-122"/>
              </a:rPr>
              <a:t>夏桀把人当坐骑</a:t>
            </a:r>
          </a:p>
        </p:txBody>
      </p:sp>
    </p:spTree>
    <p:extLst>
      <p:ext uri="{BB962C8B-B14F-4D97-AF65-F5344CB8AC3E}">
        <p14:creationId xmlns:p14="http://schemas.microsoft.com/office/powerpoint/2010/main" val="2545903635"/>
      </p:ext>
    </p:extLst>
  </p:cSld>
  <p:clrMapOvr>
    <a:masterClrMapping/>
  </p:clrMapOvr>
  <p:transition spd="slow" advClick="0" advTm="3000">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par>
                                <p:cTn id="12" presetID="10" presetClass="entr" presetSubtype="0" fill="hold" grpId="0" nodeType="withEffect">
                                  <p:stCondLst>
                                    <p:cond delay="7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par>
                                <p:cTn id="15" presetID="10" presetClass="entr" presetSubtype="0"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90DC5B1D-B6E0-47E7-AC83-9F5883917001}"/>
              </a:ext>
            </a:extLst>
          </p:cNvPr>
          <p:cNvSpPr/>
          <p:nvPr/>
        </p:nvSpPr>
        <p:spPr>
          <a:xfrm>
            <a:off x="1498600" y="2728436"/>
            <a:ext cx="6096000" cy="2657138"/>
          </a:xfrm>
          <a:prstGeom prst="rect">
            <a:avLst/>
          </a:prstGeom>
        </p:spPr>
        <p:txBody>
          <a:bodyPr wrap="square">
            <a:spAutoFit/>
          </a:bodyPr>
          <a:lstStyle/>
          <a:p>
            <a:pPr algn="just">
              <a:lnSpc>
                <a:spcPts val="4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桀文武双全，但荒淫无度，暴虐无道。商汤在名相伊尹谋划下，起兵伐桀，汤先攻灭桀的党羽豕韦、顾国，击败昆吾国，然后直逼夏朝重镇鸣条。桀被汤俘获，放逐于南巢，夏朝覆亡。数年后死于南巢。</a:t>
            </a:r>
          </a:p>
        </p:txBody>
      </p:sp>
      <p:pic>
        <p:nvPicPr>
          <p:cNvPr id="9" name="图片 8">
            <a:extLst>
              <a:ext uri="{FF2B5EF4-FFF2-40B4-BE49-F238E27FC236}">
                <a16:creationId xmlns:a16="http://schemas.microsoft.com/office/drawing/2014/main" xmlns="" id="{C74D3E03-664C-4B91-9C01-72C1BD3D4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4600" y="0"/>
            <a:ext cx="4406900" cy="6184349"/>
          </a:xfrm>
          <a:prstGeom prst="rect">
            <a:avLst/>
          </a:prstGeom>
        </p:spPr>
      </p:pic>
      <p:pic>
        <p:nvPicPr>
          <p:cNvPr id="12" name="图片 11">
            <a:extLst>
              <a:ext uri="{FF2B5EF4-FFF2-40B4-BE49-F238E27FC236}">
                <a16:creationId xmlns:a16="http://schemas.microsoft.com/office/drawing/2014/main" xmlns="" id="{D8847446-E042-4E94-A9E8-7F852E27838D}"/>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0" y="2043275"/>
            <a:ext cx="7594600" cy="316861"/>
          </a:xfrm>
          <a:prstGeom prst="rect">
            <a:avLst/>
          </a:prstGeom>
        </p:spPr>
      </p:pic>
    </p:spTree>
    <p:extLst>
      <p:ext uri="{BB962C8B-B14F-4D97-AF65-F5344CB8AC3E}">
        <p14:creationId xmlns:p14="http://schemas.microsoft.com/office/powerpoint/2010/main" val="3824289765"/>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2156459" y="2781763"/>
            <a:ext cx="7879080" cy="1374735"/>
          </a:xfrm>
          <a:prstGeom prst="rect">
            <a:avLst/>
          </a:prstGeom>
          <a:noFill/>
        </p:spPr>
        <p:txBody>
          <a:bodyPr wrap="none" rtlCol="0">
            <a:spAutoFit/>
          </a:bodyPr>
          <a:lstStyle/>
          <a:p>
            <a:pPr algn="ctr">
              <a:lnSpc>
                <a:spcPts val="10000"/>
              </a:lnSpc>
            </a:pPr>
            <a:r>
              <a:rPr lang="zh-CN" altLang="en-US" sz="12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商朝的兴亡</a:t>
            </a:r>
          </a:p>
        </p:txBody>
      </p:sp>
      <p:sp>
        <p:nvSpPr>
          <p:cNvPr id="7" name="矩形 6">
            <a:extLst>
              <a:ext uri="{FF2B5EF4-FFF2-40B4-BE49-F238E27FC236}">
                <a16:creationId xmlns:a16="http://schemas.microsoft.com/office/drawing/2014/main" xmlns="" id="{41F14347-C5D9-4331-AC37-B55FCF20D3A8}"/>
              </a:ext>
            </a:extLst>
          </p:cNvPr>
          <p:cNvSpPr/>
          <p:nvPr/>
        </p:nvSpPr>
        <p:spPr>
          <a:xfrm>
            <a:off x="3313893" y="1827225"/>
            <a:ext cx="5564216" cy="461665"/>
          </a:xfrm>
          <a:prstGeom prst="rect">
            <a:avLst/>
          </a:prstGeom>
        </p:spPr>
        <p:txBody>
          <a:bodyPr wrap="none">
            <a:spAutoFit/>
          </a:bodyPr>
          <a:lstStyle/>
          <a:p>
            <a:pPr algn="ctr"/>
            <a:r>
              <a:rPr lang="en-US" altLang="zh-CN" sz="2400" spc="1800" dirty="0">
                <a:solidFill>
                  <a:schemeClr val="tx1">
                    <a:lumMod val="50000"/>
                    <a:lumOff val="50000"/>
                  </a:schemeClr>
                </a:solidFill>
                <a:latin typeface="微软雅黑" panose="020B0503020204020204" pitchFamily="34" charset="-122"/>
                <a:ea typeface="微软雅黑" panose="020B0503020204020204" pitchFamily="34" charset="-122"/>
              </a:rPr>
              <a:t>·CHAPTER TWO·</a:t>
            </a:r>
            <a:endParaRPr lang="zh-CN" altLang="en-US" sz="2400" spc="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xmlns="" id="{2C568072-75D8-4052-9163-A33750D35E20}"/>
              </a:ext>
            </a:extLst>
          </p:cNvPr>
          <p:cNvCxnSpPr/>
          <p:nvPr/>
        </p:nvCxnSpPr>
        <p:spPr>
          <a:xfrm>
            <a:off x="2273596" y="4241265"/>
            <a:ext cx="7644809"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2F8032B-69FA-42A9-9333-F988B0C7E318}"/>
              </a:ext>
            </a:extLst>
          </p:cNvPr>
          <p:cNvSpPr/>
          <p:nvPr/>
        </p:nvSpPr>
        <p:spPr>
          <a:xfrm>
            <a:off x="2416679" y="4428747"/>
            <a:ext cx="7571303" cy="400110"/>
          </a:xfrm>
          <a:prstGeom prst="rect">
            <a:avLst/>
          </a:prstGeom>
        </p:spPr>
        <p:txBody>
          <a:bodyPr wrap="none">
            <a:spAutoFit/>
          </a:bodyPr>
          <a:lstStyle/>
          <a:p>
            <a:pPr algn="ct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七年级上中国历史课件</a:t>
            </a:r>
            <a:r>
              <a:rPr lang="en-US" altLang="zh-CN" sz="2000" spc="2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1739672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par>
                                <p:cTn id="13" presetID="16" presetClass="entr" presetSubtype="37"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B2DB5E7F-6E6E-4E4E-8025-CA1B446890FC}"/>
              </a:ext>
            </a:extLst>
          </p:cNvPr>
          <p:cNvSpPr/>
          <p:nvPr/>
        </p:nvSpPr>
        <p:spPr>
          <a:xfrm>
            <a:off x="6350000" y="2357735"/>
            <a:ext cx="4597400" cy="3041858"/>
          </a:xfrm>
          <a:prstGeom prst="rect">
            <a:avLst/>
          </a:prstGeom>
        </p:spPr>
        <p:txBody>
          <a:bodyPr wrap="square">
            <a:spAutoFit/>
          </a:bodyPr>
          <a:lstStyle/>
          <a:p>
            <a:pPr algn="just">
              <a:lnSpc>
                <a:spcPts val="4600"/>
              </a:lnSpc>
            </a:pP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商朝（约公元前</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1600</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约公元前</a:t>
            </a: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1046</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年），是中国历史上的第二个朝代，是中国</a:t>
            </a:r>
            <a:r>
              <a:rPr lang="zh-CN" altLang="en-US" sz="2800" dirty="0">
                <a:solidFill>
                  <a:srgbClr val="FF0000"/>
                </a:solidFill>
                <a:latin typeface="微软雅黑" panose="020B0503020204020204" pitchFamily="34" charset="-122"/>
                <a:ea typeface="微软雅黑" panose="020B0503020204020204" pitchFamily="34" charset="-122"/>
              </a:rPr>
              <a:t>第一个有直接的同时期的文字记载的王朝</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pic>
        <p:nvPicPr>
          <p:cNvPr id="12290" name="Picture 2" descr="https://timgsa.baidu.com/timg?image&amp;quality=80&amp;size=b9999_10000&amp;sec=1512899078974&amp;di=39044e37af7a288783e945cd82e9d3ad&amp;imgtype=0&amp;src=http%3A%2F%2Fwww.pep.com.cn%2Fczls%2Fjs%2Ftbjx%2Ftp%2F7s%2Fu2%2F201009%2FW020100920565078598386.jpg">
            <a:extLst>
              <a:ext uri="{FF2B5EF4-FFF2-40B4-BE49-F238E27FC236}">
                <a16:creationId xmlns:a16="http://schemas.microsoft.com/office/drawing/2014/main" xmlns="" id="{062D5658-04E9-4E45-97FC-3963C5A1BA50}"/>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8075" y="1338263"/>
            <a:ext cx="4286250" cy="47148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接连接符 8">
            <a:extLst>
              <a:ext uri="{FF2B5EF4-FFF2-40B4-BE49-F238E27FC236}">
                <a16:creationId xmlns:a16="http://schemas.microsoft.com/office/drawing/2014/main" xmlns="" id="{437B8235-2610-4656-B119-C8764ED58A07}"/>
              </a:ext>
            </a:extLst>
          </p:cNvPr>
          <p:cNvCxnSpPr>
            <a:cxnSpLocks/>
          </p:cNvCxnSpPr>
          <p:nvPr/>
        </p:nvCxnSpPr>
        <p:spPr>
          <a:xfrm>
            <a:off x="6350000" y="2146300"/>
            <a:ext cx="5842000"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809338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1000"/>
                                        <p:tgtEl>
                                          <p:spTgt spid="9"/>
                                        </p:tgtEl>
                                      </p:cBhvr>
                                    </p:animEffect>
                                  </p:childTnLst>
                                </p:cTn>
                              </p:par>
                              <p:par>
                                <p:cTn id="8" presetID="47" presetClass="entr" presetSubtype="0" fill="hold" grpId="0" nodeType="withEffect">
                                  <p:stCondLst>
                                    <p:cond delay="7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7CA8F924-3DA0-4A28-85F0-E7BF7C0BEA2B}"/>
              </a:ext>
            </a:extLst>
          </p:cNvPr>
          <p:cNvSpPr/>
          <p:nvPr/>
        </p:nvSpPr>
        <p:spPr>
          <a:xfrm>
            <a:off x="1568450" y="3860800"/>
            <a:ext cx="9055100" cy="2144177"/>
          </a:xfrm>
          <a:prstGeom prst="rect">
            <a:avLst/>
          </a:prstGeom>
        </p:spPr>
        <p:txBody>
          <a:bodyPr wrap="square">
            <a:spAutoFit/>
          </a:bodyPr>
          <a:lstStyle/>
          <a:p>
            <a:pPr algn="just">
              <a:lnSpc>
                <a:spcPts val="4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夏朝方国商国君主商汤率方国于鸣条之战灭夏后，以“商”为国号 ，在亳（今商丘）建立商朝。之后，商朝国都频繁迁移，至其后裔盘庚迁殷（今安阳）后国都才稳定下来，在殷建都达</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273</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年，因此商朝又被后世称为“</a:t>
            </a:r>
            <a:r>
              <a:rPr lang="zh-CN" altLang="en-US" sz="2400" dirty="0">
                <a:solidFill>
                  <a:srgbClr val="FF0000"/>
                </a:solidFill>
                <a:latin typeface="微软雅黑" panose="020B0503020204020204" pitchFamily="34" charset="-122"/>
                <a:ea typeface="微软雅黑" panose="020B0503020204020204" pitchFamily="34" charset="-122"/>
              </a:rPr>
              <a:t>殷</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”或“</a:t>
            </a:r>
            <a:r>
              <a:rPr lang="zh-CN" altLang="en-US" sz="2400" dirty="0">
                <a:solidFill>
                  <a:srgbClr val="FF0000"/>
                </a:solidFill>
                <a:latin typeface="微软雅黑" panose="020B0503020204020204" pitchFamily="34" charset="-122"/>
                <a:ea typeface="微软雅黑" panose="020B0503020204020204" pitchFamily="34" charset="-122"/>
              </a:rPr>
              <a:t>殷商</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pic>
        <p:nvPicPr>
          <p:cNvPr id="11266" name="Picture 2" descr="https://timgsa.baidu.com/timg?image&amp;quality=80&amp;size=b9999_10000&amp;sec=1512899434423&amp;di=d0da3900a810af686e4784bda8629acb&amp;imgtype=0&amp;src=http%3A%2F%2Fimg.zcool.cn%2Fcommunity%2F0153035548d24f0000019ae90b63b4.jpg">
            <a:extLst>
              <a:ext uri="{FF2B5EF4-FFF2-40B4-BE49-F238E27FC236}">
                <a16:creationId xmlns:a16="http://schemas.microsoft.com/office/drawing/2014/main" xmlns="" id="{E670C4A8-4C7F-4F95-9874-63EF28449894}"/>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51038" y="872289"/>
            <a:ext cx="4062412" cy="2709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timgsa.baidu.com/timg?image&amp;quality=80&amp;size=b9999_10000&amp;sec=1512899434423&amp;di=d0da3900a810af686e4784bda8629acb&amp;imgtype=0&amp;src=http%3A%2F%2Fimg.zcool.cn%2Fcommunity%2F0153035548d24f0000019ae90b63b4.jpg">
            <a:extLst>
              <a:ext uri="{FF2B5EF4-FFF2-40B4-BE49-F238E27FC236}">
                <a16:creationId xmlns:a16="http://schemas.microsoft.com/office/drawing/2014/main" xmlns="" id="{F2B03E94-5772-4459-8313-4228AA8FD13D}"/>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8550" y="872289"/>
            <a:ext cx="4062412" cy="2709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604651"/>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D9C68580-B281-4554-B9F3-853E31BE1205}"/>
              </a:ext>
            </a:extLst>
          </p:cNvPr>
          <p:cNvSpPr/>
          <p:nvPr/>
        </p:nvSpPr>
        <p:spPr>
          <a:xfrm>
            <a:off x="1562100" y="1774363"/>
            <a:ext cx="4330700" cy="3683060"/>
          </a:xfrm>
          <a:prstGeom prst="rect">
            <a:avLst/>
          </a:prstGeom>
        </p:spPr>
        <p:txBody>
          <a:bodyPr wrap="square">
            <a:spAutoFit/>
          </a:bodyPr>
          <a:lstStyle/>
          <a:p>
            <a:pPr algn="just">
              <a:lnSpc>
                <a:spcPts val="4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殷墟的发掘，确证了中国商王朝的存在。商朝处于奴隶制鼎盛时期，奴隶主贵族是统治阶级，形成了庞大的官僚统治机构和军队。甲骨文和金文的记载是目前已经发现的中国最早的成系统的文字符号。</a:t>
            </a:r>
          </a:p>
        </p:txBody>
      </p:sp>
      <p:pic>
        <p:nvPicPr>
          <p:cNvPr id="10242" name="Picture 2" descr="https://timgsa.baidu.com/timg?image&amp;quality=80&amp;size=b9999_10000&amp;sec=1512899793569&amp;di=3aa36248897fc778a4098186d390f332&amp;imgtype=0&amp;src=http%3A%2F%2Fwww.artx.cn%2Fuploadpic%2F20057%2F200572250970501.jpg">
            <a:extLst>
              <a:ext uri="{FF2B5EF4-FFF2-40B4-BE49-F238E27FC236}">
                <a16:creationId xmlns:a16="http://schemas.microsoft.com/office/drawing/2014/main" xmlns="" id="{17E52DC6-0958-4CD7-9EC1-ED0FAD921F0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72275" y="1040851"/>
            <a:ext cx="4432300" cy="4420697"/>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xmlns="" id="{5AE1FF9C-3DCE-4588-8697-A1F49EF30D8E}"/>
              </a:ext>
            </a:extLst>
          </p:cNvPr>
          <p:cNvSpPr txBox="1"/>
          <p:nvPr/>
        </p:nvSpPr>
        <p:spPr>
          <a:xfrm>
            <a:off x="7904162" y="5563149"/>
            <a:ext cx="2168525" cy="584775"/>
          </a:xfrm>
          <a:prstGeom prst="rect">
            <a:avLst/>
          </a:prstGeom>
          <a:solidFill>
            <a:srgbClr val="B0AFAD"/>
          </a:solidFill>
          <a:effectLst>
            <a:softEdge rad="31750"/>
          </a:effectLst>
        </p:spPr>
        <p:txBody>
          <a:bodyPr wrap="square" rtlCol="0">
            <a:spAutoFit/>
          </a:bodyPr>
          <a:lstStyle/>
          <a:p>
            <a:pPr algn="ctr"/>
            <a:r>
              <a:rPr lang="zh-CN" altLang="en-US" sz="3200" spc="300" dirty="0">
                <a:solidFill>
                  <a:schemeClr val="bg1"/>
                </a:solidFill>
                <a:latin typeface="文悦古体仿宋 (非商业使用)" pitchFamily="50" charset="-122"/>
                <a:ea typeface="文悦古体仿宋 (非商业使用)" pitchFamily="50" charset="-122"/>
              </a:rPr>
              <a:t>四羊方尊</a:t>
            </a:r>
          </a:p>
        </p:txBody>
      </p:sp>
      <p:cxnSp>
        <p:nvCxnSpPr>
          <p:cNvPr id="6" name="直接连接符 5">
            <a:extLst>
              <a:ext uri="{FF2B5EF4-FFF2-40B4-BE49-F238E27FC236}">
                <a16:creationId xmlns:a16="http://schemas.microsoft.com/office/drawing/2014/main" xmlns="" id="{AF4248D1-54BC-4F0A-9BDA-0D738B4EEC6B}"/>
              </a:ext>
            </a:extLst>
          </p:cNvPr>
          <p:cNvCxnSpPr>
            <a:cxnSpLocks/>
          </p:cNvCxnSpPr>
          <p:nvPr/>
        </p:nvCxnSpPr>
        <p:spPr>
          <a:xfrm>
            <a:off x="-12700" y="1545216"/>
            <a:ext cx="5778500"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481937"/>
      </p:ext>
    </p:extLst>
  </p:cSld>
  <p:clrMapOvr>
    <a:masterClrMapping/>
  </p:clrMapOvr>
  <p:transition spd="med" advClick="0" advTm="3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42" presetClass="entr" presetSubtype="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FBC84C3-4045-4B7A-84C5-A0185552E81E}"/>
              </a:ext>
            </a:extLst>
          </p:cNvPr>
          <p:cNvSpPr/>
          <p:nvPr/>
        </p:nvSpPr>
        <p:spPr>
          <a:xfrm>
            <a:off x="7581900" y="1559465"/>
            <a:ext cx="3886200" cy="4221669"/>
          </a:xfrm>
          <a:prstGeom prst="rect">
            <a:avLst/>
          </a:prstGeom>
        </p:spPr>
        <p:txBody>
          <a:bodyPr wrap="square">
            <a:spAutoFit/>
          </a:bodyPr>
          <a:lstStyle/>
          <a:p>
            <a:pPr algn="just">
              <a:lnSpc>
                <a:spcPts val="46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商朝经历了三个大的阶段。第一阶段是“先商”；第二阶段是“早商”；第三阶段是“晚商”，前后相传</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17</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世</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31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王，延续</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500</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余年。末代君主</a:t>
            </a:r>
            <a:r>
              <a:rPr lang="zh-CN" altLang="en-US" sz="2400" dirty="0">
                <a:solidFill>
                  <a:srgbClr val="FF0000"/>
                </a:solidFill>
                <a:latin typeface="微软雅黑" panose="020B0503020204020204" pitchFamily="34" charset="-122"/>
                <a:ea typeface="微软雅黑" panose="020B0503020204020204" pitchFamily="34" charset="-122"/>
              </a:rPr>
              <a:t>帝辛</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于牧野之战被周武王击败后自焚而亡。</a:t>
            </a:r>
          </a:p>
        </p:txBody>
      </p:sp>
      <p:pic>
        <p:nvPicPr>
          <p:cNvPr id="21" name="图片 20">
            <a:extLst>
              <a:ext uri="{FF2B5EF4-FFF2-40B4-BE49-F238E27FC236}">
                <a16:creationId xmlns:a16="http://schemas.microsoft.com/office/drawing/2014/main" xmlns="" id="{D7C06080-339E-4F97-9E19-520B11406A25}"/>
              </a:ext>
            </a:extLst>
          </p:cNvPr>
          <p:cNvPicPr>
            <a:picLocks noChangeAspect="1"/>
          </p:cNvPicPr>
          <p:nvPr/>
        </p:nvPicPr>
        <p:blipFill>
          <a:blip r:embed="rId2"/>
          <a:stretch>
            <a:fillRect/>
          </a:stretch>
        </p:blipFill>
        <p:spPr>
          <a:xfrm>
            <a:off x="0" y="-1"/>
            <a:ext cx="6809232" cy="6858000"/>
          </a:xfrm>
          <a:prstGeom prst="rect">
            <a:avLst/>
          </a:prstGeom>
        </p:spPr>
      </p:pic>
    </p:spTree>
    <p:extLst>
      <p:ext uri="{BB962C8B-B14F-4D97-AF65-F5344CB8AC3E}">
        <p14:creationId xmlns:p14="http://schemas.microsoft.com/office/powerpoint/2010/main" val="3083662822"/>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41B425A-4619-4E90-9606-EA31B9478E69}"/>
              </a:ext>
            </a:extLst>
          </p:cNvPr>
          <p:cNvPicPr>
            <a:picLocks noChangeAspect="1"/>
          </p:cNvPicPr>
          <p:nvPr/>
        </p:nvPicPr>
        <p:blipFill>
          <a:blip r:embed="rId2"/>
          <a:stretch>
            <a:fillRect/>
          </a:stretch>
        </p:blipFill>
        <p:spPr>
          <a:xfrm>
            <a:off x="768350" y="2737329"/>
            <a:ext cx="10655300" cy="3644421"/>
          </a:xfrm>
          <a:prstGeom prst="rect">
            <a:avLst/>
          </a:prstGeom>
        </p:spPr>
      </p:pic>
      <p:sp>
        <p:nvSpPr>
          <p:cNvPr id="3" name="矩形 2">
            <a:extLst>
              <a:ext uri="{FF2B5EF4-FFF2-40B4-BE49-F238E27FC236}">
                <a16:creationId xmlns:a16="http://schemas.microsoft.com/office/drawing/2014/main" xmlns="" id="{70498871-00B6-44BF-AAE2-7F4DCD475D54}"/>
              </a:ext>
            </a:extLst>
          </p:cNvPr>
          <p:cNvSpPr/>
          <p:nvPr/>
        </p:nvSpPr>
        <p:spPr>
          <a:xfrm>
            <a:off x="1638300" y="860336"/>
            <a:ext cx="8915400" cy="1477328"/>
          </a:xfrm>
          <a:prstGeom prst="rect">
            <a:avLst/>
          </a:prstGeom>
        </p:spPr>
        <p:txBody>
          <a:bodyPr wrap="square">
            <a:spAutoFit/>
          </a:bodyPr>
          <a:lstStyle/>
          <a:p>
            <a:pPr algn="just">
              <a:lnSpc>
                <a:spcPts val="36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在周武王时，周起兵攻商，商王帝辛（纣）仓促间只能以奴隶为军抵御周人，国内商军尽墨，帝辛逃到鹿台自焚而死。商王朝就此灭亡，周王朝建立。</a:t>
            </a:r>
          </a:p>
        </p:txBody>
      </p:sp>
    </p:spTree>
    <p:extLst>
      <p:ext uri="{BB962C8B-B14F-4D97-AF65-F5344CB8AC3E}">
        <p14:creationId xmlns:p14="http://schemas.microsoft.com/office/powerpoint/2010/main" val="3171191074"/>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2156458" y="2781763"/>
            <a:ext cx="7879080" cy="1374735"/>
          </a:xfrm>
          <a:prstGeom prst="rect">
            <a:avLst/>
          </a:prstGeom>
          <a:noFill/>
        </p:spPr>
        <p:txBody>
          <a:bodyPr wrap="none" rtlCol="0">
            <a:spAutoFit/>
          </a:bodyPr>
          <a:lstStyle/>
          <a:p>
            <a:pPr algn="ctr">
              <a:lnSpc>
                <a:spcPts val="10000"/>
              </a:lnSpc>
            </a:pPr>
            <a:r>
              <a:rPr lang="zh-CN" altLang="en-US" sz="12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西周的兴亡</a:t>
            </a:r>
          </a:p>
        </p:txBody>
      </p:sp>
      <p:sp>
        <p:nvSpPr>
          <p:cNvPr id="7" name="矩形 6">
            <a:extLst>
              <a:ext uri="{FF2B5EF4-FFF2-40B4-BE49-F238E27FC236}">
                <a16:creationId xmlns:a16="http://schemas.microsoft.com/office/drawing/2014/main" xmlns="" id="{41F14347-C5D9-4331-AC37-B55FCF20D3A8}"/>
              </a:ext>
            </a:extLst>
          </p:cNvPr>
          <p:cNvSpPr/>
          <p:nvPr/>
        </p:nvSpPr>
        <p:spPr>
          <a:xfrm>
            <a:off x="2978001" y="1827225"/>
            <a:ext cx="6236003" cy="461665"/>
          </a:xfrm>
          <a:prstGeom prst="rect">
            <a:avLst/>
          </a:prstGeom>
        </p:spPr>
        <p:txBody>
          <a:bodyPr wrap="none">
            <a:spAutoFit/>
          </a:bodyPr>
          <a:lstStyle/>
          <a:p>
            <a:pPr algn="ctr"/>
            <a:r>
              <a:rPr lang="en-US" altLang="zh-CN" sz="2400" spc="1800" dirty="0">
                <a:solidFill>
                  <a:schemeClr val="tx1">
                    <a:lumMod val="50000"/>
                    <a:lumOff val="50000"/>
                  </a:schemeClr>
                </a:solidFill>
                <a:latin typeface="微软雅黑" panose="020B0503020204020204" pitchFamily="34" charset="-122"/>
                <a:ea typeface="微软雅黑" panose="020B0503020204020204" pitchFamily="34" charset="-122"/>
              </a:rPr>
              <a:t>·CHAPTER THREE·</a:t>
            </a:r>
            <a:endParaRPr lang="zh-CN" altLang="en-US" sz="2400" spc="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xmlns="" id="{2C568072-75D8-4052-9163-A33750D35E20}"/>
              </a:ext>
            </a:extLst>
          </p:cNvPr>
          <p:cNvCxnSpPr/>
          <p:nvPr/>
        </p:nvCxnSpPr>
        <p:spPr>
          <a:xfrm>
            <a:off x="2273596" y="4241265"/>
            <a:ext cx="7644809"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2F8032B-69FA-42A9-9333-F988B0C7E318}"/>
              </a:ext>
            </a:extLst>
          </p:cNvPr>
          <p:cNvSpPr/>
          <p:nvPr/>
        </p:nvSpPr>
        <p:spPr>
          <a:xfrm>
            <a:off x="2416679" y="4428747"/>
            <a:ext cx="7571303" cy="400110"/>
          </a:xfrm>
          <a:prstGeom prst="rect">
            <a:avLst/>
          </a:prstGeom>
        </p:spPr>
        <p:txBody>
          <a:bodyPr wrap="none">
            <a:spAutoFit/>
          </a:bodyPr>
          <a:lstStyle/>
          <a:p>
            <a:pPr algn="ct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七年级上中国历史课件</a:t>
            </a:r>
            <a:r>
              <a:rPr lang="en-US" altLang="zh-CN" sz="2000" spc="2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238802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par>
                                <p:cTn id="13" presetID="16" presetClass="entr" presetSubtype="37"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timgsa.baidu.com/timg?image&amp;quality=80&amp;size=b9999_10000&amp;sec=1512901574084&amp;di=59e4ecbe52615efc27a74e7d63ccaf5b&amp;imgtype=0&amp;src=http%3A%2F%2Fwww.liaotuo.org%2Fuploadfile%2F2017%2F0727%2F20170727104128321.jpeg">
            <a:extLst>
              <a:ext uri="{FF2B5EF4-FFF2-40B4-BE49-F238E27FC236}">
                <a16:creationId xmlns:a16="http://schemas.microsoft.com/office/drawing/2014/main" xmlns="" id="{6C99939A-8703-44D1-9CBB-746C52575F7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820"/>
          <a:stretch/>
        </p:blipFill>
        <p:spPr bwMode="auto">
          <a:xfrm flipH="1">
            <a:off x="4591522" y="1176646"/>
            <a:ext cx="7295678" cy="480156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xmlns="" id="{55066F34-B26D-46F9-A99B-39D4D5E79CEB}"/>
              </a:ext>
            </a:extLst>
          </p:cNvPr>
          <p:cNvSpPr/>
          <p:nvPr/>
        </p:nvSpPr>
        <p:spPr>
          <a:xfrm>
            <a:off x="1206500" y="1782193"/>
            <a:ext cx="4305300" cy="4196020"/>
          </a:xfrm>
          <a:prstGeom prst="rect">
            <a:avLst/>
          </a:prstGeom>
        </p:spPr>
        <p:txBody>
          <a:bodyPr wrap="square">
            <a:spAutoFit/>
          </a:bodyPr>
          <a:lstStyle/>
          <a:p>
            <a:pPr algn="just">
              <a:lnSpc>
                <a:spcPts val="4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西周（前</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1046</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前</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771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年）是由周文王之子</a:t>
            </a:r>
            <a:r>
              <a:rPr lang="zh-CN" altLang="en-US" sz="2400" dirty="0">
                <a:solidFill>
                  <a:srgbClr val="FF0000"/>
                </a:solidFill>
                <a:latin typeface="微软雅黑" panose="020B0503020204020204" pitchFamily="34" charset="-122"/>
                <a:ea typeface="微软雅黑" panose="020B0503020204020204" pitchFamily="34" charset="-122"/>
              </a:rPr>
              <a:t>周武王</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灭商后所建立，至公元前</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771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年周幽王被申侯和犬戎所杀为止，共经历</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11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代</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王，大约历经</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275</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年。定都于镐京和丰京（今陕西西安西南），成王五年营建东都成周洛邑（今河南洛阳）。</a:t>
            </a:r>
          </a:p>
        </p:txBody>
      </p:sp>
    </p:spTree>
    <p:extLst>
      <p:ext uri="{BB962C8B-B14F-4D97-AF65-F5344CB8AC3E}">
        <p14:creationId xmlns:p14="http://schemas.microsoft.com/office/powerpoint/2010/main" val="305995974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 calcmode="lin" valueType="num">
                                      <p:cBhvr>
                                        <p:cTn id="9" dur="1500" fill="hold"/>
                                        <p:tgtEl>
                                          <p:spTgt spid="2"/>
                                        </p:tgtEl>
                                        <p:attrNameLst>
                                          <p:attrName>style.rotation</p:attrName>
                                        </p:attrNameLst>
                                      </p:cBhvr>
                                      <p:tavLst>
                                        <p:tav tm="0">
                                          <p:val>
                                            <p:fltVal val="90"/>
                                          </p:val>
                                        </p:tav>
                                        <p:tav tm="100000">
                                          <p:val>
                                            <p:fltVal val="0"/>
                                          </p:val>
                                        </p:tav>
                                      </p:tavLst>
                                    </p:anim>
                                    <p:animEffect transition="in" filter="fade">
                                      <p:cBhvr>
                                        <p:cTn id="1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B473831B-ACD6-4FBD-922A-E54706CC3EDC}"/>
              </a:ext>
            </a:extLst>
          </p:cNvPr>
          <p:cNvSpPr/>
          <p:nvPr/>
        </p:nvSpPr>
        <p:spPr>
          <a:xfrm>
            <a:off x="6718300" y="2726035"/>
            <a:ext cx="4216400" cy="3041858"/>
          </a:xfrm>
          <a:prstGeom prst="rect">
            <a:avLst/>
          </a:prstGeom>
        </p:spPr>
        <p:txBody>
          <a:bodyPr wrap="square">
            <a:spAutoFit/>
          </a:bodyPr>
          <a:lstStyle/>
          <a:p>
            <a:pPr algn="just">
              <a:lnSpc>
                <a:spcPts val="46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周朝是中国远古社会的鼎盛时期。从西周开始，进行境内各个民族与部落不断融合的过程，在这期间，华夏族逐步形成，成为现代汉民族前身。</a:t>
            </a:r>
          </a:p>
        </p:txBody>
      </p:sp>
      <p:pic>
        <p:nvPicPr>
          <p:cNvPr id="7170" name="Picture 2" descr="https://timgsa.baidu.com/timg?image&amp;quality=80&amp;size=b9999_10000&amp;sec=1512901807119&amp;di=a02f5105b7268e334882d1e68733c443&amp;imgtype=0&amp;src=http%3A%2F%2Fwww.hnmuseum.com%2Fhnmuseum%2Flearning%2FLesson007%2Fimages%2Fslide0073_image063.jpg">
            <a:extLst>
              <a:ext uri="{FF2B5EF4-FFF2-40B4-BE49-F238E27FC236}">
                <a16:creationId xmlns:a16="http://schemas.microsoft.com/office/drawing/2014/main" xmlns="" id="{C9EB2CD1-FB71-4D0C-99A0-5BB3D5502095}"/>
              </a:ext>
            </a:extLst>
          </p:cNvPr>
          <p:cNvPicPr>
            <a:picLocks noChangeAspect="1" noChangeArrowheads="1"/>
          </p:cNvPicPr>
          <p:nvPr/>
        </p:nvPicPr>
        <p:blipFill>
          <a:blip r:embed="rId2">
            <a:clrChange>
              <a:clrFrom>
                <a:srgbClr val="FEFFF9"/>
              </a:clrFrom>
              <a:clrTo>
                <a:srgbClr val="FEFFF9">
                  <a:alpha val="0"/>
                </a:srgbClr>
              </a:clrTo>
            </a:clrChange>
            <a:extLst>
              <a:ext uri="{28A0092B-C50C-407E-A947-70E740481C1C}">
                <a14:useLocalDpi xmlns:a14="http://schemas.microsoft.com/office/drawing/2010/main" val="0"/>
              </a:ext>
            </a:extLst>
          </a:blip>
          <a:srcRect/>
          <a:stretch>
            <a:fillRect/>
          </a:stretch>
        </p:blipFill>
        <p:spPr bwMode="auto">
          <a:xfrm>
            <a:off x="844550" y="1193259"/>
            <a:ext cx="5251450" cy="4988877"/>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xmlns="" id="{C365100A-7E40-4F0B-973A-4E24FDACE4B2}"/>
              </a:ext>
            </a:extLst>
          </p:cNvPr>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6654800" y="2322676"/>
            <a:ext cx="5537200" cy="231022"/>
          </a:xfrm>
          <a:prstGeom prst="rect">
            <a:avLst/>
          </a:prstGeom>
        </p:spPr>
      </p:pic>
    </p:spTree>
    <p:extLst>
      <p:ext uri="{BB962C8B-B14F-4D97-AF65-F5344CB8AC3E}">
        <p14:creationId xmlns:p14="http://schemas.microsoft.com/office/powerpoint/2010/main" val="4285431453"/>
      </p:ext>
    </p:extLst>
  </p:cSld>
  <p:clrMapOvr>
    <a:masterClrMapping/>
  </p:clrMapOvr>
  <p:transition spd="slow" advClick="0" advTm="3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 presetClass="entr" presetSubtype="2" fill="hold" grpId="0" nodeType="withEffect">
                                  <p:stCondLst>
                                    <p:cond delay="75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1+#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4B0D56FA-3E25-42BB-8A76-61412D9B0B6E}"/>
              </a:ext>
            </a:extLst>
          </p:cNvPr>
          <p:cNvSpPr/>
          <p:nvPr/>
        </p:nvSpPr>
        <p:spPr>
          <a:xfrm>
            <a:off x="1390650" y="2647524"/>
            <a:ext cx="4305300" cy="2451953"/>
          </a:xfrm>
          <a:prstGeom prst="rect">
            <a:avLst/>
          </a:prstGeom>
        </p:spPr>
        <p:txBody>
          <a:bodyPr wrap="square">
            <a:spAutoFit/>
          </a:bodyPr>
          <a:lstStyle/>
          <a:p>
            <a:pPr algn="just">
              <a:lnSpc>
                <a:spcPts val="46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西周青铜器的数量远远超过商代。历代出土的西周青铜礼器、用具、兵器、工具、饰物，数以千计，更有成批的出土。</a:t>
            </a:r>
          </a:p>
        </p:txBody>
      </p:sp>
      <p:pic>
        <p:nvPicPr>
          <p:cNvPr id="6146" name="Picture 2" descr="https://timgsa.baidu.com/timg?image&amp;quality=80&amp;size=b9999_10000&amp;sec=1512902078437&amp;di=73b9090aaa77e0ad4417f1c8340af912&amp;imgtype=0&amp;src=http%3A%2F%2Feasyread.ph.126.net%2F9StMmmVGxC-yDIFmRDO6lw%3D%3D%2F7917089550896042227.jpg">
            <a:extLst>
              <a:ext uri="{FF2B5EF4-FFF2-40B4-BE49-F238E27FC236}">
                <a16:creationId xmlns:a16="http://schemas.microsoft.com/office/drawing/2014/main" xmlns="" id="{F53D6490-CD91-4A64-B17A-E21E0BDE786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73800" y="739298"/>
            <a:ext cx="5003800" cy="5829428"/>
          </a:xfrm>
          <a:prstGeom prst="rect">
            <a:avLst/>
          </a:prstGeom>
          <a:noFill/>
          <a:extLst>
            <a:ext uri="{909E8E84-426E-40DD-AFC4-6F175D3DCCD1}">
              <a14:hiddenFill xmlns:a14="http://schemas.microsoft.com/office/drawing/2010/main">
                <a:solidFill>
                  <a:srgbClr val="FFFFFF"/>
                </a:solidFill>
              </a14:hiddenFill>
            </a:ext>
          </a:extLst>
        </p:spPr>
      </p:pic>
      <p:cxnSp>
        <p:nvCxnSpPr>
          <p:cNvPr id="4" name="直接连接符 3">
            <a:extLst>
              <a:ext uri="{FF2B5EF4-FFF2-40B4-BE49-F238E27FC236}">
                <a16:creationId xmlns:a16="http://schemas.microsoft.com/office/drawing/2014/main" xmlns="" id="{B29EC748-E96F-4F16-A623-480C6F8C4A85}"/>
              </a:ext>
            </a:extLst>
          </p:cNvPr>
          <p:cNvCxnSpPr/>
          <p:nvPr/>
        </p:nvCxnSpPr>
        <p:spPr>
          <a:xfrm>
            <a:off x="1295400" y="2489200"/>
            <a:ext cx="4495801"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3763986E-3F54-484F-8A6C-62594556BC5C}"/>
              </a:ext>
            </a:extLst>
          </p:cNvPr>
          <p:cNvCxnSpPr/>
          <p:nvPr/>
        </p:nvCxnSpPr>
        <p:spPr>
          <a:xfrm>
            <a:off x="1295400" y="5257800"/>
            <a:ext cx="4495801"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67260"/>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7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s://timgsa.baidu.com/timg?image&amp;quality=80&amp;size=b9999_10000&amp;sec=1512902311959&amp;di=ec04a0638d9cdf087584254df38b0403&amp;imgtype=0&amp;src=http%3A%2F%2F5b0988e595225.cdn.sohucs.com%2Fq_mini%2Cc_zoom%2Cw_640%2Fimages%2F20170622%2F5876310f7d5e44c798233bbf5cac1faf.jpg">
            <a:extLst>
              <a:ext uri="{FF2B5EF4-FFF2-40B4-BE49-F238E27FC236}">
                <a16:creationId xmlns:a16="http://schemas.microsoft.com/office/drawing/2014/main" xmlns="" id="{97DDC742-FD0E-49CD-B5B1-BE42C5E717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7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xmlns="" id="{B78ED6F0-8D21-42DD-89C6-E67386835C69}"/>
              </a:ext>
            </a:extLst>
          </p:cNvPr>
          <p:cNvSpPr/>
          <p:nvPr/>
        </p:nvSpPr>
        <p:spPr>
          <a:xfrm>
            <a:off x="6845300" y="2755900"/>
            <a:ext cx="5346700" cy="1346200"/>
          </a:xfrm>
          <a:prstGeom prst="rect">
            <a:avLst/>
          </a:prstGeom>
          <a:solidFill>
            <a:srgbClr val="F8F3E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F5288D9C-7E02-4ABB-BDB1-344E215E16FB}"/>
              </a:ext>
            </a:extLst>
          </p:cNvPr>
          <p:cNvSpPr txBox="1"/>
          <p:nvPr/>
        </p:nvSpPr>
        <p:spPr>
          <a:xfrm>
            <a:off x="7289800" y="2992735"/>
            <a:ext cx="3647152" cy="923330"/>
          </a:xfrm>
          <a:prstGeom prst="rect">
            <a:avLst/>
          </a:prstGeom>
          <a:noFill/>
        </p:spPr>
        <p:txBody>
          <a:bodyPr wrap="none" rtlCol="0">
            <a:spAutoFit/>
          </a:bodyPr>
          <a:lstStyle/>
          <a:p>
            <a:r>
              <a:rPr lang="zh-CN" altLang="en-US" sz="5400" dirty="0">
                <a:solidFill>
                  <a:schemeClr val="tx1">
                    <a:lumMod val="65000"/>
                    <a:lumOff val="35000"/>
                  </a:schemeClr>
                </a:solidFill>
                <a:latin typeface="叶根友特楷简体" panose="02010601030101010101" pitchFamily="2" charset="-122"/>
                <a:ea typeface="叶根友特楷简体" panose="02010601030101010101" pitchFamily="2" charset="-122"/>
              </a:rPr>
              <a:t>烽火戏诸侯</a:t>
            </a:r>
          </a:p>
        </p:txBody>
      </p:sp>
    </p:spTree>
    <p:extLst>
      <p:ext uri="{BB962C8B-B14F-4D97-AF65-F5344CB8AC3E}">
        <p14:creationId xmlns:p14="http://schemas.microsoft.com/office/powerpoint/2010/main" val="205173310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Effect transition="in" filter="fade">
                                      <p:cBhvr>
                                        <p:cTn id="12" dur="1000"/>
                                        <p:tgtEl>
                                          <p:spTgt spid="4"/>
                                        </p:tgtEl>
                                      </p:cBhvr>
                                    </p:animEffect>
                                  </p:childTnLst>
                                </p:cTn>
                              </p:par>
                              <p:par>
                                <p:cTn id="13" presetID="32" presetClass="emph" presetSubtype="0" fill="hold" grpId="1" nodeType="withEffect">
                                  <p:stCondLst>
                                    <p:cond delay="1500"/>
                                  </p:stCondLst>
                                  <p:childTnLst>
                                    <p:animRot by="120000">
                                      <p:cBhvr>
                                        <p:cTn id="14" dur="100" fill="hold">
                                          <p:stCondLst>
                                            <p:cond delay="0"/>
                                          </p:stCondLst>
                                        </p:cTn>
                                        <p:tgtEl>
                                          <p:spTgt spid="4"/>
                                        </p:tgtEl>
                                        <p:attrNameLst>
                                          <p:attrName>r</p:attrName>
                                        </p:attrNameLst>
                                      </p:cBhvr>
                                    </p:animRot>
                                    <p:animRot by="-240000">
                                      <p:cBhvr>
                                        <p:cTn id="15" dur="200" fill="hold">
                                          <p:stCondLst>
                                            <p:cond delay="200"/>
                                          </p:stCondLst>
                                        </p:cTn>
                                        <p:tgtEl>
                                          <p:spTgt spid="4"/>
                                        </p:tgtEl>
                                        <p:attrNameLst>
                                          <p:attrName>r</p:attrName>
                                        </p:attrNameLst>
                                      </p:cBhvr>
                                    </p:animRot>
                                    <p:animRot by="240000">
                                      <p:cBhvr>
                                        <p:cTn id="16" dur="200" fill="hold">
                                          <p:stCondLst>
                                            <p:cond delay="400"/>
                                          </p:stCondLst>
                                        </p:cTn>
                                        <p:tgtEl>
                                          <p:spTgt spid="4"/>
                                        </p:tgtEl>
                                        <p:attrNameLst>
                                          <p:attrName>r</p:attrName>
                                        </p:attrNameLst>
                                      </p:cBhvr>
                                    </p:animRot>
                                    <p:animRot by="-240000">
                                      <p:cBhvr>
                                        <p:cTn id="17" dur="200" fill="hold">
                                          <p:stCondLst>
                                            <p:cond delay="600"/>
                                          </p:stCondLst>
                                        </p:cTn>
                                        <p:tgtEl>
                                          <p:spTgt spid="4"/>
                                        </p:tgtEl>
                                        <p:attrNameLst>
                                          <p:attrName>r</p:attrName>
                                        </p:attrNameLst>
                                      </p:cBhvr>
                                    </p:animRot>
                                    <p:animRot by="120000">
                                      <p:cBhvr>
                                        <p:cTn id="18" dur="200" fill="hold">
                                          <p:stCondLst>
                                            <p:cond delay="80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65C52710-9AF9-4BF7-A43A-7C105B9708F8}"/>
              </a:ext>
            </a:extLst>
          </p:cNvPr>
          <p:cNvSpPr/>
          <p:nvPr/>
        </p:nvSpPr>
        <p:spPr>
          <a:xfrm>
            <a:off x="1866900" y="4632236"/>
            <a:ext cx="8458200" cy="1477328"/>
          </a:xfrm>
          <a:prstGeom prst="rect">
            <a:avLst/>
          </a:prstGeom>
        </p:spPr>
        <p:txBody>
          <a:bodyPr wrap="square">
            <a:spAutoFit/>
          </a:bodyPr>
          <a:lstStyle/>
          <a:p>
            <a:pPr algn="just">
              <a:lnSpc>
                <a:spcPts val="36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西周后期社会矛盾包括统治集团内部矛盾日趋激化，对土地以及政权的争夺，加速了西周的灭亡。国人暴动动摇了西周统治的基础，公元前</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771</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zh-CN" altLang="en-US" sz="2400" dirty="0">
                <a:solidFill>
                  <a:srgbClr val="FF0000"/>
                </a:solidFill>
                <a:latin typeface="微软雅黑" panose="020B0503020204020204" pitchFamily="34" charset="-122"/>
                <a:ea typeface="微软雅黑" panose="020B0503020204020204" pitchFamily="34" charset="-122"/>
              </a:rPr>
              <a:t>周幽王</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被犬戎杀死，西周灭亡了。</a:t>
            </a:r>
          </a:p>
        </p:txBody>
      </p:sp>
      <p:pic>
        <p:nvPicPr>
          <p:cNvPr id="4" name="图片 3">
            <a:extLst>
              <a:ext uri="{FF2B5EF4-FFF2-40B4-BE49-F238E27FC236}">
                <a16:creationId xmlns:a16="http://schemas.microsoft.com/office/drawing/2014/main" xmlns="" id="{EB46CD25-FBB5-4157-B599-0ADF8F19ACF4}"/>
              </a:ext>
            </a:extLst>
          </p:cNvPr>
          <p:cNvPicPr>
            <a:picLocks noChangeAspect="1"/>
          </p:cNvPicPr>
          <p:nvPr/>
        </p:nvPicPr>
        <p:blipFill rotWithShape="1">
          <a:blip r:embed="rId2">
            <a:extLst>
              <a:ext uri="{28A0092B-C50C-407E-A947-70E740481C1C}">
                <a14:useLocalDpi xmlns:a14="http://schemas.microsoft.com/office/drawing/2010/main" val="0"/>
              </a:ext>
            </a:extLst>
          </a:blip>
          <a:srcRect t="22397" r="3792" b="13995"/>
          <a:stretch/>
        </p:blipFill>
        <p:spPr>
          <a:xfrm>
            <a:off x="1773299" y="253136"/>
            <a:ext cx="8645401" cy="4522064"/>
          </a:xfrm>
          <a:prstGeom prst="rect">
            <a:avLst/>
          </a:prstGeom>
        </p:spPr>
      </p:pic>
    </p:spTree>
    <p:extLst>
      <p:ext uri="{BB962C8B-B14F-4D97-AF65-F5344CB8AC3E}">
        <p14:creationId xmlns:p14="http://schemas.microsoft.com/office/powerpoint/2010/main" val="2555014886"/>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2156460" y="2781763"/>
            <a:ext cx="7879080" cy="1374735"/>
          </a:xfrm>
          <a:prstGeom prst="rect">
            <a:avLst/>
          </a:prstGeom>
          <a:noFill/>
        </p:spPr>
        <p:txBody>
          <a:bodyPr wrap="none" rtlCol="0">
            <a:spAutoFit/>
          </a:bodyPr>
          <a:lstStyle/>
          <a:p>
            <a:pPr algn="ctr">
              <a:lnSpc>
                <a:spcPts val="10000"/>
              </a:lnSpc>
            </a:pPr>
            <a:r>
              <a:rPr lang="zh-CN" altLang="en-US" sz="12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思考与小结</a:t>
            </a:r>
          </a:p>
        </p:txBody>
      </p:sp>
      <p:sp>
        <p:nvSpPr>
          <p:cNvPr id="7" name="矩形 6">
            <a:extLst>
              <a:ext uri="{FF2B5EF4-FFF2-40B4-BE49-F238E27FC236}">
                <a16:creationId xmlns:a16="http://schemas.microsoft.com/office/drawing/2014/main" xmlns="" id="{41F14347-C5D9-4331-AC37-B55FCF20D3A8}"/>
              </a:ext>
            </a:extLst>
          </p:cNvPr>
          <p:cNvSpPr/>
          <p:nvPr/>
        </p:nvSpPr>
        <p:spPr>
          <a:xfrm>
            <a:off x="3149522" y="1827225"/>
            <a:ext cx="5892960" cy="461665"/>
          </a:xfrm>
          <a:prstGeom prst="rect">
            <a:avLst/>
          </a:prstGeom>
        </p:spPr>
        <p:txBody>
          <a:bodyPr wrap="none">
            <a:spAutoFit/>
          </a:bodyPr>
          <a:lstStyle/>
          <a:p>
            <a:pPr algn="ctr"/>
            <a:r>
              <a:rPr lang="en-US" altLang="zh-CN" sz="2400" spc="1800" dirty="0">
                <a:solidFill>
                  <a:schemeClr val="tx1">
                    <a:lumMod val="50000"/>
                    <a:lumOff val="50000"/>
                  </a:schemeClr>
                </a:solidFill>
                <a:latin typeface="微软雅黑" panose="020B0503020204020204" pitchFamily="34" charset="-122"/>
                <a:ea typeface="微软雅黑" panose="020B0503020204020204" pitchFamily="34" charset="-122"/>
              </a:rPr>
              <a:t>·CHAPTER FOUR·</a:t>
            </a:r>
            <a:endParaRPr lang="zh-CN" altLang="en-US" sz="2400" spc="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xmlns="" id="{2C568072-75D8-4052-9163-A33750D35E20}"/>
              </a:ext>
            </a:extLst>
          </p:cNvPr>
          <p:cNvCxnSpPr/>
          <p:nvPr/>
        </p:nvCxnSpPr>
        <p:spPr>
          <a:xfrm>
            <a:off x="2273596" y="4241265"/>
            <a:ext cx="7644809" cy="0"/>
          </a:xfrm>
          <a:prstGeom prst="line">
            <a:avLst/>
          </a:prstGeom>
          <a:ln>
            <a:solidFill>
              <a:srgbClr val="B0AFAD"/>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2F8032B-69FA-42A9-9333-F988B0C7E318}"/>
              </a:ext>
            </a:extLst>
          </p:cNvPr>
          <p:cNvSpPr/>
          <p:nvPr/>
        </p:nvSpPr>
        <p:spPr>
          <a:xfrm>
            <a:off x="2416679" y="4428747"/>
            <a:ext cx="7571303" cy="400110"/>
          </a:xfrm>
          <a:prstGeom prst="rect">
            <a:avLst/>
          </a:prstGeom>
        </p:spPr>
        <p:txBody>
          <a:bodyPr wrap="none">
            <a:spAutoFit/>
          </a:bodyPr>
          <a:lstStyle/>
          <a:p>
            <a:pPr algn="ct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七年级上中国历史课件</a:t>
            </a:r>
            <a:r>
              <a:rPr lang="en-US" altLang="zh-CN" sz="2000" spc="2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2000" spc="2000" dirty="0">
                <a:solidFill>
                  <a:schemeClr val="tx1">
                    <a:lumMod val="50000"/>
                    <a:lumOff val="50000"/>
                  </a:schemeClr>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1114849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par>
                                <p:cTn id="13" presetID="16" presetClass="entr" presetSubtype="37"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1000"/>
                                        <p:tgtEl>
                                          <p:spTgt spid="3"/>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85188684-3D04-434C-AD6D-22456CFBF152}"/>
              </a:ext>
            </a:extLst>
          </p:cNvPr>
          <p:cNvGrpSpPr/>
          <p:nvPr/>
        </p:nvGrpSpPr>
        <p:grpSpPr>
          <a:xfrm>
            <a:off x="4104132" y="1290651"/>
            <a:ext cx="3983735" cy="707886"/>
            <a:chOff x="4064000" y="2560651"/>
            <a:chExt cx="3983735" cy="707886"/>
          </a:xfrm>
        </p:grpSpPr>
        <p:sp>
          <p:nvSpPr>
            <p:cNvPr id="5" name="文本框 4">
              <a:extLst>
                <a:ext uri="{FF2B5EF4-FFF2-40B4-BE49-F238E27FC236}">
                  <a16:creationId xmlns:a16="http://schemas.microsoft.com/office/drawing/2014/main" xmlns="" id="{27DBA82E-E755-4EE9-BDA7-367E3CFAFDC1}"/>
                </a:ext>
              </a:extLst>
            </p:cNvPr>
            <p:cNvSpPr txBox="1"/>
            <p:nvPr/>
          </p:nvSpPr>
          <p:spPr>
            <a:xfrm>
              <a:off x="4586984" y="2560651"/>
              <a:ext cx="3013967" cy="707886"/>
            </a:xfrm>
            <a:prstGeom prst="rect">
              <a:avLst/>
            </a:prstGeom>
            <a:noFill/>
          </p:spPr>
          <p:txBody>
            <a:bodyPr wrap="none" rtlCol="0">
              <a:spAutoFit/>
            </a:bodyPr>
            <a:lstStyle/>
            <a:p>
              <a:r>
                <a:rPr lang="zh-CN" altLang="en-US" sz="4000" b="1" spc="300" dirty="0">
                  <a:solidFill>
                    <a:schemeClr val="tx1">
                      <a:lumMod val="75000"/>
                      <a:lumOff val="25000"/>
                    </a:schemeClr>
                  </a:solidFill>
                  <a:latin typeface="文悦古体仿宋 (非商业使用)" pitchFamily="50" charset="-122"/>
                  <a:ea typeface="文悦古体仿宋 (非商业使用)" pitchFamily="50" charset="-122"/>
                </a:rPr>
                <a:t>课堂思考一</a:t>
              </a:r>
            </a:p>
          </p:txBody>
        </p:sp>
        <p:sp>
          <p:nvSpPr>
            <p:cNvPr id="3" name="椭圆 2">
              <a:extLst>
                <a:ext uri="{FF2B5EF4-FFF2-40B4-BE49-F238E27FC236}">
                  <a16:creationId xmlns:a16="http://schemas.microsoft.com/office/drawing/2014/main" xmlns="" id="{49607732-BE5F-47FB-B7DD-1A53AA096F25}"/>
                </a:ext>
              </a:extLst>
            </p:cNvPr>
            <p:cNvSpPr/>
            <p:nvPr/>
          </p:nvSpPr>
          <p:spPr>
            <a:xfrm>
              <a:off x="4064000" y="2762194"/>
              <a:ext cx="304800" cy="304800"/>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xmlns="" id="{3A65843E-CDC7-4EF7-8563-4FDA0389EC05}"/>
                </a:ext>
              </a:extLst>
            </p:cNvPr>
            <p:cNvSpPr/>
            <p:nvPr/>
          </p:nvSpPr>
          <p:spPr>
            <a:xfrm>
              <a:off x="7742935" y="2762194"/>
              <a:ext cx="304800" cy="304800"/>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a:extLst>
              <a:ext uri="{FF2B5EF4-FFF2-40B4-BE49-F238E27FC236}">
                <a16:creationId xmlns:a16="http://schemas.microsoft.com/office/drawing/2014/main" xmlns="" id="{6DD95F4F-BA4E-4B0D-A00C-9A10E289F721}"/>
              </a:ext>
            </a:extLst>
          </p:cNvPr>
          <p:cNvSpPr/>
          <p:nvPr/>
        </p:nvSpPr>
        <p:spPr>
          <a:xfrm>
            <a:off x="0" y="2451100"/>
            <a:ext cx="12192000" cy="1955800"/>
          </a:xfrm>
          <a:prstGeom prst="rect">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a:extLst>
              <a:ext uri="{FF2B5EF4-FFF2-40B4-BE49-F238E27FC236}">
                <a16:creationId xmlns:a16="http://schemas.microsoft.com/office/drawing/2014/main" xmlns="" id="{2B9A3BA5-FA6E-4777-8CC0-9D36179616E6}"/>
              </a:ext>
            </a:extLst>
          </p:cNvPr>
          <p:cNvSpPr txBox="1"/>
          <p:nvPr/>
        </p:nvSpPr>
        <p:spPr>
          <a:xfrm>
            <a:off x="2194932" y="2875002"/>
            <a:ext cx="7802136" cy="1107996"/>
          </a:xfrm>
          <a:prstGeom prst="rect">
            <a:avLst/>
          </a:prstGeom>
          <a:noFill/>
        </p:spPr>
        <p:txBody>
          <a:bodyPr wrap="none" rtlCol="0">
            <a:spAutoFit/>
          </a:bodyPr>
          <a:lstStyle/>
          <a:p>
            <a:pPr algn="ctr"/>
            <a:r>
              <a:rPr lang="zh-CN" altLang="en-US" sz="6600" dirty="0">
                <a:solidFill>
                  <a:schemeClr val="bg1">
                    <a:lumMod val="95000"/>
                  </a:schemeClr>
                </a:solidFill>
                <a:effectLst>
                  <a:outerShdw blurRad="38100" dist="38100" dir="2700000" algn="tl">
                    <a:srgbClr val="000000">
                      <a:alpha val="43137"/>
                    </a:srgbClr>
                  </a:outerShdw>
                </a:effectLst>
                <a:latin typeface="叶根友特楷简体" panose="02010601030101010101" pitchFamily="2" charset="-122"/>
                <a:ea typeface="叶根友特楷简体" panose="02010601030101010101" pitchFamily="2" charset="-122"/>
              </a:rPr>
              <a:t>武王伐纣与封神演义</a:t>
            </a:r>
          </a:p>
        </p:txBody>
      </p:sp>
      <p:sp>
        <p:nvSpPr>
          <p:cNvPr id="11" name="文本框 10">
            <a:extLst>
              <a:ext uri="{FF2B5EF4-FFF2-40B4-BE49-F238E27FC236}">
                <a16:creationId xmlns:a16="http://schemas.microsoft.com/office/drawing/2014/main" xmlns="" id="{269BD9A2-DD56-4ECF-A400-DB5B08CE83FC}"/>
              </a:ext>
            </a:extLst>
          </p:cNvPr>
          <p:cNvSpPr txBox="1"/>
          <p:nvPr/>
        </p:nvSpPr>
        <p:spPr>
          <a:xfrm>
            <a:off x="2089366" y="5013351"/>
            <a:ext cx="8089465" cy="553998"/>
          </a:xfrm>
          <a:prstGeom prst="rect">
            <a:avLst/>
          </a:prstGeom>
        </p:spPr>
        <p:txBody>
          <a:bodyPr wrap="square">
            <a:spAutoFit/>
          </a:bodyPr>
          <a:lstStyle>
            <a:defPPr>
              <a:defRPr lang="zh-CN"/>
            </a:defPPr>
            <a:lvl1pPr algn="just">
              <a:lnSpc>
                <a:spcPts val="3600"/>
              </a:lnSpc>
              <a:defRPr sz="2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800" dirty="0"/>
              <a:t>结合小说故事，谈一谈你对这段历史的看法与感悟。</a:t>
            </a:r>
          </a:p>
        </p:txBody>
      </p:sp>
    </p:spTree>
    <p:extLst>
      <p:ext uri="{BB962C8B-B14F-4D97-AF65-F5344CB8AC3E}">
        <p14:creationId xmlns:p14="http://schemas.microsoft.com/office/powerpoint/2010/main" val="1568816712"/>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childTnLst>
                                </p:cTn>
                              </p:par>
                              <p:par>
                                <p:cTn id="13" presetID="42" presetClass="entr" presetSubtype="0"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85188684-3D04-434C-AD6D-22456CFBF152}"/>
              </a:ext>
            </a:extLst>
          </p:cNvPr>
          <p:cNvGrpSpPr/>
          <p:nvPr/>
        </p:nvGrpSpPr>
        <p:grpSpPr>
          <a:xfrm>
            <a:off x="4104132" y="1290651"/>
            <a:ext cx="3983735" cy="707886"/>
            <a:chOff x="4064000" y="2560651"/>
            <a:chExt cx="3983735" cy="707886"/>
          </a:xfrm>
        </p:grpSpPr>
        <p:sp>
          <p:nvSpPr>
            <p:cNvPr id="5" name="文本框 4">
              <a:extLst>
                <a:ext uri="{FF2B5EF4-FFF2-40B4-BE49-F238E27FC236}">
                  <a16:creationId xmlns:a16="http://schemas.microsoft.com/office/drawing/2014/main" xmlns="" id="{27DBA82E-E755-4EE9-BDA7-367E3CFAFDC1}"/>
                </a:ext>
              </a:extLst>
            </p:cNvPr>
            <p:cNvSpPr txBox="1"/>
            <p:nvPr/>
          </p:nvSpPr>
          <p:spPr>
            <a:xfrm>
              <a:off x="4586984" y="2560651"/>
              <a:ext cx="3013967" cy="707886"/>
            </a:xfrm>
            <a:prstGeom prst="rect">
              <a:avLst/>
            </a:prstGeom>
            <a:noFill/>
          </p:spPr>
          <p:txBody>
            <a:bodyPr wrap="none" rtlCol="0">
              <a:spAutoFit/>
            </a:bodyPr>
            <a:lstStyle/>
            <a:p>
              <a:r>
                <a:rPr lang="zh-CN" altLang="en-US" sz="4000" b="1" spc="300" dirty="0">
                  <a:solidFill>
                    <a:schemeClr val="tx1">
                      <a:lumMod val="75000"/>
                      <a:lumOff val="25000"/>
                    </a:schemeClr>
                  </a:solidFill>
                  <a:latin typeface="文悦古体仿宋 (非商业使用)" pitchFamily="50" charset="-122"/>
                  <a:ea typeface="文悦古体仿宋 (非商业使用)" pitchFamily="50" charset="-122"/>
                </a:rPr>
                <a:t>课堂思考二</a:t>
              </a:r>
            </a:p>
          </p:txBody>
        </p:sp>
        <p:sp>
          <p:nvSpPr>
            <p:cNvPr id="3" name="椭圆 2">
              <a:extLst>
                <a:ext uri="{FF2B5EF4-FFF2-40B4-BE49-F238E27FC236}">
                  <a16:creationId xmlns:a16="http://schemas.microsoft.com/office/drawing/2014/main" xmlns="" id="{49607732-BE5F-47FB-B7DD-1A53AA096F25}"/>
                </a:ext>
              </a:extLst>
            </p:cNvPr>
            <p:cNvSpPr/>
            <p:nvPr/>
          </p:nvSpPr>
          <p:spPr>
            <a:xfrm>
              <a:off x="4064000" y="2762194"/>
              <a:ext cx="304800" cy="304800"/>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xmlns="" id="{3A65843E-CDC7-4EF7-8563-4FDA0389EC05}"/>
                </a:ext>
              </a:extLst>
            </p:cNvPr>
            <p:cNvSpPr/>
            <p:nvPr/>
          </p:nvSpPr>
          <p:spPr>
            <a:xfrm>
              <a:off x="7742935" y="2762194"/>
              <a:ext cx="304800" cy="304800"/>
            </a:xfrm>
            <a:prstGeom prst="ellipse">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a:extLst>
              <a:ext uri="{FF2B5EF4-FFF2-40B4-BE49-F238E27FC236}">
                <a16:creationId xmlns:a16="http://schemas.microsoft.com/office/drawing/2014/main" xmlns="" id="{6DD95F4F-BA4E-4B0D-A00C-9A10E289F721}"/>
              </a:ext>
            </a:extLst>
          </p:cNvPr>
          <p:cNvSpPr/>
          <p:nvPr/>
        </p:nvSpPr>
        <p:spPr>
          <a:xfrm>
            <a:off x="0" y="2451100"/>
            <a:ext cx="12192000" cy="1955800"/>
          </a:xfrm>
          <a:prstGeom prst="rect">
            <a:avLst/>
          </a:prstGeom>
          <a:solidFill>
            <a:srgbClr val="B0AF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a:extLst>
              <a:ext uri="{FF2B5EF4-FFF2-40B4-BE49-F238E27FC236}">
                <a16:creationId xmlns:a16="http://schemas.microsoft.com/office/drawing/2014/main" xmlns="" id="{2B9A3BA5-FA6E-4777-8CC0-9D36179616E6}"/>
              </a:ext>
            </a:extLst>
          </p:cNvPr>
          <p:cNvSpPr txBox="1"/>
          <p:nvPr/>
        </p:nvSpPr>
        <p:spPr>
          <a:xfrm>
            <a:off x="1343747" y="2875002"/>
            <a:ext cx="9504525" cy="1107996"/>
          </a:xfrm>
          <a:prstGeom prst="rect">
            <a:avLst/>
          </a:prstGeom>
          <a:noFill/>
        </p:spPr>
        <p:txBody>
          <a:bodyPr wrap="none" rtlCol="0">
            <a:spAutoFit/>
          </a:bodyPr>
          <a:lstStyle/>
          <a:p>
            <a:pPr algn="ctr"/>
            <a:r>
              <a:rPr lang="zh-CN" altLang="en-US" sz="6600" dirty="0">
                <a:solidFill>
                  <a:schemeClr val="bg1">
                    <a:lumMod val="95000"/>
                  </a:schemeClr>
                </a:solidFill>
                <a:effectLst>
                  <a:outerShdw blurRad="38100" dist="38100" dir="2700000" algn="tl">
                    <a:srgbClr val="000000">
                      <a:alpha val="43137"/>
                    </a:srgbClr>
                  </a:outerShdw>
                </a:effectLst>
                <a:latin typeface="叶根友特楷简体" panose="02010601030101010101" pitchFamily="2" charset="-122"/>
                <a:ea typeface="叶根友特楷简体" panose="02010601030101010101" pitchFamily="2" charset="-122"/>
              </a:rPr>
              <a:t>三朝亡国之君的相似之处</a:t>
            </a:r>
          </a:p>
        </p:txBody>
      </p:sp>
      <p:sp>
        <p:nvSpPr>
          <p:cNvPr id="11" name="文本框 10">
            <a:extLst>
              <a:ext uri="{FF2B5EF4-FFF2-40B4-BE49-F238E27FC236}">
                <a16:creationId xmlns:a16="http://schemas.microsoft.com/office/drawing/2014/main" xmlns="" id="{269BD9A2-DD56-4ECF-A400-DB5B08CE83FC}"/>
              </a:ext>
            </a:extLst>
          </p:cNvPr>
          <p:cNvSpPr txBox="1"/>
          <p:nvPr/>
        </p:nvSpPr>
        <p:spPr>
          <a:xfrm>
            <a:off x="2803633" y="5029605"/>
            <a:ext cx="6584734" cy="1118255"/>
          </a:xfrm>
          <a:prstGeom prst="rect">
            <a:avLst/>
          </a:prstGeom>
        </p:spPr>
        <p:txBody>
          <a:bodyPr wrap="square">
            <a:spAutoFit/>
          </a:bodyPr>
          <a:lstStyle>
            <a:defPPr>
              <a:defRPr lang="zh-CN"/>
            </a:defPPr>
            <a:lvl1pPr algn="just">
              <a:lnSpc>
                <a:spcPts val="3600"/>
              </a:lnSpc>
              <a:defRPr sz="2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ts val="4000"/>
              </a:lnSpc>
            </a:pPr>
            <a:r>
              <a:rPr lang="zh-CN" altLang="en-US" sz="2800" dirty="0"/>
              <a:t>想一想夏桀、商纣、周幽王为什么会亡国</a:t>
            </a:r>
            <a:endParaRPr lang="en-US" altLang="zh-CN" sz="2800" dirty="0"/>
          </a:p>
          <a:p>
            <a:pPr algn="ctr">
              <a:lnSpc>
                <a:spcPts val="4000"/>
              </a:lnSpc>
            </a:pPr>
            <a:r>
              <a:rPr lang="zh-CN" altLang="en-US" sz="2800" dirty="0"/>
              <a:t>以及他们有哪些相似之处</a:t>
            </a:r>
          </a:p>
        </p:txBody>
      </p:sp>
    </p:spTree>
    <p:extLst>
      <p:ext uri="{BB962C8B-B14F-4D97-AF65-F5344CB8AC3E}">
        <p14:creationId xmlns:p14="http://schemas.microsoft.com/office/powerpoint/2010/main" val="1623044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childTnLst>
                                </p:cTn>
                              </p:par>
                              <p:par>
                                <p:cTn id="13" presetID="42" presetClass="entr" presetSubtype="0" fill="hold" grpId="0" nodeType="withEffect">
                                  <p:stCondLst>
                                    <p:cond delay="1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xmlns="" id="{747F3291-F92D-4928-BA1F-A0154F21944D}"/>
              </a:ext>
            </a:extLst>
          </p:cNvPr>
          <p:cNvGraphicFramePr>
            <a:graphicFrameLocks noGrp="1"/>
          </p:cNvGraphicFramePr>
          <p:nvPr>
            <p:extLst>
              <p:ext uri="{D42A27DB-BD31-4B8C-83A1-F6EECF244321}">
                <p14:modId xmlns:p14="http://schemas.microsoft.com/office/powerpoint/2010/main" val="2841535537"/>
              </p:ext>
            </p:extLst>
          </p:nvPr>
        </p:nvGraphicFramePr>
        <p:xfrm>
          <a:off x="1174749" y="965200"/>
          <a:ext cx="9842502" cy="5194300"/>
        </p:xfrm>
        <a:graphic>
          <a:graphicData uri="http://schemas.openxmlformats.org/drawingml/2006/table">
            <a:tbl>
              <a:tblPr firstRow="1" bandRow="1">
                <a:tableStyleId>{5C22544A-7EE6-4342-B048-85BDC9FD1C3A}</a:tableStyleId>
              </a:tblPr>
              <a:tblGrid>
                <a:gridCol w="1640417">
                  <a:extLst>
                    <a:ext uri="{9D8B030D-6E8A-4147-A177-3AD203B41FA5}">
                      <a16:colId xmlns:a16="http://schemas.microsoft.com/office/drawing/2014/main" xmlns="" val="3928911743"/>
                    </a:ext>
                  </a:extLst>
                </a:gridCol>
                <a:gridCol w="1640417">
                  <a:extLst>
                    <a:ext uri="{9D8B030D-6E8A-4147-A177-3AD203B41FA5}">
                      <a16:colId xmlns:a16="http://schemas.microsoft.com/office/drawing/2014/main" xmlns="" val="1043708732"/>
                    </a:ext>
                  </a:extLst>
                </a:gridCol>
                <a:gridCol w="1640417">
                  <a:extLst>
                    <a:ext uri="{9D8B030D-6E8A-4147-A177-3AD203B41FA5}">
                      <a16:colId xmlns:a16="http://schemas.microsoft.com/office/drawing/2014/main" xmlns="" val="3155981574"/>
                    </a:ext>
                  </a:extLst>
                </a:gridCol>
                <a:gridCol w="1640417">
                  <a:extLst>
                    <a:ext uri="{9D8B030D-6E8A-4147-A177-3AD203B41FA5}">
                      <a16:colId xmlns:a16="http://schemas.microsoft.com/office/drawing/2014/main" xmlns="" val="311518229"/>
                    </a:ext>
                  </a:extLst>
                </a:gridCol>
                <a:gridCol w="1640417">
                  <a:extLst>
                    <a:ext uri="{9D8B030D-6E8A-4147-A177-3AD203B41FA5}">
                      <a16:colId xmlns:a16="http://schemas.microsoft.com/office/drawing/2014/main" xmlns="" val="624700290"/>
                    </a:ext>
                  </a:extLst>
                </a:gridCol>
                <a:gridCol w="1640417">
                  <a:extLst>
                    <a:ext uri="{9D8B030D-6E8A-4147-A177-3AD203B41FA5}">
                      <a16:colId xmlns:a16="http://schemas.microsoft.com/office/drawing/2014/main" xmlns="" val="2548257237"/>
                    </a:ext>
                  </a:extLst>
                </a:gridCol>
              </a:tblGrid>
              <a:tr h="1057273">
                <a:tc>
                  <a:txBody>
                    <a:bodyPr/>
                    <a:lstStyle/>
                    <a:p>
                      <a:pPr algn="ctr"/>
                      <a:r>
                        <a:rPr lang="zh-CN" altLang="en-US" sz="2400" dirty="0">
                          <a:latin typeface="微软雅黑" panose="020B0503020204020204" pitchFamily="34" charset="-122"/>
                          <a:ea typeface="微软雅黑" panose="020B0503020204020204" pitchFamily="34" charset="-122"/>
                        </a:rPr>
                        <a:t>朝代</a:t>
                      </a:r>
                    </a:p>
                  </a:txBody>
                  <a:tcPr anchor="ctr">
                    <a:lnB w="12700" cap="flat" cmpd="sng" algn="ctr">
                      <a:solidFill>
                        <a:schemeClr val="tx1"/>
                      </a:solidFill>
                      <a:prstDash val="solid"/>
                      <a:round/>
                      <a:headEnd type="none" w="med" len="med"/>
                      <a:tailEnd type="none" w="med" len="med"/>
                    </a:lnB>
                    <a:solidFill>
                      <a:srgbClr val="B0AFAD"/>
                    </a:solidFill>
                  </a:tcPr>
                </a:tc>
                <a:tc>
                  <a:txBody>
                    <a:bodyPr/>
                    <a:lstStyle/>
                    <a:p>
                      <a:pPr algn="ctr"/>
                      <a:r>
                        <a:rPr lang="zh-CN" altLang="en-US" sz="2400" dirty="0">
                          <a:latin typeface="微软雅黑" panose="020B0503020204020204" pitchFamily="34" charset="-122"/>
                          <a:ea typeface="微软雅黑" panose="020B0503020204020204" pitchFamily="34" charset="-122"/>
                        </a:rPr>
                        <a:t>都城</a:t>
                      </a:r>
                    </a:p>
                  </a:txBody>
                  <a:tcPr anchor="ctr">
                    <a:lnB w="12700" cap="flat" cmpd="sng" algn="ctr">
                      <a:solidFill>
                        <a:schemeClr val="tx1"/>
                      </a:solidFill>
                      <a:prstDash val="solid"/>
                      <a:round/>
                      <a:headEnd type="none" w="med" len="med"/>
                      <a:tailEnd type="none" w="med" len="med"/>
                    </a:lnB>
                    <a:solidFill>
                      <a:srgbClr val="B0AFAD"/>
                    </a:solidFill>
                  </a:tcPr>
                </a:tc>
                <a:tc>
                  <a:txBody>
                    <a:bodyPr/>
                    <a:lstStyle/>
                    <a:p>
                      <a:pPr algn="ctr"/>
                      <a:r>
                        <a:rPr lang="zh-CN" altLang="en-US" sz="2400" dirty="0">
                          <a:latin typeface="微软雅黑" panose="020B0503020204020204" pitchFamily="34" charset="-122"/>
                          <a:ea typeface="微软雅黑" panose="020B0503020204020204" pitchFamily="34" charset="-122"/>
                        </a:rPr>
                        <a:t>开始</a:t>
                      </a:r>
                    </a:p>
                  </a:txBody>
                  <a:tcPr anchor="ctr">
                    <a:lnB w="12700" cap="flat" cmpd="sng" algn="ctr">
                      <a:solidFill>
                        <a:schemeClr val="tx1"/>
                      </a:solidFill>
                      <a:prstDash val="solid"/>
                      <a:round/>
                      <a:headEnd type="none" w="med" len="med"/>
                      <a:tailEnd type="none" w="med" len="med"/>
                    </a:lnB>
                    <a:solidFill>
                      <a:srgbClr val="B0AFAD"/>
                    </a:solidFill>
                  </a:tcPr>
                </a:tc>
                <a:tc>
                  <a:txBody>
                    <a:bodyPr/>
                    <a:lstStyle/>
                    <a:p>
                      <a:pPr algn="ctr"/>
                      <a:r>
                        <a:rPr lang="zh-CN" altLang="en-US" sz="2400" dirty="0">
                          <a:latin typeface="微软雅黑" panose="020B0503020204020204" pitchFamily="34" charset="-122"/>
                          <a:ea typeface="微软雅黑" panose="020B0503020204020204" pitchFamily="34" charset="-122"/>
                        </a:rPr>
                        <a:t>结束</a:t>
                      </a:r>
                    </a:p>
                  </a:txBody>
                  <a:tcPr anchor="ctr">
                    <a:lnB w="12700" cap="flat" cmpd="sng" algn="ctr">
                      <a:solidFill>
                        <a:schemeClr val="tx1"/>
                      </a:solidFill>
                      <a:prstDash val="solid"/>
                      <a:round/>
                      <a:headEnd type="none" w="med" len="med"/>
                      <a:tailEnd type="none" w="med" len="med"/>
                    </a:lnB>
                    <a:solidFill>
                      <a:srgbClr val="B0AFAD"/>
                    </a:solidFill>
                  </a:tcPr>
                </a:tc>
                <a:tc>
                  <a:txBody>
                    <a:bodyPr/>
                    <a:lstStyle/>
                    <a:p>
                      <a:pPr algn="ctr"/>
                      <a:r>
                        <a:rPr lang="zh-CN" altLang="en-US" sz="2400" dirty="0">
                          <a:latin typeface="微软雅黑" panose="020B0503020204020204" pitchFamily="34" charset="-122"/>
                          <a:ea typeface="微软雅黑" panose="020B0503020204020204" pitchFamily="34" charset="-122"/>
                        </a:rPr>
                        <a:t>开国</a:t>
                      </a:r>
                    </a:p>
                  </a:txBody>
                  <a:tcPr anchor="ctr">
                    <a:lnB w="12700" cap="flat" cmpd="sng" algn="ctr">
                      <a:solidFill>
                        <a:schemeClr val="tx1"/>
                      </a:solidFill>
                      <a:prstDash val="solid"/>
                      <a:round/>
                      <a:headEnd type="none" w="med" len="med"/>
                      <a:tailEnd type="none" w="med" len="med"/>
                    </a:lnB>
                    <a:solidFill>
                      <a:srgbClr val="B0AFAD"/>
                    </a:solidFill>
                  </a:tcPr>
                </a:tc>
                <a:tc>
                  <a:txBody>
                    <a:bodyPr/>
                    <a:lstStyle/>
                    <a:p>
                      <a:pPr algn="ctr"/>
                      <a:r>
                        <a:rPr lang="zh-CN" altLang="en-US" sz="2400" dirty="0">
                          <a:latin typeface="微软雅黑" panose="020B0503020204020204" pitchFamily="34" charset="-122"/>
                          <a:ea typeface="微软雅黑" panose="020B0503020204020204" pitchFamily="34" charset="-122"/>
                        </a:rPr>
                        <a:t>亡国</a:t>
                      </a:r>
                    </a:p>
                  </a:txBody>
                  <a:tcPr anchor="ctr">
                    <a:lnB w="12700" cap="flat" cmpd="sng" algn="ctr">
                      <a:solidFill>
                        <a:schemeClr val="tx1"/>
                      </a:solidFill>
                      <a:prstDash val="solid"/>
                      <a:round/>
                      <a:headEnd type="none" w="med" len="med"/>
                      <a:tailEnd type="none" w="med" len="med"/>
                    </a:lnB>
                    <a:solidFill>
                      <a:srgbClr val="B0AFAD"/>
                    </a:solidFill>
                  </a:tcPr>
                </a:tc>
                <a:extLst>
                  <a:ext uri="{0D108BD9-81ED-4DB2-BD59-A6C34878D82A}">
                    <a16:rowId xmlns:a16="http://schemas.microsoft.com/office/drawing/2014/main" xmlns="" val="2749181518"/>
                  </a:ext>
                </a:extLst>
              </a:tr>
              <a:tr h="1379009">
                <a:tc>
                  <a:txBody>
                    <a:bodyPr/>
                    <a:lstStyle/>
                    <a:p>
                      <a:pPr algn="ctr"/>
                      <a:r>
                        <a:rPr lang="zh-CN" altLang="en-US" sz="2400" b="1" dirty="0">
                          <a:latin typeface="微软雅黑" panose="020B0503020204020204" pitchFamily="34" charset="-122"/>
                          <a:ea typeface="微软雅黑" panose="020B0503020204020204" pitchFamily="34" charset="-122"/>
                        </a:rPr>
                        <a:t>夏朝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阳城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公元前</a:t>
                      </a:r>
                      <a:r>
                        <a:rPr lang="en-US" altLang="zh-CN" sz="2400" dirty="0">
                          <a:latin typeface="微软雅黑" panose="020B0503020204020204" pitchFamily="34" charset="-122"/>
                          <a:ea typeface="微软雅黑" panose="020B0503020204020204" pitchFamily="34" charset="-122"/>
                        </a:rPr>
                        <a:t>2070</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微软雅黑" panose="020B0503020204020204" pitchFamily="34" charset="-122"/>
                          <a:ea typeface="微软雅黑" panose="020B0503020204020204" pitchFamily="34" charset="-122"/>
                        </a:rPr>
                        <a:t>公元前</a:t>
                      </a:r>
                      <a:r>
                        <a:rPr lang="en-US" altLang="zh-CN" sz="2400" dirty="0">
                          <a:latin typeface="微软雅黑" panose="020B0503020204020204" pitchFamily="34" charset="-122"/>
                          <a:ea typeface="微软雅黑" panose="020B0503020204020204" pitchFamily="34" charset="-122"/>
                        </a:rPr>
                        <a:t>1600</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夏禹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夏桀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892331932"/>
                  </a:ext>
                </a:extLst>
              </a:tr>
              <a:tr h="1379009">
                <a:tc>
                  <a:txBody>
                    <a:bodyPr/>
                    <a:lstStyle/>
                    <a:p>
                      <a:pPr algn="ctr"/>
                      <a:r>
                        <a:rPr lang="zh-CN" altLang="en-US" sz="2400" b="1" dirty="0">
                          <a:latin typeface="微软雅黑" panose="020B0503020204020204" pitchFamily="34" charset="-122"/>
                          <a:ea typeface="微软雅黑" panose="020B0503020204020204" pitchFamily="34" charset="-122"/>
                        </a:rPr>
                        <a:t>商朝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微软雅黑" panose="020B0503020204020204" pitchFamily="34" charset="-122"/>
                          <a:ea typeface="微软雅黑" panose="020B0503020204020204" pitchFamily="34" charset="-122"/>
                        </a:rPr>
                        <a:t>公元前</a:t>
                      </a:r>
                      <a:r>
                        <a:rPr lang="en-US" altLang="zh-CN" sz="2400" dirty="0">
                          <a:latin typeface="微软雅黑" panose="020B0503020204020204" pitchFamily="34" charset="-122"/>
                          <a:ea typeface="微软雅黑" panose="020B0503020204020204" pitchFamily="34" charset="-122"/>
                        </a:rPr>
                        <a:t>1600</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微软雅黑" panose="020B0503020204020204" pitchFamily="34" charset="-122"/>
                          <a:ea typeface="微软雅黑" panose="020B0503020204020204" pitchFamily="34" charset="-122"/>
                        </a:rPr>
                        <a:t>公元前</a:t>
                      </a:r>
                      <a:r>
                        <a:rPr lang="en-US" altLang="zh-CN" sz="2400" dirty="0">
                          <a:latin typeface="微软雅黑" panose="020B0503020204020204" pitchFamily="34" charset="-122"/>
                          <a:ea typeface="微软雅黑" panose="020B0503020204020204" pitchFamily="34" charset="-122"/>
                        </a:rPr>
                        <a:t>1046</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成汤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商纣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3195445257"/>
                  </a:ext>
                </a:extLst>
              </a:tr>
              <a:tr h="1379009">
                <a:tc>
                  <a:txBody>
                    <a:bodyPr/>
                    <a:lstStyle/>
                    <a:p>
                      <a:pPr algn="ctr"/>
                      <a:r>
                        <a:rPr lang="zh-CN" altLang="en-US" sz="2400" b="1" dirty="0">
                          <a:latin typeface="微软雅黑" panose="020B0503020204020204" pitchFamily="34" charset="-122"/>
                          <a:ea typeface="微软雅黑" panose="020B0503020204020204" pitchFamily="34" charset="-122"/>
                        </a:rPr>
                        <a:t>西周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镐京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微软雅黑" panose="020B0503020204020204" pitchFamily="34" charset="-122"/>
                          <a:ea typeface="微软雅黑" panose="020B0503020204020204" pitchFamily="34" charset="-122"/>
                        </a:rPr>
                        <a:t>公元前</a:t>
                      </a:r>
                      <a:r>
                        <a:rPr lang="en-US" altLang="zh-CN" sz="2400" dirty="0">
                          <a:latin typeface="微软雅黑" panose="020B0503020204020204" pitchFamily="34" charset="-122"/>
                          <a:ea typeface="微软雅黑" panose="020B0503020204020204" pitchFamily="34" charset="-122"/>
                        </a:rPr>
                        <a:t>1046</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latin typeface="微软雅黑" panose="020B0503020204020204" pitchFamily="34" charset="-122"/>
                          <a:ea typeface="微软雅黑" panose="020B0503020204020204" pitchFamily="34" charset="-122"/>
                        </a:rPr>
                        <a:t>公元前</a:t>
                      </a:r>
                      <a:endParaRPr lang="en-US" altLang="zh-CN" sz="2400" dirty="0">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dirty="0">
                          <a:latin typeface="微软雅黑" panose="020B0503020204020204" pitchFamily="34" charset="-122"/>
                          <a:ea typeface="微软雅黑" panose="020B0503020204020204" pitchFamily="34" charset="-122"/>
                        </a:rPr>
                        <a:t>771</a:t>
                      </a:r>
                      <a:r>
                        <a:rPr lang="zh-CN" altLang="en-US" sz="2400" dirty="0">
                          <a:latin typeface="微软雅黑" panose="020B0503020204020204" pitchFamily="34" charset="-122"/>
                          <a:ea typeface="微软雅黑" panose="020B0503020204020204" pitchFamily="34" charset="-122"/>
                        </a:rPr>
                        <a:t>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周武王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400" dirty="0">
                          <a:latin typeface="微软雅黑" panose="020B0503020204020204" pitchFamily="34" charset="-122"/>
                          <a:ea typeface="微软雅黑" panose="020B0503020204020204" pitchFamily="34" charset="-122"/>
                        </a:rPr>
                        <a:t>周幽王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2117465911"/>
                  </a:ext>
                </a:extLst>
              </a:tr>
            </a:tbl>
          </a:graphicData>
        </a:graphic>
      </p:graphicFrame>
    </p:spTree>
    <p:extLst>
      <p:ext uri="{BB962C8B-B14F-4D97-AF65-F5344CB8AC3E}">
        <p14:creationId xmlns:p14="http://schemas.microsoft.com/office/powerpoint/2010/main" val="1194233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1683CA8-59FA-4E40-9F3D-9A8DCDE29F8A}"/>
              </a:ext>
            </a:extLst>
          </p:cNvPr>
          <p:cNvPicPr>
            <a:picLocks noChangeAspect="1"/>
          </p:cNvPicPr>
          <p:nvPr/>
        </p:nvPicPr>
        <p:blipFill rotWithShape="1">
          <a:blip r:embed="rId2"/>
          <a:srcRect l="2842" r="2842"/>
          <a:stretch/>
        </p:blipFill>
        <p:spPr>
          <a:xfrm>
            <a:off x="-1" y="18875"/>
            <a:ext cx="12192001" cy="6839125"/>
          </a:xfrm>
          <a:prstGeom prst="rect">
            <a:avLst/>
          </a:prstGeom>
        </p:spPr>
      </p:pic>
      <p:sp>
        <p:nvSpPr>
          <p:cNvPr id="5" name="文本框 4">
            <a:extLst>
              <a:ext uri="{FF2B5EF4-FFF2-40B4-BE49-F238E27FC236}">
                <a16:creationId xmlns:a16="http://schemas.microsoft.com/office/drawing/2014/main" xmlns="" id="{DC678516-F2AD-4E74-939A-91E3C12A0BBA}"/>
              </a:ext>
            </a:extLst>
          </p:cNvPr>
          <p:cNvSpPr txBox="1"/>
          <p:nvPr/>
        </p:nvSpPr>
        <p:spPr>
          <a:xfrm>
            <a:off x="3438864" y="2547842"/>
            <a:ext cx="5314275" cy="2674322"/>
          </a:xfrm>
          <a:prstGeom prst="rect">
            <a:avLst/>
          </a:prstGeom>
          <a:noFill/>
        </p:spPr>
        <p:txBody>
          <a:bodyPr wrap="none" rtlCol="0">
            <a:spAutoFit/>
          </a:bodyPr>
          <a:lstStyle/>
          <a:p>
            <a:pPr algn="ctr">
              <a:lnSpc>
                <a:spcPts val="10000"/>
              </a:lnSpc>
            </a:pPr>
            <a:r>
              <a:rPr lang="zh-CN" altLang="en-US"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感谢您的</a:t>
            </a:r>
            <a:endParaRPr lang="en-US" altLang="zh-CN"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endParaRPr>
          </a:p>
          <a:p>
            <a:pPr algn="ctr">
              <a:lnSpc>
                <a:spcPts val="10000"/>
              </a:lnSpc>
            </a:pPr>
            <a:r>
              <a:rPr lang="zh-CN" altLang="en-US" sz="10000" dirty="0">
                <a:solidFill>
                  <a:schemeClr val="tx1">
                    <a:lumMod val="65000"/>
                    <a:lumOff val="35000"/>
                  </a:schemeClr>
                </a:solidFill>
                <a:effectLst>
                  <a:outerShdw blurRad="38100" dist="38100" dir="5400000" algn="t" rotWithShape="0">
                    <a:srgbClr val="B0AFAD">
                      <a:alpha val="70000"/>
                    </a:srgbClr>
                  </a:outerShdw>
                </a:effectLst>
                <a:latin typeface="叶根友特楷简体" panose="02010601030101010101" pitchFamily="2" charset="-122"/>
                <a:ea typeface="叶根友特楷简体" panose="02010601030101010101" pitchFamily="2" charset="-122"/>
              </a:rPr>
              <a:t>耐心观看</a:t>
            </a:r>
          </a:p>
        </p:txBody>
      </p:sp>
      <p:sp>
        <p:nvSpPr>
          <p:cNvPr id="7" name="矩形 6">
            <a:extLst>
              <a:ext uri="{FF2B5EF4-FFF2-40B4-BE49-F238E27FC236}">
                <a16:creationId xmlns:a16="http://schemas.microsoft.com/office/drawing/2014/main" xmlns="" id="{41F14347-C5D9-4331-AC37-B55FCF20D3A8}"/>
              </a:ext>
            </a:extLst>
          </p:cNvPr>
          <p:cNvSpPr/>
          <p:nvPr/>
        </p:nvSpPr>
        <p:spPr>
          <a:xfrm>
            <a:off x="3284973" y="1625203"/>
            <a:ext cx="5622052" cy="461665"/>
          </a:xfrm>
          <a:prstGeom prst="rect">
            <a:avLst/>
          </a:prstGeom>
        </p:spPr>
        <p:txBody>
          <a:bodyPr wrap="none">
            <a:spAutoFit/>
          </a:bodyPr>
          <a:lstStyle/>
          <a:p>
            <a:pPr algn="ct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第二单元　国家的产生和社会的变革  </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5252746"/>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 calcmode="lin" valueType="num">
                                      <p:cBhvr>
                                        <p:cTn id="10" dur="1500" fill="hold"/>
                                        <p:tgtEl>
                                          <p:spTgt spid="5"/>
                                        </p:tgtEl>
                                        <p:attrNameLst>
                                          <p:attrName>ppt_w</p:attrName>
                                        </p:attrNameLst>
                                      </p:cBhvr>
                                      <p:tavLst>
                                        <p:tav tm="0">
                                          <p:val>
                                            <p:fltVal val="0"/>
                                          </p:val>
                                        </p:tav>
                                        <p:tav tm="100000">
                                          <p:val>
                                            <p:strVal val="#ppt_w"/>
                                          </p:val>
                                        </p:tav>
                                      </p:tavLst>
                                    </p:anim>
                                    <p:anim calcmode="lin" valueType="num">
                                      <p:cBhvr>
                                        <p:cTn id="11" dur="1500" fill="hold"/>
                                        <p:tgtEl>
                                          <p:spTgt spid="5"/>
                                        </p:tgtEl>
                                        <p:attrNameLst>
                                          <p:attrName>ppt_h</p:attrName>
                                        </p:attrNameLst>
                                      </p:cBhvr>
                                      <p:tavLst>
                                        <p:tav tm="0">
                                          <p:val>
                                            <p:fltVal val="0"/>
                                          </p:val>
                                        </p:tav>
                                        <p:tav tm="100000">
                                          <p:val>
                                            <p:strVal val="#ppt_h"/>
                                          </p:val>
                                        </p:tav>
                                      </p:tavLst>
                                    </p:anim>
                                    <p:animEffect transition="in" filter="fade">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854</Words>
  <Application>Microsoft Office PowerPoint</Application>
  <PresentationFormat>宽屏</PresentationFormat>
  <Paragraphs>77</Paragraphs>
  <Slides>25</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等线</vt:lpstr>
      <vt:lpstr>等线 Light</vt:lpstr>
      <vt:lpstr>微软雅黑</vt:lpstr>
      <vt:lpstr>文悦古典明朝体 (非商业使用) W5</vt:lpstr>
      <vt:lpstr>文悦古体仿宋 (非商业使用)</vt:lpstr>
      <vt:lpstr>叶根友特楷简体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高志远</dc:creator>
  <cp:lastModifiedBy>Administrator</cp:lastModifiedBy>
  <cp:revision>139</cp:revision>
  <dcterms:created xsi:type="dcterms:W3CDTF">2017-12-10T04:36:41Z</dcterms:created>
  <dcterms:modified xsi:type="dcterms:W3CDTF">2017-12-26T05:34:10Z</dcterms:modified>
</cp:coreProperties>
</file>