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xml" ContentType="application/vnd.openxmlformats-officedocument.presentationml.tags+xml"/>
  <Override PartName="/ppt/notesSlides/notesSlide15.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tags/tag9.xml" ContentType="application/vnd.openxmlformats-officedocument.presentationml.tags+xml"/>
  <Override PartName="/ppt/notesSlides/notesSlide16.xml" ContentType="application/vnd.openxmlformats-officedocument.presentationml.notesSlide+xml"/>
  <Override PartName="/ppt/tags/tag10.xml" ContentType="application/vnd.openxmlformats-officedocument.presentationml.tags+xml"/>
  <Override PartName="/ppt/notesSlides/notesSlide17.xml" ContentType="application/vnd.openxmlformats-officedocument.presentationml.notesSlide+xml"/>
  <Override PartName="/ppt/charts/chart6.xml" ContentType="application/vnd.openxmlformats-officedocument.drawingml.chart+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tags/tag12.xml" ContentType="application/vnd.openxmlformats-officedocument.presentationml.tags+xml"/>
  <Override PartName="/ppt/notesSlides/notesSlide20.xml" ContentType="application/vnd.openxmlformats-officedocument.presentationml.notesSlide+xml"/>
  <Override PartName="/ppt/charts/chart7.xml" ContentType="application/vnd.openxmlformats-officedocument.drawingml.chart+xml"/>
  <Override PartName="/ppt/drawings/drawing1.xml" ContentType="application/vnd.openxmlformats-officedocument.drawingml.chartshapes+xml"/>
  <Override PartName="/ppt/tags/tag13.xml" ContentType="application/vnd.openxmlformats-officedocument.presentationml.tags+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22.xml" ContentType="application/vnd.openxmlformats-officedocument.presentationml.notesSlide+xml"/>
  <Override PartName="/ppt/tags/tag15.xml" ContentType="application/vnd.openxmlformats-officedocument.presentationml.tags+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6.xml" ContentType="application/vnd.openxmlformats-officedocument.presentationml.tags+xml"/>
  <Override PartName="/ppt/notesSlides/notesSlide27.xml" ContentType="application/vnd.openxmlformats-officedocument.presentationml.notesSlide+xml"/>
  <Override PartName="/ppt/tags/tag17.xml" ContentType="application/vnd.openxmlformats-officedocument.presentationml.tags+xml"/>
  <Override PartName="/ppt/notesSlides/notesSlide28.xml" ContentType="application/vnd.openxmlformats-officedocument.presentationml.notesSlide+xml"/>
  <Override PartName="/ppt/tags/tag18.xml" ContentType="application/vnd.openxmlformats-officedocument.presentationml.tags+xml"/>
  <Override PartName="/ppt/notesSlides/notesSlide29.xml" ContentType="application/vnd.openxmlformats-officedocument.presentationml.notesSlide+xml"/>
  <Override PartName="/ppt/charts/chart8.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hartEx1.xml" ContentType="application/vnd.ms-office.chartex+xml"/>
  <Override PartName="/ppt/charts/chartEx2.xml" ContentType="application/vnd.ms-office.chartex+xml"/>
  <Override PartName="/ppt/charts/colors10.xml" ContentType="application/vnd.ms-office.chartcolorstyle+xml"/>
  <Override PartName="/ppt/charts/style10.xml" ContentType="application/vnd.ms-office.chartstyle+xml"/>
  <Override PartName="/ppt/charts/colors3.xml" ContentType="application/vnd.ms-office.chartcolorstyle+xml"/>
  <Override PartName="/ppt/charts/style3.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88" r:id="rId2"/>
    <p:sldId id="289" r:id="rId3"/>
    <p:sldId id="314" r:id="rId4"/>
    <p:sldId id="303" r:id="rId5"/>
    <p:sldId id="293" r:id="rId6"/>
    <p:sldId id="306" r:id="rId7"/>
    <p:sldId id="299" r:id="rId8"/>
    <p:sldId id="297" r:id="rId9"/>
    <p:sldId id="307" r:id="rId10"/>
    <p:sldId id="319" r:id="rId11"/>
    <p:sldId id="300" r:id="rId12"/>
    <p:sldId id="320" r:id="rId13"/>
    <p:sldId id="321" r:id="rId14"/>
    <p:sldId id="323" r:id="rId15"/>
    <p:sldId id="324" r:id="rId16"/>
    <p:sldId id="325" r:id="rId17"/>
    <p:sldId id="326" r:id="rId18"/>
    <p:sldId id="327" r:id="rId19"/>
    <p:sldId id="322" r:id="rId20"/>
    <p:sldId id="304" r:id="rId21"/>
    <p:sldId id="294" r:id="rId22"/>
    <p:sldId id="328" r:id="rId23"/>
    <p:sldId id="329" r:id="rId24"/>
    <p:sldId id="330" r:id="rId25"/>
    <p:sldId id="331" r:id="rId26"/>
    <p:sldId id="298" r:id="rId27"/>
    <p:sldId id="295" r:id="rId28"/>
    <p:sldId id="332" r:id="rId29"/>
    <p:sldId id="333" r:id="rId30"/>
    <p:sldId id="334" r:id="rId31"/>
    <p:sldId id="335" r:id="rId32"/>
  </p:sldIdLst>
  <p:sldSz cx="9144000" cy="5143500" type="screen16x9"/>
  <p:notesSz cx="6858000" cy="9144000"/>
  <p:custDataLst>
    <p:tags r:id="rId34"/>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242F"/>
    <a:srgbClr val="4544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26" autoAdjust="0"/>
    <p:restoredTop sz="94660"/>
  </p:normalViewPr>
  <p:slideViewPr>
    <p:cSldViewPr snapToGrid="0">
      <p:cViewPr varScale="1">
        <p:scale>
          <a:sx n="115" d="100"/>
          <a:sy n="115" d="100"/>
        </p:scale>
        <p:origin x="816" y="102"/>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oleObject" Target="file:///C:\Documents%20and%20Settings\Administrator\&#26700;&#38754;\&#21495;&#31807;&#21161;&#25163;Excel&#27169;&#26495;.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___6.xlsx"/></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2.xml"/><Relationship Id="rId1" Type="http://schemas.microsoft.com/office/2011/relationships/chartStyle" Target="style2.xml"/></Relationships>
</file>

<file path=ppt/charts/_rels/chartEx1.xml.rels><?xml version="1.0" encoding="UTF-8" standalone="yes"?>
<Relationships xmlns="http://schemas.openxmlformats.org/package/2006/relationships"><Relationship Id="rId3" Type="http://schemas.microsoft.com/office/2011/relationships/chartColorStyle" Target="colors10.xml"/><Relationship Id="rId2" Type="http://schemas.microsoft.com/office/2011/relationships/chartStyle" Target="style10.xml"/><Relationship Id="rId1" Type="http://schemas.openxmlformats.org/officeDocument/2006/relationships/package" Target="../embeddings/Microsoft_Excel_Worksheet3.xlsx"/></Relationships>
</file>

<file path=ppt/charts/_rels/chartEx2.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a:pPr>
            <a:r>
              <a:rPr lang="zh-CN" altLang="en-US" dirty="0">
                <a:latin typeface="微软雅黑" panose="020B0503020204020204" pitchFamily="34" charset="-122"/>
                <a:ea typeface="微软雅黑" panose="020B0503020204020204" pitchFamily="34" charset="-122"/>
              </a:rPr>
              <a:t>销售业绩</a:t>
            </a:r>
          </a:p>
        </c:rich>
      </c:tx>
      <c:layout>
        <c:manualLayout>
          <c:xMode val="edge"/>
          <c:yMode val="edge"/>
          <c:x val="0.34851537891421303"/>
          <c:y val="2.3188307007098601E-2"/>
        </c:manualLayout>
      </c:layout>
      <c:overlay val="1"/>
    </c:title>
    <c:autoTitleDeleted val="0"/>
    <c:plotArea>
      <c:layout/>
      <c:barChart>
        <c:barDir val="col"/>
        <c:grouping val="clustered"/>
        <c:varyColors val="1"/>
        <c:ser>
          <c:idx val="0"/>
          <c:order val="0"/>
          <c:tx>
            <c:strRef>
              <c:f>Sheet1!$C$9</c:f>
              <c:strCache>
                <c:ptCount val="1"/>
                <c:pt idx="0">
                  <c:v>销售业绩</c:v>
                </c:pt>
              </c:strCache>
            </c:strRef>
          </c:tx>
          <c:spPr>
            <a:solidFill>
              <a:srgbClr val="454453"/>
            </a:solidFill>
          </c:spPr>
          <c:invertIfNegative val="1"/>
          <c:dPt>
            <c:idx val="0"/>
            <c:invertIfNegative val="1"/>
            <c:bubble3D val="0"/>
            <c:extLst xmlns:c16r2="http://schemas.microsoft.com/office/drawing/2015/06/chart">
              <c:ext xmlns:c16="http://schemas.microsoft.com/office/drawing/2014/chart" uri="{C3380CC4-5D6E-409C-BE32-E72D297353CC}">
                <c16:uniqueId val="{00000000-9B09-406C-8A96-A3ED20D22AA2}"/>
              </c:ext>
            </c:extLst>
          </c:dPt>
          <c:dPt>
            <c:idx val="1"/>
            <c:invertIfNegative val="1"/>
            <c:bubble3D val="0"/>
            <c:extLst xmlns:c16r2="http://schemas.microsoft.com/office/drawing/2015/06/chart">
              <c:ext xmlns:c16="http://schemas.microsoft.com/office/drawing/2014/chart" uri="{C3380CC4-5D6E-409C-BE32-E72D297353CC}">
                <c16:uniqueId val="{00000001-9B09-406C-8A96-A3ED20D22AA2}"/>
              </c:ext>
            </c:extLst>
          </c:dPt>
          <c:dPt>
            <c:idx val="2"/>
            <c:invertIfNegative val="1"/>
            <c:bubble3D val="0"/>
            <c:extLst xmlns:c16r2="http://schemas.microsoft.com/office/drawing/2015/06/chart">
              <c:ext xmlns:c16="http://schemas.microsoft.com/office/drawing/2014/chart" uri="{C3380CC4-5D6E-409C-BE32-E72D297353CC}">
                <c16:uniqueId val="{00000002-9B09-406C-8A96-A3ED20D22AA2}"/>
              </c:ext>
            </c:extLst>
          </c:dPt>
          <c:cat>
            <c:strRef>
              <c:f>Sheet1!$B$10:$B$12</c:f>
              <c:strCache>
                <c:ptCount val="3"/>
                <c:pt idx="0">
                  <c:v>A</c:v>
                </c:pt>
                <c:pt idx="1">
                  <c:v>B</c:v>
                </c:pt>
                <c:pt idx="2">
                  <c:v>C</c:v>
                </c:pt>
              </c:strCache>
            </c:strRef>
          </c:cat>
          <c:val>
            <c:numRef>
              <c:f>Sheet1!$C$10:$C$12</c:f>
              <c:numCache>
                <c:formatCode>General</c:formatCode>
                <c:ptCount val="3"/>
                <c:pt idx="0">
                  <c:v>1000</c:v>
                </c:pt>
                <c:pt idx="1">
                  <c:v>2000</c:v>
                </c:pt>
                <c:pt idx="2">
                  <c:v>3000</c:v>
                </c:pt>
              </c:numCache>
            </c:numRef>
          </c:val>
          <c:extLst xmlns:c16r2="http://schemas.microsoft.com/office/drawing/2015/06/chart">
            <c:ext xmlns:c16="http://schemas.microsoft.com/office/drawing/2014/chart" uri="{C3380CC4-5D6E-409C-BE32-E72D297353CC}">
              <c16:uniqueId val="{00000003-9B09-406C-8A96-A3ED20D22AA2}"/>
            </c:ext>
            <c:ext xmlns:c14="http://schemas.microsoft.com/office/drawing/2007/8/2/chart" uri="{6F2FDCE9-48DA-4B69-8628-5D25D57E5C99}">
              <c14:invertSolidFillFmt>
                <c14:spPr xmlns:c14="http://schemas.microsoft.com/office/drawing/2007/8/2/chart">
                  <a:solidFill>
                    <a:srgbClr val="FFFFFF"/>
                  </a:solidFill>
                </c14:spPr>
              </c14:invertSolidFillFmt>
            </c:ext>
          </c:extLst>
        </c:ser>
        <c:dLbls>
          <c:showLegendKey val="0"/>
          <c:showVal val="0"/>
          <c:showCatName val="0"/>
          <c:showSerName val="0"/>
          <c:showPercent val="0"/>
          <c:showBubbleSize val="0"/>
        </c:dLbls>
        <c:gapWidth val="150"/>
        <c:axId val="-1203706848"/>
        <c:axId val="-1203719904"/>
      </c:barChart>
      <c:catAx>
        <c:axId val="-1203706848"/>
        <c:scaling>
          <c:orientation val="minMax"/>
        </c:scaling>
        <c:delete val="1"/>
        <c:axPos val="b"/>
        <c:numFmt formatCode="General" sourceLinked="0"/>
        <c:majorTickMark val="cross"/>
        <c:minorTickMark val="cross"/>
        <c:tickLblPos val="nextTo"/>
        <c:crossAx val="-1203719904"/>
        <c:crosses val="autoZero"/>
        <c:auto val="1"/>
        <c:lblAlgn val="ctr"/>
        <c:lblOffset val="100"/>
        <c:noMultiLvlLbl val="1"/>
      </c:catAx>
      <c:valAx>
        <c:axId val="-1203719904"/>
        <c:scaling>
          <c:orientation val="minMax"/>
        </c:scaling>
        <c:delete val="1"/>
        <c:axPos val="l"/>
        <c:majorGridlines/>
        <c:numFmt formatCode="General" sourceLinked="1"/>
        <c:majorTickMark val="cross"/>
        <c:minorTickMark val="cross"/>
        <c:tickLblPos val="nextTo"/>
        <c:crossAx val="-1203706848"/>
        <c:crosses val="autoZero"/>
        <c:crossBetween val="between"/>
      </c:valAx>
    </c:plotArea>
    <c:plotVisOnly val="1"/>
    <c:dispBlanksAs val="zero"/>
    <c:showDLblsOverMax val="1"/>
  </c:chart>
  <c:txPr>
    <a:bodyPr/>
    <a:lstStyle/>
    <a:p>
      <a:pPr>
        <a:defRPr lang="zh-CN">
          <a:latin typeface="+mn-lt"/>
          <a:ea typeface="+mn-ea"/>
          <a:cs typeface="+mn-ea"/>
          <a:sym typeface="+mn-lt"/>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520883777348098E-2"/>
          <c:y val="5.9259259259259262E-2"/>
          <c:w val="0.82095787431592815"/>
          <c:h val="0.89135802469135805"/>
        </c:manualLayout>
      </c:layout>
      <c:doughnutChart>
        <c:varyColors val="1"/>
        <c:ser>
          <c:idx val="0"/>
          <c:order val="0"/>
          <c:tx>
            <c:strRef>
              <c:f>Sheet1!$B$1</c:f>
              <c:strCache>
                <c:ptCount val="1"/>
                <c:pt idx="0">
                  <c:v>销售额</c:v>
                </c:pt>
              </c:strCache>
            </c:strRef>
          </c:tx>
          <c:spPr>
            <a:solidFill>
              <a:srgbClr val="D9D9D9"/>
            </a:solidFill>
          </c:spPr>
          <c:dPt>
            <c:idx val="0"/>
            <c:bubble3D val="0"/>
            <c:spPr>
              <a:solidFill>
                <a:schemeClr val="bg1">
                  <a:lumMod val="50000"/>
                </a:schemeClr>
              </a:solidFill>
              <a:ln>
                <a:noFill/>
              </a:ln>
              <a:effectLst/>
            </c:spPr>
            <c:extLst xmlns:c16r2="http://schemas.microsoft.com/office/drawing/2015/06/chart">
              <c:ext xmlns:c16="http://schemas.microsoft.com/office/drawing/2014/chart" uri="{C3380CC4-5D6E-409C-BE32-E72D297353CC}">
                <c16:uniqueId val="{00000001-39FF-4CC1-8FDD-B919E7EF3C09}"/>
              </c:ext>
            </c:extLst>
          </c:dPt>
          <c:dPt>
            <c:idx val="1"/>
            <c:bubble3D val="0"/>
            <c:spPr>
              <a:solidFill>
                <a:srgbClr val="486877"/>
              </a:solidFill>
              <a:ln>
                <a:noFill/>
              </a:ln>
              <a:effectLst/>
            </c:spPr>
            <c:extLst xmlns:c16r2="http://schemas.microsoft.com/office/drawing/2015/06/chart">
              <c:ext xmlns:c16="http://schemas.microsoft.com/office/drawing/2014/chart" uri="{C3380CC4-5D6E-409C-BE32-E72D297353CC}">
                <c16:uniqueId val="{00000003-39FF-4CC1-8FDD-B919E7EF3C09}"/>
              </c:ext>
            </c:extLst>
          </c:dPt>
          <c:cat>
            <c:strRef>
              <c:f>Sheet1!$A$2:$A$3</c:f>
              <c:strCache>
                <c:ptCount val="2"/>
                <c:pt idx="0">
                  <c:v>第一季度</c:v>
                </c:pt>
                <c:pt idx="1">
                  <c:v>第二季度</c:v>
                </c:pt>
              </c:strCache>
            </c:strRef>
          </c:cat>
          <c:val>
            <c:numRef>
              <c:f>Sheet1!$B$2:$B$3</c:f>
              <c:numCache>
                <c:formatCode>g/"通""用""格""式"</c:formatCode>
                <c:ptCount val="2"/>
                <c:pt idx="0">
                  <c:v>8.1999999999999993</c:v>
                </c:pt>
                <c:pt idx="1">
                  <c:v>20</c:v>
                </c:pt>
              </c:numCache>
            </c:numRef>
          </c:val>
          <c:extLst xmlns:c16r2="http://schemas.microsoft.com/office/drawing/2015/06/chart">
            <c:ext xmlns:c16="http://schemas.microsoft.com/office/drawing/2014/chart" uri="{C3380CC4-5D6E-409C-BE32-E72D297353CC}">
              <c16:uniqueId val="{00000004-39FF-4CC1-8FDD-B919E7EF3C09}"/>
            </c:ext>
          </c:extLst>
        </c:ser>
        <c:dLbls>
          <c:showLegendKey val="0"/>
          <c:showVal val="0"/>
          <c:showCatName val="0"/>
          <c:showSerName val="0"/>
          <c:showPercent val="0"/>
          <c:showBubbleSize val="0"/>
          <c:showLeaderLines val="1"/>
        </c:dLbls>
        <c:firstSliceAng val="255"/>
        <c:holeSize val="88"/>
      </c:doughnut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520883777348098E-2"/>
          <c:y val="5.9259259259259262E-2"/>
          <c:w val="0.82095787431592815"/>
          <c:h val="0.89135802469135805"/>
        </c:manualLayout>
      </c:layout>
      <c:doughnutChart>
        <c:varyColors val="1"/>
        <c:ser>
          <c:idx val="0"/>
          <c:order val="0"/>
          <c:tx>
            <c:strRef>
              <c:f>Sheet1!$B$1</c:f>
              <c:strCache>
                <c:ptCount val="1"/>
                <c:pt idx="0">
                  <c:v>销售额</c:v>
                </c:pt>
              </c:strCache>
            </c:strRef>
          </c:tx>
          <c:dPt>
            <c:idx val="0"/>
            <c:bubble3D val="0"/>
            <c:spPr>
              <a:solidFill>
                <a:srgbClr val="486877"/>
              </a:solidFill>
              <a:ln>
                <a:noFill/>
              </a:ln>
              <a:effectLst/>
            </c:spPr>
            <c:extLst xmlns:c16r2="http://schemas.microsoft.com/office/drawing/2015/06/chart">
              <c:ext xmlns:c16="http://schemas.microsoft.com/office/drawing/2014/chart" uri="{C3380CC4-5D6E-409C-BE32-E72D297353CC}">
                <c16:uniqueId val="{00000001-1684-4A44-8ED5-42C6027ECEEE}"/>
              </c:ext>
            </c:extLst>
          </c:dPt>
          <c:dPt>
            <c:idx val="1"/>
            <c:bubble3D val="0"/>
            <c:spPr>
              <a:solidFill>
                <a:schemeClr val="bg1">
                  <a:lumMod val="50000"/>
                </a:schemeClr>
              </a:solidFill>
              <a:ln>
                <a:noFill/>
              </a:ln>
              <a:effectLst/>
            </c:spPr>
            <c:extLst xmlns:c16r2="http://schemas.microsoft.com/office/drawing/2015/06/chart">
              <c:ext xmlns:c16="http://schemas.microsoft.com/office/drawing/2014/chart" uri="{C3380CC4-5D6E-409C-BE32-E72D297353CC}">
                <c16:uniqueId val="{00000003-1684-4A44-8ED5-42C6027ECEEE}"/>
              </c:ext>
            </c:extLst>
          </c:dPt>
          <c:cat>
            <c:strRef>
              <c:f>Sheet1!$A$2:$A$3</c:f>
              <c:strCache>
                <c:ptCount val="2"/>
                <c:pt idx="0">
                  <c:v>第一季度</c:v>
                </c:pt>
                <c:pt idx="1">
                  <c:v>第二季度</c:v>
                </c:pt>
              </c:strCache>
            </c:strRef>
          </c:cat>
          <c:val>
            <c:numRef>
              <c:f>Sheet1!$B$2:$B$3</c:f>
              <c:numCache>
                <c:formatCode>g/"通""用""格""式"</c:formatCode>
                <c:ptCount val="2"/>
                <c:pt idx="0">
                  <c:v>65</c:v>
                </c:pt>
                <c:pt idx="1">
                  <c:v>30</c:v>
                </c:pt>
              </c:numCache>
            </c:numRef>
          </c:val>
          <c:extLst xmlns:c16r2="http://schemas.microsoft.com/office/drawing/2015/06/chart">
            <c:ext xmlns:c16="http://schemas.microsoft.com/office/drawing/2014/chart" uri="{C3380CC4-5D6E-409C-BE32-E72D297353CC}">
              <c16:uniqueId val="{00000004-1684-4A44-8ED5-42C6027ECEEE}"/>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520883777348098E-2"/>
          <c:y val="5.9259259259259262E-2"/>
          <c:w val="0.82095787431592815"/>
          <c:h val="0.89135802469135805"/>
        </c:manualLayout>
      </c:layout>
      <c:doughnutChart>
        <c:varyColors val="1"/>
        <c:ser>
          <c:idx val="0"/>
          <c:order val="0"/>
          <c:tx>
            <c:strRef>
              <c:f>Sheet1!$B$1</c:f>
              <c:strCache>
                <c:ptCount val="1"/>
                <c:pt idx="0">
                  <c:v>销售额</c:v>
                </c:pt>
              </c:strCache>
            </c:strRef>
          </c:tx>
          <c:dPt>
            <c:idx val="0"/>
            <c:bubble3D val="0"/>
            <c:spPr>
              <a:solidFill>
                <a:srgbClr val="486877"/>
              </a:solidFill>
              <a:ln>
                <a:noFill/>
              </a:ln>
              <a:effectLst/>
            </c:spPr>
            <c:extLst xmlns:c16r2="http://schemas.microsoft.com/office/drawing/2015/06/chart">
              <c:ext xmlns:c16="http://schemas.microsoft.com/office/drawing/2014/chart" uri="{C3380CC4-5D6E-409C-BE32-E72D297353CC}">
                <c16:uniqueId val="{00000001-943C-43BC-B8DF-686071788A24}"/>
              </c:ext>
            </c:extLst>
          </c:dPt>
          <c:dPt>
            <c:idx val="1"/>
            <c:bubble3D val="0"/>
            <c:spPr>
              <a:solidFill>
                <a:schemeClr val="bg1">
                  <a:lumMod val="50000"/>
                </a:schemeClr>
              </a:solidFill>
              <a:ln>
                <a:noFill/>
              </a:ln>
              <a:effectLst/>
            </c:spPr>
            <c:extLst xmlns:c16r2="http://schemas.microsoft.com/office/drawing/2015/06/chart">
              <c:ext xmlns:c16="http://schemas.microsoft.com/office/drawing/2014/chart" uri="{C3380CC4-5D6E-409C-BE32-E72D297353CC}">
                <c16:uniqueId val="{00000003-943C-43BC-B8DF-686071788A24}"/>
              </c:ext>
            </c:extLst>
          </c:dPt>
          <c:cat>
            <c:strRef>
              <c:f>Sheet1!$A$2:$A$3</c:f>
              <c:strCache>
                <c:ptCount val="2"/>
                <c:pt idx="0">
                  <c:v>第一季度</c:v>
                </c:pt>
                <c:pt idx="1">
                  <c:v>第二季度</c:v>
                </c:pt>
              </c:strCache>
            </c:strRef>
          </c:cat>
          <c:val>
            <c:numRef>
              <c:f>Sheet1!$B$2:$B$3</c:f>
              <c:numCache>
                <c:formatCode>g/"通""用""格""式"</c:formatCode>
                <c:ptCount val="2"/>
                <c:pt idx="0">
                  <c:v>45</c:v>
                </c:pt>
                <c:pt idx="1">
                  <c:v>55</c:v>
                </c:pt>
              </c:numCache>
            </c:numRef>
          </c:val>
          <c:extLst xmlns:c16r2="http://schemas.microsoft.com/office/drawing/2015/06/chart">
            <c:ext xmlns:c16="http://schemas.microsoft.com/office/drawing/2014/chart" uri="{C3380CC4-5D6E-409C-BE32-E72D297353CC}">
              <c16:uniqueId val="{00000004-943C-43BC-B8DF-686071788A24}"/>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ea"/>
              <a:sym typeface="+mn-lt"/>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27242F"/>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598-44E5-9A4D-C58D5BAFC67C}"/>
            </c:ext>
          </c:extLst>
        </c:ser>
        <c:ser>
          <c:idx val="1"/>
          <c:order val="1"/>
          <c:tx>
            <c:strRef>
              <c:f>Sheet1!$C$1</c:f>
              <c:strCache>
                <c:ptCount val="1"/>
                <c:pt idx="0">
                  <c:v>系列 2</c:v>
                </c:pt>
              </c:strCache>
            </c:strRef>
          </c:tx>
          <c:spPr>
            <a:solidFill>
              <a:srgbClr val="454453"/>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598-44E5-9A4D-C58D5BAFC67C}"/>
            </c:ext>
          </c:extLst>
        </c:ser>
        <c:ser>
          <c:idx val="2"/>
          <c:order val="2"/>
          <c:tx>
            <c:strRef>
              <c:f>Sheet1!$D$1</c:f>
              <c:strCache>
                <c:ptCount val="1"/>
                <c:pt idx="0">
                  <c:v>系列 3</c:v>
                </c:pt>
              </c:strCache>
            </c:strRef>
          </c:tx>
          <c:spPr>
            <a:solidFill>
              <a:schemeClr val="accent3"/>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598-44E5-9A4D-C58D5BAFC67C}"/>
            </c:ext>
          </c:extLst>
        </c:ser>
        <c:dLbls>
          <c:showLegendKey val="0"/>
          <c:showVal val="0"/>
          <c:showCatName val="0"/>
          <c:showSerName val="0"/>
          <c:showPercent val="0"/>
          <c:showBubbleSize val="0"/>
        </c:dLbls>
        <c:gapWidth val="219"/>
        <c:overlap val="-27"/>
        <c:axId val="-888784352"/>
        <c:axId val="-888796864"/>
      </c:barChart>
      <c:catAx>
        <c:axId val="-88878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crossAx val="-888796864"/>
        <c:crosses val="autoZero"/>
        <c:auto val="1"/>
        <c:lblAlgn val="ctr"/>
        <c:lblOffset val="100"/>
        <c:noMultiLvlLbl val="0"/>
      </c:catAx>
      <c:valAx>
        <c:axId val="-88879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crossAx val="-88878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ea"/>
              <a:sym typeface="+mn-lt"/>
            </a:defRPr>
          </a:pPr>
          <a:endParaRPr lang="zh-CN"/>
        </a:p>
      </c:txPr>
    </c:title>
    <c:autoTitleDeleted val="0"/>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7406167979002618E-2"/>
          <c:y val="0.16415649606299212"/>
          <c:w val="0.84610416666666666"/>
          <c:h val="0.67718528543307088"/>
        </c:manualLayout>
      </c:layout>
      <c:surface3DChart>
        <c:wireframe val="0"/>
        <c:ser>
          <c:idx val="0"/>
          <c:order val="0"/>
          <c:tx>
            <c:strRef>
              <c:f>Sheet1!$B$1</c:f>
              <c:strCache>
                <c:ptCount val="1"/>
                <c:pt idx="0">
                  <c:v>系列 1</c:v>
                </c:pt>
              </c:strCache>
            </c:strRef>
          </c:tx>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a:sp3d contourW="9525">
              <a:contourClr>
                <a:schemeClr val="accent1">
                  <a:shade val="95000"/>
                </a:schemeClr>
              </a:contourClr>
            </a:sp3d>
          </c:spP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BE00-4DB2-A1E1-DEF82FA00CBB}"/>
            </c:ext>
          </c:extLst>
        </c:ser>
        <c:ser>
          <c:idx val="1"/>
          <c:order val="1"/>
          <c:tx>
            <c:strRef>
              <c:f>Sheet1!$C$1</c:f>
              <c:strCache>
                <c:ptCount val="1"/>
                <c:pt idx="0">
                  <c:v>系列 2</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a:sp3d contourW="9525">
              <a:contourClr>
                <a:schemeClr val="accent2">
                  <a:shade val="95000"/>
                </a:schemeClr>
              </a:contourClr>
            </a:sp3d>
          </c:spP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BE00-4DB2-A1E1-DEF82FA00CBB}"/>
            </c:ext>
          </c:extLst>
        </c:ser>
        <c:ser>
          <c:idx val="2"/>
          <c:order val="2"/>
          <c:tx>
            <c:strRef>
              <c:f>Sheet1!$D$1</c:f>
              <c:strCache>
                <c:ptCount val="1"/>
                <c:pt idx="0">
                  <c:v>系列 3</c:v>
                </c:pt>
              </c:strCache>
            </c:strRef>
          </c:tx>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a:sp3d contourW="9525">
              <a:contourClr>
                <a:schemeClr val="accent3">
                  <a:shade val="95000"/>
                </a:schemeClr>
              </a:contourClr>
            </a:sp3d>
          </c:spP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BE00-4DB2-A1E1-DEF82FA00CBB}"/>
            </c:ext>
          </c:extLst>
        </c:ser>
        <c:bandFmts>
          <c:bandFmt>
            <c:idx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a:sp3d contourW="9525">
                <a:contourClr>
                  <a:schemeClr val="accent1">
                    <a:shade val="95000"/>
                  </a:schemeClr>
                </a:contourClr>
              </a:sp3d>
            </c:spPr>
          </c:bandFmt>
          <c:bandFmt>
            <c:idx val="1"/>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a:sp3d contourW="9525">
                <a:contourClr>
                  <a:schemeClr val="accent2">
                    <a:shade val="95000"/>
                  </a:schemeClr>
                </a:contourClr>
              </a:sp3d>
            </c:spPr>
          </c:bandFmt>
          <c:bandFmt>
            <c:idx val="2"/>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a:sp3d contourW="9525">
                <a:contourClr>
                  <a:schemeClr val="accent3">
                    <a:shade val="95000"/>
                  </a:schemeClr>
                </a:contourClr>
              </a:sp3d>
            </c:spPr>
          </c:bandFmt>
          <c:bandFmt>
            <c:idx val="3"/>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a:sp3d contourW="9525">
                <a:contourClr>
                  <a:schemeClr val="accent4">
                    <a:shade val="95000"/>
                  </a:schemeClr>
                </a:contourClr>
              </a:sp3d>
            </c:spPr>
          </c:bandFmt>
          <c:bandFmt>
            <c:idx val="4"/>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a:sp3d contourW="9525">
                <a:contourClr>
                  <a:schemeClr val="accent5">
                    <a:shade val="95000"/>
                  </a:schemeClr>
                </a:contourClr>
              </a:sp3d>
            </c:spPr>
          </c:bandFmt>
          <c:bandFmt>
            <c:idx val="5"/>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9525" cap="flat" cmpd="sng" algn="ctr">
                <a:solidFill>
                  <a:schemeClr val="accent6">
                    <a:shade val="95000"/>
                  </a:schemeClr>
                </a:solidFill>
                <a:round/>
              </a:ln>
              <a:effectLst/>
              <a:sp3d contourW="9525">
                <a:contourClr>
                  <a:schemeClr val="accent6">
                    <a:shade val="95000"/>
                  </a:schemeClr>
                </a:contourClr>
              </a:sp3d>
            </c:spPr>
          </c:bandFmt>
          <c:bandFmt>
            <c:idx val="6"/>
            <c:spPr>
              <a:gradFill rotWithShape="1">
                <a:gsLst>
                  <a:gs pos="0">
                    <a:schemeClr val="accent1">
                      <a:lumMod val="60000"/>
                      <a:lumMod val="110000"/>
                      <a:satMod val="105000"/>
                      <a:tint val="67000"/>
                    </a:schemeClr>
                  </a:gs>
                  <a:gs pos="50000">
                    <a:schemeClr val="accent1">
                      <a:lumMod val="60000"/>
                      <a:lumMod val="105000"/>
                      <a:satMod val="103000"/>
                      <a:tint val="73000"/>
                    </a:schemeClr>
                  </a:gs>
                  <a:gs pos="100000">
                    <a:schemeClr val="accent1">
                      <a:lumMod val="60000"/>
                      <a:lumMod val="105000"/>
                      <a:satMod val="109000"/>
                      <a:tint val="81000"/>
                    </a:schemeClr>
                  </a:gs>
                </a:gsLst>
                <a:lin ang="5400000" scaled="0"/>
              </a:gradFill>
              <a:ln w="9525" cap="flat" cmpd="sng" algn="ctr">
                <a:solidFill>
                  <a:schemeClr val="accent1">
                    <a:lumMod val="60000"/>
                    <a:shade val="95000"/>
                  </a:schemeClr>
                </a:solidFill>
                <a:round/>
              </a:ln>
              <a:effectLst/>
              <a:sp3d contourW="9525">
                <a:contourClr>
                  <a:schemeClr val="accent1">
                    <a:lumMod val="60000"/>
                    <a:shade val="95000"/>
                  </a:schemeClr>
                </a:contourClr>
              </a:sp3d>
            </c:spPr>
          </c:bandFmt>
          <c:bandFmt>
            <c:idx val="7"/>
            <c:spPr>
              <a:gradFill rotWithShape="1">
                <a:gsLst>
                  <a:gs pos="0">
                    <a:schemeClr val="accent2">
                      <a:lumMod val="60000"/>
                      <a:lumMod val="110000"/>
                      <a:satMod val="105000"/>
                      <a:tint val="67000"/>
                    </a:schemeClr>
                  </a:gs>
                  <a:gs pos="50000">
                    <a:schemeClr val="accent2">
                      <a:lumMod val="60000"/>
                      <a:lumMod val="105000"/>
                      <a:satMod val="103000"/>
                      <a:tint val="73000"/>
                    </a:schemeClr>
                  </a:gs>
                  <a:gs pos="100000">
                    <a:schemeClr val="accent2">
                      <a:lumMod val="60000"/>
                      <a:lumMod val="105000"/>
                      <a:satMod val="109000"/>
                      <a:tint val="81000"/>
                    </a:schemeClr>
                  </a:gs>
                </a:gsLst>
                <a:lin ang="5400000" scaled="0"/>
              </a:gradFill>
              <a:ln w="9525" cap="flat" cmpd="sng" algn="ctr">
                <a:solidFill>
                  <a:schemeClr val="accent2">
                    <a:lumMod val="60000"/>
                    <a:shade val="95000"/>
                  </a:schemeClr>
                </a:solidFill>
                <a:round/>
              </a:ln>
              <a:effectLst/>
              <a:sp3d contourW="9525">
                <a:contourClr>
                  <a:schemeClr val="accent2">
                    <a:lumMod val="60000"/>
                    <a:shade val="95000"/>
                  </a:schemeClr>
                </a:contourClr>
              </a:sp3d>
            </c:spPr>
          </c:bandFmt>
          <c:bandFmt>
            <c:idx val="8"/>
            <c:spPr>
              <a:gradFill rotWithShape="1">
                <a:gsLst>
                  <a:gs pos="0">
                    <a:schemeClr val="accent3">
                      <a:lumMod val="60000"/>
                      <a:lumMod val="110000"/>
                      <a:satMod val="105000"/>
                      <a:tint val="67000"/>
                    </a:schemeClr>
                  </a:gs>
                  <a:gs pos="50000">
                    <a:schemeClr val="accent3">
                      <a:lumMod val="60000"/>
                      <a:lumMod val="105000"/>
                      <a:satMod val="103000"/>
                      <a:tint val="73000"/>
                    </a:schemeClr>
                  </a:gs>
                  <a:gs pos="100000">
                    <a:schemeClr val="accent3">
                      <a:lumMod val="60000"/>
                      <a:lumMod val="105000"/>
                      <a:satMod val="109000"/>
                      <a:tint val="81000"/>
                    </a:schemeClr>
                  </a:gs>
                </a:gsLst>
                <a:lin ang="5400000" scaled="0"/>
              </a:gradFill>
              <a:ln w="9525" cap="flat" cmpd="sng" algn="ctr">
                <a:solidFill>
                  <a:schemeClr val="accent3">
                    <a:lumMod val="60000"/>
                    <a:shade val="95000"/>
                  </a:schemeClr>
                </a:solidFill>
                <a:round/>
              </a:ln>
              <a:effectLst/>
              <a:sp3d contourW="9525">
                <a:contourClr>
                  <a:schemeClr val="accent3">
                    <a:lumMod val="60000"/>
                    <a:shade val="95000"/>
                  </a:schemeClr>
                </a:contourClr>
              </a:sp3d>
            </c:spPr>
          </c:bandFmt>
          <c:bandFmt>
            <c:idx val="9"/>
            <c:spPr>
              <a:gradFill rotWithShape="1">
                <a:gsLst>
                  <a:gs pos="0">
                    <a:schemeClr val="accent4">
                      <a:lumMod val="60000"/>
                      <a:lumMod val="110000"/>
                      <a:satMod val="105000"/>
                      <a:tint val="67000"/>
                    </a:schemeClr>
                  </a:gs>
                  <a:gs pos="50000">
                    <a:schemeClr val="accent4">
                      <a:lumMod val="60000"/>
                      <a:lumMod val="105000"/>
                      <a:satMod val="103000"/>
                      <a:tint val="73000"/>
                    </a:schemeClr>
                  </a:gs>
                  <a:gs pos="100000">
                    <a:schemeClr val="accent4">
                      <a:lumMod val="60000"/>
                      <a:lumMod val="105000"/>
                      <a:satMod val="109000"/>
                      <a:tint val="81000"/>
                    </a:schemeClr>
                  </a:gs>
                </a:gsLst>
                <a:lin ang="5400000" scaled="0"/>
              </a:gradFill>
              <a:ln w="9525" cap="flat" cmpd="sng" algn="ctr">
                <a:solidFill>
                  <a:schemeClr val="accent4">
                    <a:lumMod val="60000"/>
                    <a:shade val="95000"/>
                  </a:schemeClr>
                </a:solidFill>
                <a:round/>
              </a:ln>
              <a:effectLst/>
              <a:sp3d contourW="9525">
                <a:contourClr>
                  <a:schemeClr val="accent4">
                    <a:lumMod val="60000"/>
                    <a:shade val="95000"/>
                  </a:schemeClr>
                </a:contourClr>
              </a:sp3d>
            </c:spPr>
          </c:bandFmt>
          <c:bandFmt>
            <c:idx val="10"/>
            <c:spPr>
              <a:gradFill rotWithShape="1">
                <a:gsLst>
                  <a:gs pos="0">
                    <a:schemeClr val="accent5">
                      <a:lumMod val="60000"/>
                      <a:lumMod val="110000"/>
                      <a:satMod val="105000"/>
                      <a:tint val="67000"/>
                    </a:schemeClr>
                  </a:gs>
                  <a:gs pos="50000">
                    <a:schemeClr val="accent5">
                      <a:lumMod val="60000"/>
                      <a:lumMod val="105000"/>
                      <a:satMod val="103000"/>
                      <a:tint val="73000"/>
                    </a:schemeClr>
                  </a:gs>
                  <a:gs pos="100000">
                    <a:schemeClr val="accent5">
                      <a:lumMod val="60000"/>
                      <a:lumMod val="105000"/>
                      <a:satMod val="109000"/>
                      <a:tint val="81000"/>
                    </a:schemeClr>
                  </a:gs>
                </a:gsLst>
                <a:lin ang="5400000" scaled="0"/>
              </a:gradFill>
              <a:ln w="9525" cap="flat" cmpd="sng" algn="ctr">
                <a:solidFill>
                  <a:schemeClr val="accent5">
                    <a:lumMod val="60000"/>
                    <a:shade val="95000"/>
                  </a:schemeClr>
                </a:solidFill>
                <a:round/>
              </a:ln>
              <a:effectLst/>
              <a:sp3d contourW="9525">
                <a:contourClr>
                  <a:schemeClr val="accent5">
                    <a:lumMod val="60000"/>
                    <a:shade val="95000"/>
                  </a:schemeClr>
                </a:contourClr>
              </a:sp3d>
            </c:spPr>
          </c:bandFmt>
          <c:bandFmt>
            <c:idx val="11"/>
            <c:spPr>
              <a:gradFill rotWithShape="1">
                <a:gsLst>
                  <a:gs pos="0">
                    <a:schemeClr val="accent6">
                      <a:lumMod val="60000"/>
                      <a:lumMod val="110000"/>
                      <a:satMod val="105000"/>
                      <a:tint val="67000"/>
                    </a:schemeClr>
                  </a:gs>
                  <a:gs pos="50000">
                    <a:schemeClr val="accent6">
                      <a:lumMod val="60000"/>
                      <a:lumMod val="105000"/>
                      <a:satMod val="103000"/>
                      <a:tint val="73000"/>
                    </a:schemeClr>
                  </a:gs>
                  <a:gs pos="100000">
                    <a:schemeClr val="accent6">
                      <a:lumMod val="60000"/>
                      <a:lumMod val="105000"/>
                      <a:satMod val="109000"/>
                      <a:tint val="81000"/>
                    </a:schemeClr>
                  </a:gs>
                </a:gsLst>
                <a:lin ang="5400000" scaled="0"/>
              </a:gradFill>
              <a:ln w="9525" cap="flat" cmpd="sng" algn="ctr">
                <a:solidFill>
                  <a:schemeClr val="accent6">
                    <a:lumMod val="60000"/>
                    <a:shade val="95000"/>
                  </a:schemeClr>
                </a:solidFill>
                <a:round/>
              </a:ln>
              <a:effectLst/>
              <a:sp3d contourW="9525">
                <a:contourClr>
                  <a:schemeClr val="accent6">
                    <a:lumMod val="60000"/>
                    <a:shade val="95000"/>
                  </a:schemeClr>
                </a:contourClr>
              </a:sp3d>
            </c:spPr>
          </c:bandFmt>
          <c:bandFmt>
            <c:idx val="12"/>
            <c:spPr>
              <a:gradFill rotWithShape="1">
                <a:gsLst>
                  <a:gs pos="0">
                    <a:schemeClr val="accent1">
                      <a:lumMod val="80000"/>
                      <a:lumOff val="20000"/>
                      <a:lumMod val="110000"/>
                      <a:satMod val="105000"/>
                      <a:tint val="67000"/>
                    </a:schemeClr>
                  </a:gs>
                  <a:gs pos="50000">
                    <a:schemeClr val="accent1">
                      <a:lumMod val="80000"/>
                      <a:lumOff val="20000"/>
                      <a:lumMod val="105000"/>
                      <a:satMod val="103000"/>
                      <a:tint val="73000"/>
                    </a:schemeClr>
                  </a:gs>
                  <a:gs pos="100000">
                    <a:schemeClr val="accent1">
                      <a:lumMod val="80000"/>
                      <a:lumOff val="20000"/>
                      <a:lumMod val="105000"/>
                      <a:satMod val="109000"/>
                      <a:tint val="81000"/>
                    </a:schemeClr>
                  </a:gs>
                </a:gsLst>
                <a:lin ang="5400000" scaled="0"/>
              </a:gradFill>
              <a:ln w="9525" cap="flat" cmpd="sng" algn="ctr">
                <a:solidFill>
                  <a:schemeClr val="accent1">
                    <a:lumMod val="80000"/>
                    <a:lumOff val="20000"/>
                    <a:shade val="95000"/>
                  </a:schemeClr>
                </a:solidFill>
                <a:round/>
              </a:ln>
              <a:effectLst/>
              <a:sp3d contourW="9525">
                <a:contourClr>
                  <a:schemeClr val="accent1">
                    <a:lumMod val="80000"/>
                    <a:lumOff val="20000"/>
                    <a:shade val="95000"/>
                  </a:schemeClr>
                </a:contourClr>
              </a:sp3d>
            </c:spPr>
          </c:bandFmt>
          <c:bandFmt>
            <c:idx val="13"/>
            <c:spPr>
              <a:gradFill rotWithShape="1">
                <a:gsLst>
                  <a:gs pos="0">
                    <a:schemeClr val="accent2">
                      <a:lumMod val="80000"/>
                      <a:lumOff val="20000"/>
                      <a:lumMod val="110000"/>
                      <a:satMod val="105000"/>
                      <a:tint val="67000"/>
                    </a:schemeClr>
                  </a:gs>
                  <a:gs pos="50000">
                    <a:schemeClr val="accent2">
                      <a:lumMod val="80000"/>
                      <a:lumOff val="20000"/>
                      <a:lumMod val="105000"/>
                      <a:satMod val="103000"/>
                      <a:tint val="73000"/>
                    </a:schemeClr>
                  </a:gs>
                  <a:gs pos="100000">
                    <a:schemeClr val="accent2">
                      <a:lumMod val="80000"/>
                      <a:lumOff val="20000"/>
                      <a:lumMod val="105000"/>
                      <a:satMod val="109000"/>
                      <a:tint val="81000"/>
                    </a:schemeClr>
                  </a:gs>
                </a:gsLst>
                <a:lin ang="5400000" scaled="0"/>
              </a:gradFill>
              <a:ln w="9525" cap="flat" cmpd="sng" algn="ctr">
                <a:solidFill>
                  <a:schemeClr val="accent2">
                    <a:lumMod val="80000"/>
                    <a:lumOff val="20000"/>
                    <a:shade val="95000"/>
                  </a:schemeClr>
                </a:solidFill>
                <a:round/>
              </a:ln>
              <a:effectLst/>
              <a:sp3d contourW="9525">
                <a:contourClr>
                  <a:schemeClr val="accent2">
                    <a:lumMod val="80000"/>
                    <a:lumOff val="20000"/>
                    <a:shade val="95000"/>
                  </a:schemeClr>
                </a:contourClr>
              </a:sp3d>
            </c:spPr>
          </c:bandFmt>
          <c:bandFmt>
            <c:idx val="14"/>
            <c:spPr>
              <a:gradFill rotWithShape="1">
                <a:gsLst>
                  <a:gs pos="0">
                    <a:schemeClr val="accent3">
                      <a:lumMod val="80000"/>
                      <a:lumOff val="20000"/>
                      <a:lumMod val="110000"/>
                      <a:satMod val="105000"/>
                      <a:tint val="67000"/>
                    </a:schemeClr>
                  </a:gs>
                  <a:gs pos="50000">
                    <a:schemeClr val="accent3">
                      <a:lumMod val="80000"/>
                      <a:lumOff val="20000"/>
                      <a:lumMod val="105000"/>
                      <a:satMod val="103000"/>
                      <a:tint val="73000"/>
                    </a:schemeClr>
                  </a:gs>
                  <a:gs pos="100000">
                    <a:schemeClr val="accent3">
                      <a:lumMod val="80000"/>
                      <a:lumOff val="20000"/>
                      <a:lumMod val="105000"/>
                      <a:satMod val="109000"/>
                      <a:tint val="81000"/>
                    </a:schemeClr>
                  </a:gs>
                </a:gsLst>
                <a:lin ang="5400000" scaled="0"/>
              </a:gradFill>
              <a:ln w="9525" cap="flat" cmpd="sng" algn="ctr">
                <a:solidFill>
                  <a:schemeClr val="accent3">
                    <a:lumMod val="80000"/>
                    <a:lumOff val="20000"/>
                    <a:shade val="95000"/>
                  </a:schemeClr>
                </a:solidFill>
                <a:round/>
              </a:ln>
              <a:effectLst/>
              <a:sp3d contourW="9525">
                <a:contourClr>
                  <a:schemeClr val="accent3">
                    <a:lumMod val="80000"/>
                    <a:lumOff val="20000"/>
                    <a:shade val="95000"/>
                  </a:schemeClr>
                </a:contourClr>
              </a:sp3d>
            </c:spPr>
          </c:bandFmt>
        </c:bandFmts>
        <c:axId val="-888793600"/>
        <c:axId val="-888783264"/>
        <c:axId val="-829621104"/>
      </c:surface3DChart>
      <c:catAx>
        <c:axId val="-88879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ea"/>
                <a:sym typeface="+mn-lt"/>
              </a:defRPr>
            </a:pPr>
            <a:endParaRPr lang="zh-CN"/>
          </a:p>
        </c:txPr>
        <c:crossAx val="-888783264"/>
        <c:crosses val="autoZero"/>
        <c:auto val="1"/>
        <c:lblAlgn val="ctr"/>
        <c:lblOffset val="100"/>
        <c:noMultiLvlLbl val="0"/>
      </c:catAx>
      <c:valAx>
        <c:axId val="-88878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ea"/>
                <a:sym typeface="+mn-lt"/>
              </a:defRPr>
            </a:pPr>
            <a:endParaRPr lang="zh-CN"/>
          </a:p>
        </c:txPr>
        <c:crossAx val="-888793600"/>
        <c:crosses val="autoZero"/>
        <c:crossBetween val="midCat"/>
      </c:valAx>
      <c:serAx>
        <c:axId val="-829621104"/>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ea"/>
                <a:sym typeface="+mn-lt"/>
              </a:defRPr>
            </a:pPr>
            <a:endParaRPr lang="zh-CN"/>
          </a:p>
        </c:txPr>
        <c:crossAx val="-888783264"/>
        <c:crosses val="autoZero"/>
      </c:serAx>
      <c:spPr>
        <a:noFill/>
        <a:ln>
          <a:noFill/>
        </a:ln>
        <a:effectLst/>
      </c:spPr>
    </c:plotArea>
    <c:legend>
      <c:legendPos val="b"/>
      <c:legendEntry>
        <c:idx val="0"/>
        <c:txPr>
          <a:bodyPr rot="0" spcFirstLastPara="1" vertOverflow="ellipsis" vert="horz" wrap="square" anchor="ctr" anchorCtr="1"/>
          <a:lstStyle/>
          <a:p>
            <a:pPr rtl="0">
              <a:defRPr sz="1197" b="0" i="0" u="none" strike="noStrike" kern="1200" baseline="0">
                <a:solidFill>
                  <a:schemeClr val="tx1">
                    <a:lumMod val="50000"/>
                    <a:lumOff val="50000"/>
                  </a:schemeClr>
                </a:solidFill>
                <a:latin typeface="+mn-lt"/>
                <a:ea typeface="+mn-ea"/>
                <a:cs typeface="+mn-ea"/>
                <a:sym typeface="+mn-lt"/>
              </a:defRPr>
            </a:pPr>
            <a:endParaRPr lang="zh-CN"/>
          </a:p>
        </c:txPr>
      </c:legendEntry>
      <c:legendEntry>
        <c:idx val="1"/>
        <c:txPr>
          <a:bodyPr rot="0" spcFirstLastPara="1" vertOverflow="ellipsis" vert="horz" wrap="square" anchor="ctr" anchorCtr="1"/>
          <a:lstStyle/>
          <a:p>
            <a:pPr rtl="0">
              <a:defRPr sz="1197" b="0" i="0" u="none" strike="noStrike" kern="1200" baseline="0">
                <a:solidFill>
                  <a:schemeClr val="tx1">
                    <a:lumMod val="50000"/>
                    <a:lumOff val="50000"/>
                  </a:schemeClr>
                </a:solidFill>
                <a:latin typeface="+mn-lt"/>
                <a:ea typeface="+mn-ea"/>
                <a:cs typeface="+mn-ea"/>
                <a:sym typeface="+mn-lt"/>
              </a:defRPr>
            </a:pPr>
            <a:endParaRPr lang="zh-CN"/>
          </a:p>
        </c:txPr>
      </c:legendEntry>
      <c:overlay val="0"/>
      <c:spPr>
        <a:noFill/>
        <a:ln>
          <a:noFill/>
        </a:ln>
        <a:effectLst/>
      </c:spPr>
      <c:txPr>
        <a:bodyPr rot="0" spcFirstLastPara="1" vertOverflow="ellipsis" vert="horz" wrap="square" anchor="ctr" anchorCtr="1"/>
        <a:lstStyle/>
        <a:p>
          <a:pPr rtl="0">
            <a:defRPr sz="1197" b="0" i="0" u="none" strike="noStrike" kern="1200" baseline="0">
              <a:solidFill>
                <a:schemeClr val="tx1">
                  <a:lumMod val="50000"/>
                  <a:lumOff val="50000"/>
                </a:schemeClr>
              </a:solidFill>
              <a:latin typeface="+mn-lt"/>
              <a:ea typeface="+mn-ea"/>
              <a:cs typeface="+mn-ea"/>
              <a:sym typeface="+mn-lt"/>
            </a:defRPr>
          </a:pPr>
          <a:endParaRPr lang="zh-CN"/>
        </a:p>
      </c:txPr>
    </c:legend>
    <c:plotVisOnly val="1"/>
    <c:dispBlanksAs val="zero"/>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pieChart>
        <c:varyColors val="1"/>
        <c:ser>
          <c:idx val="0"/>
          <c:order val="0"/>
          <c:tx>
            <c:strRef>
              <c:f>Sheet1!$B$1</c:f>
              <c:strCache>
                <c:ptCount val="1"/>
                <c:pt idx="0">
                  <c:v>销售额</c:v>
                </c:pt>
              </c:strCache>
            </c:strRef>
          </c:tx>
          <c:spPr>
            <a:solidFill>
              <a:srgbClr val="486877"/>
            </a:solidFill>
          </c:spPr>
          <c:dPt>
            <c:idx val="0"/>
            <c:bubble3D val="0"/>
            <c:extLst xmlns:c16r2="http://schemas.microsoft.com/office/drawing/2015/06/chart">
              <c:ext xmlns:c16="http://schemas.microsoft.com/office/drawing/2014/chart" uri="{C3380CC4-5D6E-409C-BE32-E72D297353CC}">
                <c16:uniqueId val="{00000001-F44D-4CAE-AF44-845D4D207EC5}"/>
              </c:ext>
            </c:extLst>
          </c:dPt>
          <c:dPt>
            <c:idx val="1"/>
            <c:bubble3D val="0"/>
            <c:extLst xmlns:c16r2="http://schemas.microsoft.com/office/drawing/2015/06/chart">
              <c:ext xmlns:c16="http://schemas.microsoft.com/office/drawing/2014/chart" uri="{C3380CC4-5D6E-409C-BE32-E72D297353CC}">
                <c16:uniqueId val="{00000003-F44D-4CAE-AF44-845D4D207EC5}"/>
              </c:ext>
            </c:extLst>
          </c:dPt>
          <c:dPt>
            <c:idx val="2"/>
            <c:bubble3D val="0"/>
            <c:extLst xmlns:c16r2="http://schemas.microsoft.com/office/drawing/2015/06/chart">
              <c:ext xmlns:c16="http://schemas.microsoft.com/office/drawing/2014/chart" uri="{C3380CC4-5D6E-409C-BE32-E72D297353CC}">
                <c16:uniqueId val="{00000005-F44D-4CAE-AF44-845D4D207EC5}"/>
              </c:ext>
            </c:extLst>
          </c:dPt>
          <c:dPt>
            <c:idx val="3"/>
            <c:bubble3D val="0"/>
            <c:extLst xmlns:c16r2="http://schemas.microsoft.com/office/drawing/2015/06/chart">
              <c:ext xmlns:c16="http://schemas.microsoft.com/office/drawing/2014/chart" uri="{C3380CC4-5D6E-409C-BE32-E72D297353CC}">
                <c16:uniqueId val="{00000007-F44D-4CAE-AF44-845D4D207EC5}"/>
              </c:ext>
            </c:extLst>
          </c:dPt>
          <c:cat>
            <c:strRef>
              <c:f>Sheet1!$A$2:$A$5</c:f>
              <c:strCache>
                <c:ptCount val="4"/>
                <c:pt idx="0">
                  <c:v>第一季度</c:v>
                </c:pt>
                <c:pt idx="1">
                  <c:v>第二季度</c:v>
                </c:pt>
                <c:pt idx="2">
                  <c:v>第三季度</c:v>
                </c:pt>
                <c:pt idx="3">
                  <c:v>第四季度</c:v>
                </c:pt>
              </c:strCache>
            </c:strRef>
          </c:cat>
          <c:val>
            <c:numRef>
              <c:f>Sheet1!$B$2:$B$5</c:f>
              <c:numCache>
                <c:formatCode>g/"通""用""格""式"</c:formatCode>
                <c:ptCount val="4"/>
                <c:pt idx="0">
                  <c:v>4</c:v>
                </c:pt>
                <c:pt idx="1">
                  <c:v>4</c:v>
                </c:pt>
                <c:pt idx="2">
                  <c:v>4</c:v>
                </c:pt>
                <c:pt idx="3">
                  <c:v>4</c:v>
                </c:pt>
              </c:numCache>
            </c:numRef>
          </c:val>
          <c:extLst xmlns:c16r2="http://schemas.microsoft.com/office/drawing/2015/06/chart">
            <c:ext xmlns:c16="http://schemas.microsoft.com/office/drawing/2014/chart" uri="{C3380CC4-5D6E-409C-BE32-E72D297353CC}">
              <c16:uniqueId val="{00000008-F44D-4CAE-AF44-845D4D207EC5}"/>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latin typeface="+mn-lt"/>
          <a:ea typeface="+mn-ea"/>
          <a:cs typeface="+mn-ea"/>
          <a:sym typeface="+mn-lt"/>
        </a:defRPr>
      </a:pPr>
      <a:endParaRPr lang="zh-CN"/>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ea"/>
              <a:sym typeface="+mn-lt"/>
            </a:defRPr>
          </a:pPr>
          <a:endParaRPr lang="zh-CN"/>
        </a:p>
      </c:txPr>
    </c:title>
    <c:autoTitleDeleted val="0"/>
    <c:plotArea>
      <c:layout/>
      <c:radarChart>
        <c:radarStyle val="marker"/>
        <c:varyColors val="0"/>
        <c:ser>
          <c:idx val="0"/>
          <c:order val="0"/>
          <c:tx>
            <c:strRef>
              <c:f>Sheet1!$B$1</c:f>
              <c:strCache>
                <c:ptCount val="1"/>
                <c:pt idx="0">
                  <c:v>系列 1</c:v>
                </c:pt>
              </c:strCache>
            </c:strRef>
          </c:tx>
          <c:spPr>
            <a:ln w="28575" cap="rnd">
              <a:solidFill>
                <a:schemeClr val="accent1"/>
              </a:solidFill>
              <a:round/>
            </a:ln>
            <a:effectLst/>
          </c:spPr>
          <c:marker>
            <c:symbol val="none"/>
          </c:marker>
          <c:cat>
            <c:numRef>
              <c:f>Sheet1!$A$2:$A$6</c:f>
              <c:numCache>
                <c:formatCode>m/d/yyyy</c:formatCode>
                <c:ptCount val="5"/>
                <c:pt idx="0">
                  <c:v>37261</c:v>
                </c:pt>
                <c:pt idx="1">
                  <c:v>37262</c:v>
                </c:pt>
                <c:pt idx="2">
                  <c:v>37263</c:v>
                </c:pt>
                <c:pt idx="3">
                  <c:v>37264</c:v>
                </c:pt>
                <c:pt idx="4">
                  <c:v>37265</c:v>
                </c:pt>
              </c:numCache>
            </c:num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87C8-40A4-89E4-1BBCAC089F6F}"/>
            </c:ext>
          </c:extLst>
        </c:ser>
        <c:ser>
          <c:idx val="1"/>
          <c:order val="1"/>
          <c:tx>
            <c:strRef>
              <c:f>Sheet1!$C$1</c:f>
              <c:strCache>
                <c:ptCount val="1"/>
                <c:pt idx="0">
                  <c:v>系列 2</c:v>
                </c:pt>
              </c:strCache>
            </c:strRef>
          </c:tx>
          <c:spPr>
            <a:ln w="28575" cap="rnd">
              <a:solidFill>
                <a:schemeClr val="accent2"/>
              </a:solidFill>
              <a:round/>
            </a:ln>
            <a:effectLst/>
          </c:spPr>
          <c:marker>
            <c:symbol val="none"/>
          </c:marker>
          <c:cat>
            <c:numRef>
              <c:f>Sheet1!$A$2:$A$6</c:f>
              <c:numCache>
                <c:formatCode>m/d/yyyy</c:formatCode>
                <c:ptCount val="5"/>
                <c:pt idx="0">
                  <c:v>37261</c:v>
                </c:pt>
                <c:pt idx="1">
                  <c:v>37262</c:v>
                </c:pt>
                <c:pt idx="2">
                  <c:v>37263</c:v>
                </c:pt>
                <c:pt idx="3">
                  <c:v>37264</c:v>
                </c:pt>
                <c:pt idx="4">
                  <c:v>37265</c:v>
                </c:pt>
              </c:numCache>
            </c:num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87C8-40A4-89E4-1BBCAC089F6F}"/>
            </c:ext>
          </c:extLst>
        </c:ser>
        <c:dLbls>
          <c:showLegendKey val="0"/>
          <c:showVal val="0"/>
          <c:showCatName val="0"/>
          <c:showSerName val="0"/>
          <c:showPercent val="0"/>
          <c:showBubbleSize val="0"/>
        </c:dLbls>
        <c:axId val="-1203724800"/>
        <c:axId val="-1203699232"/>
      </c:radarChart>
      <c:catAx>
        <c:axId val="-1203724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crossAx val="-1203699232"/>
        <c:crosses val="autoZero"/>
        <c:auto val="1"/>
        <c:lblAlgn val="ctr"/>
        <c:lblOffset val="100"/>
        <c:noMultiLvlLbl val="0"/>
      </c:catAx>
      <c:valAx>
        <c:axId val="-1203699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crossAx val="-12037248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Sheet1!$A$2:$C$17</cx:f>
        <cx:lvl ptCount="16">
          <cx:pt idx="0">叶子 1</cx:pt>
          <cx:pt idx="1">叶子 2</cx:pt>
          <cx:pt idx="2">叶子 3</cx:pt>
          <cx:pt idx="3">叶子 4</cx:pt>
          <cx:pt idx="4">叶子 5</cx:pt>
          <cx:pt idx="7">叶子 8</cx:pt>
          <cx:pt idx="9">叶子 10</cx:pt>
          <cx:pt idx="10">叶子 11</cx:pt>
          <cx:pt idx="11">叶子 12</cx:pt>
          <cx:pt idx="12">叶子 13</cx:pt>
          <cx:pt idx="13">叶子 14</cx:pt>
          <cx:pt idx="14">叶子 15</cx:pt>
        </cx:lvl>
        <cx:lvl ptCount="16">
          <cx:pt idx="0">茎 1</cx:pt>
          <cx:pt idx="1">茎 1</cx:pt>
          <cx:pt idx="2">茎 1</cx:pt>
          <cx:pt idx="3">茎 2</cx:pt>
          <cx:pt idx="4">茎 2</cx:pt>
          <cx:pt idx="5">叶子 6</cx:pt>
          <cx:pt idx="6">叶子 7</cx:pt>
          <cx:pt idx="7">茎 3</cx:pt>
          <cx:pt idx="8">叶子 9</cx:pt>
          <cx:pt idx="9">茎 4</cx:pt>
          <cx:pt idx="10">茎 4</cx:pt>
          <cx:pt idx="11">茎 5</cx:pt>
          <cx:pt idx="12">茎 5</cx:pt>
          <cx:pt idx="13">茎 6</cx:pt>
          <cx:pt idx="14">茎 6</cx:pt>
          <cx:pt idx="15">叶子 16</cx:pt>
        </cx:lvl>
        <cx:lvl ptCount="16">
          <cx:pt idx="0">分支 1</cx:pt>
          <cx:pt idx="1">分支 1</cx:pt>
          <cx:pt idx="2">分支 1</cx:pt>
          <cx:pt idx="3">分支 1</cx:pt>
          <cx:pt idx="4">分支 1</cx:pt>
          <cx:pt idx="5">分支 1</cx:pt>
          <cx:pt idx="6">分支 1</cx:pt>
          <cx:pt idx="7">分支 2</cx:pt>
          <cx:pt idx="8">分支 2</cx:pt>
          <cx:pt idx="9">分支 2</cx:pt>
          <cx:pt idx="10">分支 2</cx:pt>
          <cx:pt idx="11">分支 3</cx:pt>
          <cx:pt idx="12">分支 3</cx:pt>
          <cx:pt idx="13">分支 3</cx:pt>
          <cx:pt idx="14">分支 3</cx:pt>
          <cx:pt idx="15">分支 3</cx:pt>
        </cx:lvl>
      </cx:strDim>
      <cx:numDim type="size">
        <cx:f>Sheet1!$D$2:$D$17</cx:f>
        <cx:lvl ptCount="16" formatCode="G/通用格式">
          <cx:pt idx="0">22</cx:pt>
          <cx:pt idx="1">12</cx:pt>
          <cx:pt idx="2">18</cx:pt>
          <cx:pt idx="3">87</cx:pt>
          <cx:pt idx="4">88</cx:pt>
          <cx:pt idx="5">17</cx:pt>
          <cx:pt idx="6">14</cx:pt>
          <cx:pt idx="7">25</cx:pt>
          <cx:pt idx="8">16</cx:pt>
          <cx:pt idx="9">24</cx:pt>
          <cx:pt idx="10">89</cx:pt>
          <cx:pt idx="11">16</cx:pt>
          <cx:pt idx="12">19</cx:pt>
          <cx:pt idx="13">86</cx:pt>
          <cx:pt idx="14">23</cx:pt>
          <cx:pt idx="15">21</cx:pt>
        </cx:lvl>
      </cx:numDim>
    </cx:data>
  </cx:chartData>
  <cx:chart>
    <cx:title pos="t" align="ctr" overlay="0"/>
    <cx:plotArea>
      <cx:plotAreaRegion>
        <cx:series layoutId="sunburst" uniqueId="{72C78DC1-7B91-4FCD-BCD7-8F5E60F9CA08}">
          <cx:tx>
            <cx:txData>
              <cx:f>Sheet1!$D$1</cx:f>
              <cx:v>系列 1</cx:v>
            </cx:txData>
          </cx:tx>
          <cx:spPr>
            <a:solidFill>
              <a:srgbClr val="27242F"/>
            </a:solidFill>
          </cx:spPr>
          <cx:dataPt idx="0">
            <cx:spPr>
              <a:solidFill>
                <a:srgbClr val="454453"/>
              </a:solidFill>
            </cx:spPr>
          </cx:dataPt>
          <cx:dataPt idx="17">
            <cx:spPr>
              <a:solidFill>
                <a:srgbClr val="E7E6E6">
                  <a:lumMod val="75000"/>
                </a:srgbClr>
              </a:solidFill>
            </cx:spPr>
          </cx:dataPt>
          <cx:dataId val="0"/>
        </cx:series>
      </cx:plotAreaRegion>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Sheet1!$A$2:$A$9</cx:f>
        <cx:lvl ptCount="8">
          <cx:pt idx="0">类别 1</cx:pt>
          <cx:pt idx="1">类别 2</cx:pt>
          <cx:pt idx="2">类别 3</cx:pt>
          <cx:pt idx="3">类别 4</cx:pt>
          <cx:pt idx="4">类别 5</cx:pt>
          <cx:pt idx="5">类别 6</cx:pt>
          <cx:pt idx="6">类别 7</cx:pt>
          <cx:pt idx="7">类别 8</cx:pt>
        </cx:lvl>
      </cx:strDim>
      <cx:numDim type="val">
        <cx:f>Sheet1!$B$2:$B$9</cx:f>
        <cx:lvl ptCount="8" formatCode="G/通用格式">
          <cx:pt idx="0">100</cx:pt>
          <cx:pt idx="1">20</cx:pt>
          <cx:pt idx="2">50</cx:pt>
          <cx:pt idx="3">-40</cx:pt>
          <cx:pt idx="4">130</cx:pt>
          <cx:pt idx="5">-60</cx:pt>
          <cx:pt idx="6">70</cx:pt>
          <cx:pt idx="7">140</cx:pt>
        </cx:lvl>
      </cx:numDim>
    </cx:data>
  </cx:chartData>
  <cx:chart>
    <cx:title pos="t" align="ctr" overlay="0"/>
    <cx:plotArea>
      <cx:plotAreaRegion>
        <cx:series layoutId="waterfall" uniqueId="{806B2DDF-A9D3-48C4-8221-65EFC530490E}">
          <cx:tx>
            <cx:txData>
              <cx:f>Sheet1!$B$1</cx:f>
              <cx:v>系列 1</cx:v>
            </cx:txData>
          </cx:tx>
          <cx:spPr>
            <a:solidFill>
              <a:srgbClr val="454453"/>
            </a:solidFill>
          </cx:spPr>
          <cx:dataLabels pos="outEnd">
            <cx:visibility seriesName="0" categoryName="0" value="1"/>
          </cx:dataLabels>
          <cx:dataId val="0"/>
          <cx:layoutPr>
            <cx:subtotals>
              <cx:idx val="0"/>
              <cx:idx val="4"/>
              <cx:idx val="7"/>
            </cx:subtotals>
          </cx:layoutPr>
        </cx:series>
      </cx:plotAreaRegion>
      <cx:axis id="0">
        <cx:catScaling gapWidth="0.5"/>
        <cx:tickLabels/>
      </cx:axis>
      <cx:axis id="1">
        <cx:valScaling/>
        <cx:majorGridlines/>
        <cx:tickLabels/>
      </cx:axis>
    </cx:plotArea>
    <cx:legend pos="t" align="ctr" overlay="0"/>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lt1"/>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A75DEC7-3002-46CC-8649-99C924990E21}" type="doc">
      <dgm:prSet loTypeId="urn:microsoft.com/office/officeart/2005/8/layout/process1" loCatId="process" qsTypeId="urn:microsoft.com/office/officeart/2005/8/quickstyle/simple1#1" qsCatId="simple" csTypeId="urn:microsoft.com/office/officeart/2005/8/colors/colorful3#1" csCatId="colorful" phldr="1"/>
      <dgm:spPr/>
    </dgm:pt>
    <dgm:pt modelId="{6DF1E5F1-284E-4A98-A807-EB50BA3BF1AD}">
      <dgm:prSet phldrT="[文本]"/>
      <dgm:spPr/>
      <dgm:t>
        <a:bodyPr/>
        <a:lstStyle/>
        <a:p>
          <a:r>
            <a:rPr lang="zh-CN" altLang="en-US" dirty="0">
              <a:latin typeface="+mn-lt"/>
              <a:ea typeface="+mn-ea"/>
              <a:cs typeface="+mn-ea"/>
              <a:sym typeface="+mn-lt"/>
            </a:rPr>
            <a:t>总述</a:t>
          </a:r>
        </a:p>
      </dgm:t>
    </dgm:pt>
    <dgm:pt modelId="{24768DA3-0296-4165-B8DC-8FF229451800}" type="parTrans" cxnId="{E2A71A83-9F78-4CE2-A133-67D160B8734E}">
      <dgm:prSet/>
      <dgm:spPr/>
      <dgm:t>
        <a:bodyPr/>
        <a:lstStyle/>
        <a:p>
          <a:endParaRPr lang="zh-CN" altLang="en-US"/>
        </a:p>
      </dgm:t>
    </dgm:pt>
    <dgm:pt modelId="{396F019A-640B-4780-AD25-25F359ABD5D7}" type="sibTrans" cxnId="{E2A71A83-9F78-4CE2-A133-67D160B8734E}">
      <dgm:prSet/>
      <dgm:spPr/>
      <dgm:t>
        <a:bodyPr/>
        <a:lstStyle/>
        <a:p>
          <a:endParaRPr lang="zh-CN" altLang="en-US"/>
        </a:p>
      </dgm:t>
    </dgm:pt>
    <dgm:pt modelId="{B354D264-0841-4369-9490-A26CA722BA7A}">
      <dgm:prSet phldrT="[文本]"/>
      <dgm:spPr>
        <a:solidFill>
          <a:srgbClr val="27242F"/>
        </a:solidFill>
      </dgm:spPr>
      <dgm:t>
        <a:bodyPr/>
        <a:lstStyle/>
        <a:p>
          <a:r>
            <a:rPr lang="zh-CN" altLang="en-US" dirty="0">
              <a:latin typeface="+mn-lt"/>
              <a:ea typeface="+mn-ea"/>
              <a:cs typeface="+mn-ea"/>
              <a:sym typeface="+mn-lt"/>
            </a:rPr>
            <a:t>分述</a:t>
          </a:r>
        </a:p>
      </dgm:t>
    </dgm:pt>
    <dgm:pt modelId="{27CDBE3D-D33C-482D-BE9D-593A371001E8}" type="parTrans" cxnId="{DCA1EF78-A1A0-4CB4-BECA-C3A20AF4716A}">
      <dgm:prSet/>
      <dgm:spPr/>
      <dgm:t>
        <a:bodyPr/>
        <a:lstStyle/>
        <a:p>
          <a:endParaRPr lang="zh-CN" altLang="en-US"/>
        </a:p>
      </dgm:t>
    </dgm:pt>
    <dgm:pt modelId="{C01664A2-A76D-4F72-9411-777F328AE585}" type="sibTrans" cxnId="{DCA1EF78-A1A0-4CB4-BECA-C3A20AF4716A}">
      <dgm:prSet/>
      <dgm:spPr>
        <a:solidFill>
          <a:srgbClr val="27242F"/>
        </a:solidFill>
      </dgm:spPr>
      <dgm:t>
        <a:bodyPr/>
        <a:lstStyle/>
        <a:p>
          <a:endParaRPr lang="zh-CN" altLang="en-US"/>
        </a:p>
      </dgm:t>
    </dgm:pt>
    <dgm:pt modelId="{07A314D8-097C-4DE9-BA22-303CBFFA88A4}">
      <dgm:prSet phldrT="[文本]"/>
      <dgm:spPr>
        <a:solidFill>
          <a:srgbClr val="454453"/>
        </a:solidFill>
      </dgm:spPr>
      <dgm:t>
        <a:bodyPr/>
        <a:lstStyle/>
        <a:p>
          <a:r>
            <a:rPr lang="zh-CN" altLang="en-US" dirty="0">
              <a:latin typeface="+mn-lt"/>
              <a:ea typeface="+mn-ea"/>
              <a:cs typeface="+mn-ea"/>
              <a:sym typeface="+mn-lt"/>
            </a:rPr>
            <a:t>总结</a:t>
          </a:r>
        </a:p>
      </dgm:t>
    </dgm:pt>
    <dgm:pt modelId="{B7F876A4-A99A-4D19-BF0A-553FF364C137}" type="parTrans" cxnId="{2DBE2075-3BE5-48BB-AB47-C659F7CFE162}">
      <dgm:prSet/>
      <dgm:spPr/>
      <dgm:t>
        <a:bodyPr/>
        <a:lstStyle/>
        <a:p>
          <a:endParaRPr lang="zh-CN" altLang="en-US"/>
        </a:p>
      </dgm:t>
    </dgm:pt>
    <dgm:pt modelId="{ACA101FE-1EDD-40BD-B676-7F86DD555737}" type="sibTrans" cxnId="{2DBE2075-3BE5-48BB-AB47-C659F7CFE162}">
      <dgm:prSet/>
      <dgm:spPr/>
      <dgm:t>
        <a:bodyPr/>
        <a:lstStyle/>
        <a:p>
          <a:endParaRPr lang="zh-CN" altLang="en-US"/>
        </a:p>
      </dgm:t>
    </dgm:pt>
    <dgm:pt modelId="{4A3DD0CA-F38A-4453-AB08-AA80BDB66EB9}" type="pres">
      <dgm:prSet presAssocID="{5A75DEC7-3002-46CC-8649-99C924990E21}" presName="Name0" presStyleCnt="0">
        <dgm:presLayoutVars>
          <dgm:dir/>
          <dgm:resizeHandles val="exact"/>
        </dgm:presLayoutVars>
      </dgm:prSet>
      <dgm:spPr/>
    </dgm:pt>
    <dgm:pt modelId="{572CC99F-B398-4936-9D56-529656A177C5}" type="pres">
      <dgm:prSet presAssocID="{6DF1E5F1-284E-4A98-A807-EB50BA3BF1AD}" presName="node" presStyleLbl="node1" presStyleIdx="0" presStyleCnt="3">
        <dgm:presLayoutVars>
          <dgm:bulletEnabled val="1"/>
        </dgm:presLayoutVars>
      </dgm:prSet>
      <dgm:spPr/>
      <dgm:t>
        <a:bodyPr/>
        <a:lstStyle/>
        <a:p>
          <a:endParaRPr lang="zh-CN" altLang="en-US"/>
        </a:p>
      </dgm:t>
    </dgm:pt>
    <dgm:pt modelId="{53B4C2E9-2584-493C-BB55-86EA0FDBD62D}" type="pres">
      <dgm:prSet presAssocID="{396F019A-640B-4780-AD25-25F359ABD5D7}" presName="sibTrans" presStyleLbl="sibTrans2D1" presStyleIdx="0" presStyleCnt="2"/>
      <dgm:spPr/>
      <dgm:t>
        <a:bodyPr/>
        <a:lstStyle/>
        <a:p>
          <a:endParaRPr lang="zh-CN" altLang="en-US"/>
        </a:p>
      </dgm:t>
    </dgm:pt>
    <dgm:pt modelId="{179806A9-7AA7-40D4-BF1B-6FB98073D036}" type="pres">
      <dgm:prSet presAssocID="{396F019A-640B-4780-AD25-25F359ABD5D7}" presName="connectorText" presStyleLbl="sibTrans2D1" presStyleIdx="0" presStyleCnt="2"/>
      <dgm:spPr/>
      <dgm:t>
        <a:bodyPr/>
        <a:lstStyle/>
        <a:p>
          <a:endParaRPr lang="zh-CN" altLang="en-US"/>
        </a:p>
      </dgm:t>
    </dgm:pt>
    <dgm:pt modelId="{5472A387-E0D6-4CC5-8D7E-2312E4DCFFFD}" type="pres">
      <dgm:prSet presAssocID="{B354D264-0841-4369-9490-A26CA722BA7A}" presName="node" presStyleLbl="node1" presStyleIdx="1" presStyleCnt="3">
        <dgm:presLayoutVars>
          <dgm:bulletEnabled val="1"/>
        </dgm:presLayoutVars>
      </dgm:prSet>
      <dgm:spPr/>
      <dgm:t>
        <a:bodyPr/>
        <a:lstStyle/>
        <a:p>
          <a:endParaRPr lang="zh-CN" altLang="en-US"/>
        </a:p>
      </dgm:t>
    </dgm:pt>
    <dgm:pt modelId="{69F7A848-BA85-48F1-AD39-C1D26E4049DC}" type="pres">
      <dgm:prSet presAssocID="{C01664A2-A76D-4F72-9411-777F328AE585}" presName="sibTrans" presStyleLbl="sibTrans2D1" presStyleIdx="1" presStyleCnt="2"/>
      <dgm:spPr/>
      <dgm:t>
        <a:bodyPr/>
        <a:lstStyle/>
        <a:p>
          <a:endParaRPr lang="zh-CN" altLang="en-US"/>
        </a:p>
      </dgm:t>
    </dgm:pt>
    <dgm:pt modelId="{F6F844CC-E42E-4CEC-801D-C19B35B3D051}" type="pres">
      <dgm:prSet presAssocID="{C01664A2-A76D-4F72-9411-777F328AE585}" presName="connectorText" presStyleLbl="sibTrans2D1" presStyleIdx="1" presStyleCnt="2"/>
      <dgm:spPr/>
      <dgm:t>
        <a:bodyPr/>
        <a:lstStyle/>
        <a:p>
          <a:endParaRPr lang="zh-CN" altLang="en-US"/>
        </a:p>
      </dgm:t>
    </dgm:pt>
    <dgm:pt modelId="{BA2216EE-D3DE-45E6-9E79-E2F109A2DFC6}" type="pres">
      <dgm:prSet presAssocID="{07A314D8-097C-4DE9-BA22-303CBFFA88A4}" presName="node" presStyleLbl="node1" presStyleIdx="2" presStyleCnt="3">
        <dgm:presLayoutVars>
          <dgm:bulletEnabled val="1"/>
        </dgm:presLayoutVars>
      </dgm:prSet>
      <dgm:spPr/>
      <dgm:t>
        <a:bodyPr/>
        <a:lstStyle/>
        <a:p>
          <a:endParaRPr lang="zh-CN" altLang="en-US"/>
        </a:p>
      </dgm:t>
    </dgm:pt>
  </dgm:ptLst>
  <dgm:cxnLst>
    <dgm:cxn modelId="{B6F35223-4493-48BC-8C70-CF2F528752BA}" type="presOf" srcId="{5A75DEC7-3002-46CC-8649-99C924990E21}" destId="{4A3DD0CA-F38A-4453-AB08-AA80BDB66EB9}" srcOrd="0" destOrd="0" presId="urn:microsoft.com/office/officeart/2005/8/layout/process1"/>
    <dgm:cxn modelId="{0C5F78AA-D7A2-47A6-ABA6-76ADB8CFB6F5}" type="presOf" srcId="{07A314D8-097C-4DE9-BA22-303CBFFA88A4}" destId="{BA2216EE-D3DE-45E6-9E79-E2F109A2DFC6}" srcOrd="0" destOrd="0" presId="urn:microsoft.com/office/officeart/2005/8/layout/process1"/>
    <dgm:cxn modelId="{2DBE2075-3BE5-48BB-AB47-C659F7CFE162}" srcId="{5A75DEC7-3002-46CC-8649-99C924990E21}" destId="{07A314D8-097C-4DE9-BA22-303CBFFA88A4}" srcOrd="2" destOrd="0" parTransId="{B7F876A4-A99A-4D19-BF0A-553FF364C137}" sibTransId="{ACA101FE-1EDD-40BD-B676-7F86DD555737}"/>
    <dgm:cxn modelId="{DCA1EF78-A1A0-4CB4-BECA-C3A20AF4716A}" srcId="{5A75DEC7-3002-46CC-8649-99C924990E21}" destId="{B354D264-0841-4369-9490-A26CA722BA7A}" srcOrd="1" destOrd="0" parTransId="{27CDBE3D-D33C-482D-BE9D-593A371001E8}" sibTransId="{C01664A2-A76D-4F72-9411-777F328AE585}"/>
    <dgm:cxn modelId="{6787F542-2519-4A52-8AC2-0897F4C40F26}" type="presOf" srcId="{396F019A-640B-4780-AD25-25F359ABD5D7}" destId="{53B4C2E9-2584-493C-BB55-86EA0FDBD62D}" srcOrd="0" destOrd="0" presId="urn:microsoft.com/office/officeart/2005/8/layout/process1"/>
    <dgm:cxn modelId="{6584ACDE-CD05-4C0B-913E-18106676B31B}" type="presOf" srcId="{396F019A-640B-4780-AD25-25F359ABD5D7}" destId="{179806A9-7AA7-40D4-BF1B-6FB98073D036}" srcOrd="1" destOrd="0" presId="urn:microsoft.com/office/officeart/2005/8/layout/process1"/>
    <dgm:cxn modelId="{C74D4C1F-4D8A-47F4-831E-C9C235EF6ADA}" type="presOf" srcId="{6DF1E5F1-284E-4A98-A807-EB50BA3BF1AD}" destId="{572CC99F-B398-4936-9D56-529656A177C5}" srcOrd="0" destOrd="0" presId="urn:microsoft.com/office/officeart/2005/8/layout/process1"/>
    <dgm:cxn modelId="{FBAD4EC6-F489-4712-BA5F-8CA6D6F319A6}" type="presOf" srcId="{C01664A2-A76D-4F72-9411-777F328AE585}" destId="{F6F844CC-E42E-4CEC-801D-C19B35B3D051}" srcOrd="1" destOrd="0" presId="urn:microsoft.com/office/officeart/2005/8/layout/process1"/>
    <dgm:cxn modelId="{2764B4A6-1F67-4A9D-8BF7-E229D456F631}" type="presOf" srcId="{C01664A2-A76D-4F72-9411-777F328AE585}" destId="{69F7A848-BA85-48F1-AD39-C1D26E4049DC}" srcOrd="0" destOrd="0" presId="urn:microsoft.com/office/officeart/2005/8/layout/process1"/>
    <dgm:cxn modelId="{F5C75C23-B16E-463C-A643-DD93B3175F0F}" type="presOf" srcId="{B354D264-0841-4369-9490-A26CA722BA7A}" destId="{5472A387-E0D6-4CC5-8D7E-2312E4DCFFFD}" srcOrd="0" destOrd="0" presId="urn:microsoft.com/office/officeart/2005/8/layout/process1"/>
    <dgm:cxn modelId="{E2A71A83-9F78-4CE2-A133-67D160B8734E}" srcId="{5A75DEC7-3002-46CC-8649-99C924990E21}" destId="{6DF1E5F1-284E-4A98-A807-EB50BA3BF1AD}" srcOrd="0" destOrd="0" parTransId="{24768DA3-0296-4165-B8DC-8FF229451800}" sibTransId="{396F019A-640B-4780-AD25-25F359ABD5D7}"/>
    <dgm:cxn modelId="{25BD2CA1-E8EC-425F-A500-1D1E8544780B}" type="presParOf" srcId="{4A3DD0CA-F38A-4453-AB08-AA80BDB66EB9}" destId="{572CC99F-B398-4936-9D56-529656A177C5}" srcOrd="0" destOrd="0" presId="urn:microsoft.com/office/officeart/2005/8/layout/process1"/>
    <dgm:cxn modelId="{542BD2FC-4CFF-489F-A6B2-2708A354E031}" type="presParOf" srcId="{4A3DD0CA-F38A-4453-AB08-AA80BDB66EB9}" destId="{53B4C2E9-2584-493C-BB55-86EA0FDBD62D}" srcOrd="1" destOrd="0" presId="urn:microsoft.com/office/officeart/2005/8/layout/process1"/>
    <dgm:cxn modelId="{A0FA1D10-43A7-4551-B3EA-767A25EF16E0}" type="presParOf" srcId="{53B4C2E9-2584-493C-BB55-86EA0FDBD62D}" destId="{179806A9-7AA7-40D4-BF1B-6FB98073D036}" srcOrd="0" destOrd="0" presId="urn:microsoft.com/office/officeart/2005/8/layout/process1"/>
    <dgm:cxn modelId="{2F1758AC-EDE7-4F35-ABC5-A60D086B09BA}" type="presParOf" srcId="{4A3DD0CA-F38A-4453-AB08-AA80BDB66EB9}" destId="{5472A387-E0D6-4CC5-8D7E-2312E4DCFFFD}" srcOrd="2" destOrd="0" presId="urn:microsoft.com/office/officeart/2005/8/layout/process1"/>
    <dgm:cxn modelId="{A8A03299-ACBE-40D5-93F0-6609BE8A00C5}" type="presParOf" srcId="{4A3DD0CA-F38A-4453-AB08-AA80BDB66EB9}" destId="{69F7A848-BA85-48F1-AD39-C1D26E4049DC}" srcOrd="3" destOrd="0" presId="urn:microsoft.com/office/officeart/2005/8/layout/process1"/>
    <dgm:cxn modelId="{A7E9BF6A-83F4-4960-B249-CE20435CBA7F}" type="presParOf" srcId="{69F7A848-BA85-48F1-AD39-C1D26E4049DC}" destId="{F6F844CC-E42E-4CEC-801D-C19B35B3D051}" srcOrd="0" destOrd="0" presId="urn:microsoft.com/office/officeart/2005/8/layout/process1"/>
    <dgm:cxn modelId="{6CDD646A-22AC-45CD-8873-D0526D2618B9}" type="presParOf" srcId="{4A3DD0CA-F38A-4453-AB08-AA80BDB66EB9}" destId="{BA2216EE-D3DE-45E6-9E79-E2F109A2DFC6}" srcOrd="4" destOrd="0" presId="urn:microsoft.com/office/officeart/2005/8/layout/process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rawings/drawing1.xml><?xml version="1.0" encoding="utf-8"?>
<c:userShapes xmlns:c="http://schemas.openxmlformats.org/drawingml/2006/chart">
  <cdr:relSizeAnchor xmlns:cdr="http://schemas.openxmlformats.org/drawingml/2006/chartDrawing">
    <cdr:from>
      <cdr:x>0.2801</cdr:x>
      <cdr:y>0.17987</cdr:y>
    </cdr:from>
    <cdr:to>
      <cdr:x>0.72018</cdr:x>
      <cdr:y>0.83999</cdr:y>
    </cdr:to>
    <cdr:sp macro="" textlink="">
      <cdr:nvSpPr>
        <cdr:cNvPr id="2" name="椭圆 1"/>
        <cdr:cNvSpPr/>
      </cdr:nvSpPr>
      <cdr:spPr>
        <a:xfrm xmlns:a="http://schemas.openxmlformats.org/drawingml/2006/main">
          <a:off x="2054810" y="879671"/>
          <a:ext cx="3228392" cy="3228392"/>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2018/7/24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a:t>
            </a:fld>
            <a:endParaRPr lang="zh-CN" altLang="en-US"/>
          </a:p>
        </p:txBody>
      </p:sp>
    </p:spTree>
    <p:extLst>
      <p:ext uri="{BB962C8B-B14F-4D97-AF65-F5344CB8AC3E}">
        <p14:creationId xmlns:p14="http://schemas.microsoft.com/office/powerpoint/2010/main" val="1409900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3</a:t>
            </a:fld>
            <a:endParaRPr lang="zh-CN" altLang="en-US"/>
          </a:p>
        </p:txBody>
      </p:sp>
    </p:spTree>
    <p:extLst>
      <p:ext uri="{BB962C8B-B14F-4D97-AF65-F5344CB8AC3E}">
        <p14:creationId xmlns:p14="http://schemas.microsoft.com/office/powerpoint/2010/main" val="3827156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4</a:t>
            </a:fld>
            <a:endParaRPr lang="en-US" dirty="0"/>
          </a:p>
        </p:txBody>
      </p:sp>
    </p:spTree>
    <p:extLst>
      <p:ext uri="{BB962C8B-B14F-4D97-AF65-F5344CB8AC3E}">
        <p14:creationId xmlns:p14="http://schemas.microsoft.com/office/powerpoint/2010/main" val="1918484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5</a:t>
            </a:fld>
            <a:endParaRPr lang="en-US" dirty="0"/>
          </a:p>
        </p:txBody>
      </p:sp>
    </p:spTree>
    <p:extLst>
      <p:ext uri="{BB962C8B-B14F-4D97-AF65-F5344CB8AC3E}">
        <p14:creationId xmlns:p14="http://schemas.microsoft.com/office/powerpoint/2010/main" val="3581629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6</a:t>
            </a:fld>
            <a:endParaRPr lang="en-US" dirty="0"/>
          </a:p>
        </p:txBody>
      </p:sp>
    </p:spTree>
    <p:extLst>
      <p:ext uri="{BB962C8B-B14F-4D97-AF65-F5344CB8AC3E}">
        <p14:creationId xmlns:p14="http://schemas.microsoft.com/office/powerpoint/2010/main" val="3545523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7</a:t>
            </a:fld>
            <a:endParaRPr lang="en-US" dirty="0"/>
          </a:p>
        </p:txBody>
      </p:sp>
    </p:spTree>
    <p:extLst>
      <p:ext uri="{BB962C8B-B14F-4D97-AF65-F5344CB8AC3E}">
        <p14:creationId xmlns:p14="http://schemas.microsoft.com/office/powerpoint/2010/main" val="4202707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8</a:t>
            </a:fld>
            <a:endParaRPr lang="en-US" dirty="0"/>
          </a:p>
        </p:txBody>
      </p:sp>
    </p:spTree>
    <p:extLst>
      <p:ext uri="{BB962C8B-B14F-4D97-AF65-F5344CB8AC3E}">
        <p14:creationId xmlns:p14="http://schemas.microsoft.com/office/powerpoint/2010/main" val="3819510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9</a:t>
            </a:fld>
            <a:endParaRPr lang="en-US" dirty="0"/>
          </a:p>
        </p:txBody>
      </p:sp>
    </p:spTree>
    <p:extLst>
      <p:ext uri="{BB962C8B-B14F-4D97-AF65-F5344CB8AC3E}">
        <p14:creationId xmlns:p14="http://schemas.microsoft.com/office/powerpoint/2010/main" val="4168788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10</a:t>
            </a:fld>
            <a:endParaRPr lang="zh-CN" altLang="en-US"/>
          </a:p>
        </p:txBody>
      </p:sp>
    </p:spTree>
    <p:extLst>
      <p:ext uri="{BB962C8B-B14F-4D97-AF65-F5344CB8AC3E}">
        <p14:creationId xmlns:p14="http://schemas.microsoft.com/office/powerpoint/2010/main" val="33840803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11</a:t>
            </a:fld>
            <a:endParaRPr lang="en-US" dirty="0"/>
          </a:p>
        </p:txBody>
      </p:sp>
    </p:spTree>
    <p:extLst>
      <p:ext uri="{BB962C8B-B14F-4D97-AF65-F5344CB8AC3E}">
        <p14:creationId xmlns:p14="http://schemas.microsoft.com/office/powerpoint/2010/main" val="1069647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12</a:t>
            </a:fld>
            <a:endParaRPr lang="en-US" dirty="0"/>
          </a:p>
        </p:txBody>
      </p:sp>
    </p:spTree>
    <p:extLst>
      <p:ext uri="{BB962C8B-B14F-4D97-AF65-F5344CB8AC3E}">
        <p14:creationId xmlns:p14="http://schemas.microsoft.com/office/powerpoint/2010/main" val="1062805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13</a:t>
            </a:fld>
            <a:endParaRPr lang="en-US" dirty="0"/>
          </a:p>
        </p:txBody>
      </p:sp>
    </p:spTree>
    <p:extLst>
      <p:ext uri="{BB962C8B-B14F-4D97-AF65-F5344CB8AC3E}">
        <p14:creationId xmlns:p14="http://schemas.microsoft.com/office/powerpoint/2010/main" val="2777403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14</a:t>
            </a:fld>
            <a:endParaRPr lang="zh-CN" altLang="en-US"/>
          </a:p>
        </p:txBody>
      </p:sp>
    </p:spTree>
    <p:extLst>
      <p:ext uri="{BB962C8B-B14F-4D97-AF65-F5344CB8AC3E}">
        <p14:creationId xmlns:p14="http://schemas.microsoft.com/office/powerpoint/2010/main" val="1325444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15</a:t>
            </a:fld>
            <a:endParaRPr lang="en-US" dirty="0"/>
          </a:p>
        </p:txBody>
      </p:sp>
    </p:spTree>
    <p:extLst>
      <p:ext uri="{BB962C8B-B14F-4D97-AF65-F5344CB8AC3E}">
        <p14:creationId xmlns:p14="http://schemas.microsoft.com/office/powerpoint/2010/main" val="4086167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16</a:t>
            </a:fld>
            <a:endParaRPr lang="en-US" dirty="0"/>
          </a:p>
        </p:txBody>
      </p:sp>
    </p:spTree>
    <p:extLst>
      <p:ext uri="{BB962C8B-B14F-4D97-AF65-F5344CB8AC3E}">
        <p14:creationId xmlns:p14="http://schemas.microsoft.com/office/powerpoint/2010/main" val="1119265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17</a:t>
            </a:fld>
            <a:endParaRPr lang="en-US" dirty="0"/>
          </a:p>
        </p:txBody>
      </p:sp>
    </p:spTree>
    <p:extLst>
      <p:ext uri="{BB962C8B-B14F-4D97-AF65-F5344CB8AC3E}">
        <p14:creationId xmlns:p14="http://schemas.microsoft.com/office/powerpoint/2010/main" val="15489848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18</a:t>
            </a:fld>
            <a:endParaRPr lang="zh-CN" altLang="en-US"/>
          </a:p>
        </p:txBody>
      </p:sp>
    </p:spTree>
    <p:extLst>
      <p:ext uri="{BB962C8B-B14F-4D97-AF65-F5344CB8AC3E}">
        <p14:creationId xmlns:p14="http://schemas.microsoft.com/office/powerpoint/2010/main" val="3541136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19</a:t>
            </a:fld>
            <a:endParaRPr lang="en-US" dirty="0"/>
          </a:p>
        </p:txBody>
      </p:sp>
    </p:spTree>
    <p:extLst>
      <p:ext uri="{BB962C8B-B14F-4D97-AF65-F5344CB8AC3E}">
        <p14:creationId xmlns:p14="http://schemas.microsoft.com/office/powerpoint/2010/main" val="10969721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20</a:t>
            </a:fld>
            <a:endParaRPr lang="en-US" dirty="0"/>
          </a:p>
        </p:txBody>
      </p:sp>
    </p:spTree>
    <p:extLst>
      <p:ext uri="{BB962C8B-B14F-4D97-AF65-F5344CB8AC3E}">
        <p14:creationId xmlns:p14="http://schemas.microsoft.com/office/powerpoint/2010/main" val="723982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21</a:t>
            </a:fld>
            <a:endParaRPr lang="en-US" dirty="0"/>
          </a:p>
        </p:txBody>
      </p:sp>
    </p:spTree>
    <p:extLst>
      <p:ext uri="{BB962C8B-B14F-4D97-AF65-F5344CB8AC3E}">
        <p14:creationId xmlns:p14="http://schemas.microsoft.com/office/powerpoint/2010/main" val="754454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22</a:t>
            </a:fld>
            <a:endParaRPr lang="en-US" dirty="0"/>
          </a:p>
        </p:txBody>
      </p:sp>
    </p:spTree>
    <p:extLst>
      <p:ext uri="{BB962C8B-B14F-4D97-AF65-F5344CB8AC3E}">
        <p14:creationId xmlns:p14="http://schemas.microsoft.com/office/powerpoint/2010/main" val="16970542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23</a:t>
            </a:fld>
            <a:endParaRPr lang="en-US" dirty="0"/>
          </a:p>
        </p:txBody>
      </p:sp>
    </p:spTree>
    <p:extLst>
      <p:ext uri="{BB962C8B-B14F-4D97-AF65-F5344CB8AC3E}">
        <p14:creationId xmlns:p14="http://schemas.microsoft.com/office/powerpoint/2010/main" val="822818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24</a:t>
            </a:fld>
            <a:endParaRPr lang="en-US" dirty="0"/>
          </a:p>
        </p:txBody>
      </p:sp>
    </p:spTree>
    <p:extLst>
      <p:ext uri="{BB962C8B-B14F-4D97-AF65-F5344CB8AC3E}">
        <p14:creationId xmlns:p14="http://schemas.microsoft.com/office/powerpoint/2010/main" val="22017874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25</a:t>
            </a:fld>
            <a:endParaRPr lang="zh-CN" altLang="en-US"/>
          </a:p>
        </p:txBody>
      </p:sp>
    </p:spTree>
    <p:extLst>
      <p:ext uri="{BB962C8B-B14F-4D97-AF65-F5344CB8AC3E}">
        <p14:creationId xmlns:p14="http://schemas.microsoft.com/office/powerpoint/2010/main" val="23916316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26</a:t>
            </a:fld>
            <a:endParaRPr lang="en-US" dirty="0"/>
          </a:p>
        </p:txBody>
      </p:sp>
    </p:spTree>
    <p:extLst>
      <p:ext uri="{BB962C8B-B14F-4D97-AF65-F5344CB8AC3E}">
        <p14:creationId xmlns:p14="http://schemas.microsoft.com/office/powerpoint/2010/main" val="40897839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27</a:t>
            </a:fld>
            <a:endParaRPr lang="en-US" dirty="0"/>
          </a:p>
        </p:txBody>
      </p:sp>
    </p:spTree>
    <p:extLst>
      <p:ext uri="{BB962C8B-B14F-4D97-AF65-F5344CB8AC3E}">
        <p14:creationId xmlns:p14="http://schemas.microsoft.com/office/powerpoint/2010/main" val="1610151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28</a:t>
            </a:fld>
            <a:endParaRPr lang="en-US" dirty="0"/>
          </a:p>
        </p:txBody>
      </p:sp>
    </p:spTree>
    <p:extLst>
      <p:ext uri="{BB962C8B-B14F-4D97-AF65-F5344CB8AC3E}">
        <p14:creationId xmlns:p14="http://schemas.microsoft.com/office/powerpoint/2010/main" val="307697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29</a:t>
            </a:fld>
            <a:endParaRPr lang="en-US" dirty="0"/>
          </a:p>
        </p:txBody>
      </p:sp>
    </p:spTree>
    <p:extLst>
      <p:ext uri="{BB962C8B-B14F-4D97-AF65-F5344CB8AC3E}">
        <p14:creationId xmlns:p14="http://schemas.microsoft.com/office/powerpoint/2010/main" val="34992546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30</a:t>
            </a:fld>
            <a:endParaRPr lang="en-US" dirty="0"/>
          </a:p>
        </p:txBody>
      </p:sp>
    </p:spTree>
    <p:extLst>
      <p:ext uri="{BB962C8B-B14F-4D97-AF65-F5344CB8AC3E}">
        <p14:creationId xmlns:p14="http://schemas.microsoft.com/office/powerpoint/2010/main" val="9230981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1297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2018/7/24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2018/7/24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2018/7/24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
        <p:nvSpPr>
          <p:cNvPr id="6" name="矩形 5">
            <a:extLst>
              <a:ext uri="{FF2B5EF4-FFF2-40B4-BE49-F238E27FC236}">
                <a16:creationId xmlns="" xmlns:a16="http://schemas.microsoft.com/office/drawing/2014/main" id="{BB272CC4-5573-4DF0-9B5F-391BF7FA95B0}"/>
              </a:ext>
            </a:extLst>
          </p:cNvPr>
          <p:cNvSpPr/>
          <p:nvPr userDrawn="1"/>
        </p:nvSpPr>
        <p:spPr>
          <a:xfrm>
            <a:off x="2286000" y="-59739"/>
            <a:ext cx="5641596" cy="4293483"/>
          </a:xfrm>
          <a:prstGeom prst="rect">
            <a:avLst/>
          </a:prstGeom>
        </p:spPr>
        <p:txBody>
          <a:bodyPr wrap="square">
            <a:spAutoFit/>
          </a:bodyPr>
          <a:lstStyle/>
          <a:p>
            <a:pPr algn="ctr">
              <a:lnSpc>
                <a:spcPct val="150000"/>
              </a:lnSpc>
            </a:pPr>
            <a:r>
              <a:rPr lang="zh-CN" altLang="en-US" sz="3200" b="1" dirty="0">
                <a:solidFill>
                  <a:schemeClr val="bg1"/>
                </a:solidFill>
                <a:cs typeface="+mn-ea"/>
                <a:sym typeface="+mn-lt"/>
              </a:rPr>
              <a:t>版权声明</a:t>
            </a:r>
          </a:p>
          <a:p>
            <a:pPr algn="just">
              <a:lnSpc>
                <a:spcPct val="150000"/>
              </a:lnSpc>
            </a:pPr>
            <a:endParaRPr lang="zh-CN" altLang="en-US" sz="1000" dirty="0">
              <a:solidFill>
                <a:schemeClr val="bg1"/>
              </a:solidFill>
              <a:cs typeface="+mn-ea"/>
              <a:sym typeface="+mn-lt"/>
            </a:endParaRPr>
          </a:p>
          <a:p>
            <a:pPr algn="just">
              <a:lnSpc>
                <a:spcPct val="150000"/>
              </a:lnSpc>
            </a:pPr>
            <a:r>
              <a:rPr lang="zh-CN" altLang="en-US" sz="1400" dirty="0">
                <a:solidFill>
                  <a:schemeClr val="bg1"/>
                </a:solidFill>
                <a:cs typeface="+mn-ea"/>
                <a:sym typeface="+mn-lt"/>
              </a:rPr>
              <a:t>感谢您下载觅知网平台上提供的</a:t>
            </a:r>
            <a:r>
              <a:rPr lang="en-US" altLang="zh-CN" sz="1400" dirty="0">
                <a:solidFill>
                  <a:schemeClr val="bg1"/>
                </a:solidFill>
                <a:cs typeface="+mn-ea"/>
                <a:sym typeface="+mn-lt"/>
              </a:rPr>
              <a:t>PPT</a:t>
            </a:r>
            <a:r>
              <a:rPr lang="zh-CN" altLang="en-US" sz="1400" dirty="0">
                <a:solidFill>
                  <a:schemeClr val="bg1"/>
                </a:solidFill>
                <a:cs typeface="+mn-ea"/>
                <a:sym typeface="+mn-lt"/>
              </a:rPr>
              <a:t>作品，为了您和觅知网以及原创作者的利益，请勿复制、传播、销售，否则将承担法律责任！觅知网将对作品进行维权，按照传播下载次数进行十倍的索取赔偿！</a:t>
            </a:r>
            <a:endParaRPr lang="en-US" altLang="zh-CN" sz="1400" dirty="0">
              <a:solidFill>
                <a:schemeClr val="bg1"/>
              </a:solidFill>
              <a:cs typeface="+mn-ea"/>
              <a:sym typeface="+mn-lt"/>
            </a:endParaRPr>
          </a:p>
          <a:p>
            <a:pPr algn="just">
              <a:lnSpc>
                <a:spcPct val="150000"/>
              </a:lnSpc>
            </a:pPr>
            <a:endParaRPr lang="zh-CN" altLang="en-US" sz="1400" dirty="0">
              <a:solidFill>
                <a:schemeClr val="bg1"/>
              </a:solidFill>
              <a:cs typeface="+mn-ea"/>
              <a:sym typeface="+mn-lt"/>
            </a:endParaRPr>
          </a:p>
          <a:p>
            <a:pPr algn="just">
              <a:lnSpc>
                <a:spcPct val="150000"/>
              </a:lnSpc>
            </a:pPr>
            <a:r>
              <a:rPr lang="en-US" altLang="zh-CN" sz="1400" dirty="0">
                <a:solidFill>
                  <a:schemeClr val="bg1"/>
                </a:solidFill>
                <a:cs typeface="+mn-ea"/>
                <a:sym typeface="+mn-lt"/>
              </a:rPr>
              <a:t>1.</a:t>
            </a:r>
            <a:r>
              <a:rPr lang="zh-CN" altLang="en-US" sz="1400" dirty="0">
                <a:solidFill>
                  <a:schemeClr val="bg1"/>
                </a:solidFill>
                <a:cs typeface="+mn-ea"/>
                <a:sym typeface="+mn-lt"/>
              </a:rPr>
              <a:t>在觅知网出售的</a:t>
            </a:r>
            <a:r>
              <a:rPr lang="en-US" altLang="zh-CN" sz="1400" dirty="0">
                <a:solidFill>
                  <a:schemeClr val="bg1"/>
                </a:solidFill>
                <a:cs typeface="+mn-ea"/>
                <a:sym typeface="+mn-lt"/>
              </a:rPr>
              <a:t>PPT</a:t>
            </a:r>
            <a:r>
              <a:rPr lang="zh-CN" altLang="en-US" sz="1400" dirty="0">
                <a:solidFill>
                  <a:schemeClr val="bg1"/>
                </a:solidFill>
                <a:cs typeface="+mn-ea"/>
                <a:sym typeface="+mn-lt"/>
              </a:rPr>
              <a:t>模板是免版税类（</a:t>
            </a:r>
            <a:r>
              <a:rPr lang="en-US" altLang="zh-CN" sz="1400" dirty="0">
                <a:solidFill>
                  <a:schemeClr val="bg1"/>
                </a:solidFill>
                <a:cs typeface="+mn-ea"/>
                <a:sym typeface="+mn-lt"/>
              </a:rPr>
              <a:t>RF</a:t>
            </a:r>
            <a:r>
              <a:rPr lang="zh-CN" altLang="en-US" sz="1400" dirty="0">
                <a:solidFill>
                  <a:schemeClr val="bg1"/>
                </a:solidFill>
                <a:cs typeface="+mn-ea"/>
                <a:sym typeface="+mn-lt"/>
              </a:rPr>
              <a:t>：</a:t>
            </a:r>
            <a:r>
              <a:rPr lang="en-US" altLang="zh-CN" sz="1400" dirty="0">
                <a:solidFill>
                  <a:schemeClr val="bg1"/>
                </a:solidFill>
                <a:cs typeface="+mn-ea"/>
                <a:sym typeface="+mn-lt"/>
              </a:rPr>
              <a:t>Royalty-Free</a:t>
            </a:r>
            <a:r>
              <a:rPr lang="zh-CN" altLang="en-US" sz="1400" dirty="0">
                <a:solidFill>
                  <a:schemeClr val="bg1"/>
                </a:solidFill>
                <a:cs typeface="+mn-ea"/>
                <a:sym typeface="+mn-lt"/>
              </a:rPr>
              <a:t>）正版受</a:t>
            </a:r>
            <a:r>
              <a:rPr lang="en-US" altLang="zh-CN" sz="1400" dirty="0">
                <a:solidFill>
                  <a:schemeClr val="bg1"/>
                </a:solidFill>
                <a:cs typeface="+mn-ea"/>
                <a:sym typeface="+mn-lt"/>
              </a:rPr>
              <a:t>《</a:t>
            </a:r>
            <a:r>
              <a:rPr lang="zh-CN" altLang="en-US" sz="1400" dirty="0">
                <a:solidFill>
                  <a:schemeClr val="bg1"/>
                </a:solidFill>
                <a:cs typeface="+mn-ea"/>
                <a:sym typeface="+mn-lt"/>
              </a:rPr>
              <a:t>中国人民共和国著作法</a:t>
            </a:r>
            <a:r>
              <a:rPr lang="en-US" altLang="zh-CN" sz="1400" dirty="0">
                <a:solidFill>
                  <a:schemeClr val="bg1"/>
                </a:solidFill>
                <a:cs typeface="+mn-ea"/>
                <a:sym typeface="+mn-lt"/>
              </a:rPr>
              <a:t>》</a:t>
            </a:r>
            <a:r>
              <a:rPr lang="zh-CN" altLang="en-US" sz="1400" dirty="0">
                <a:solidFill>
                  <a:schemeClr val="bg1"/>
                </a:solidFill>
                <a:cs typeface="+mn-ea"/>
                <a:sym typeface="+mn-lt"/>
              </a:rPr>
              <a:t>和</a:t>
            </a:r>
            <a:r>
              <a:rPr lang="en-US" altLang="zh-CN" sz="1400" dirty="0">
                <a:solidFill>
                  <a:schemeClr val="bg1"/>
                </a:solidFill>
                <a:cs typeface="+mn-ea"/>
                <a:sym typeface="+mn-lt"/>
              </a:rPr>
              <a:t>《</a:t>
            </a:r>
            <a:r>
              <a:rPr lang="zh-CN" altLang="en-US" sz="1400" dirty="0">
                <a:solidFill>
                  <a:schemeClr val="bg1"/>
                </a:solidFill>
                <a:cs typeface="+mn-ea"/>
                <a:sym typeface="+mn-lt"/>
              </a:rPr>
              <a:t>世界版权公约</a:t>
            </a:r>
            <a:r>
              <a:rPr lang="en-US" altLang="zh-CN" sz="1400" dirty="0">
                <a:solidFill>
                  <a:schemeClr val="bg1"/>
                </a:solidFill>
                <a:cs typeface="+mn-ea"/>
                <a:sym typeface="+mn-lt"/>
              </a:rPr>
              <a:t>》</a:t>
            </a:r>
            <a:r>
              <a:rPr lang="zh-CN" altLang="en-US" sz="1400" dirty="0">
                <a:solidFill>
                  <a:schemeClr val="bg1"/>
                </a:solidFill>
                <a:cs typeface="+mn-ea"/>
                <a:sym typeface="+mn-lt"/>
              </a:rPr>
              <a:t>的保护，作品的所有权、版权和著作权归觅知网所有，您下载的是</a:t>
            </a:r>
            <a:r>
              <a:rPr lang="en-US" altLang="zh-CN" sz="1400" dirty="0">
                <a:solidFill>
                  <a:schemeClr val="bg1"/>
                </a:solidFill>
                <a:cs typeface="+mn-ea"/>
                <a:sym typeface="+mn-lt"/>
              </a:rPr>
              <a:t>PPT</a:t>
            </a:r>
            <a:r>
              <a:rPr lang="zh-CN" altLang="en-US" sz="1400" dirty="0">
                <a:solidFill>
                  <a:schemeClr val="bg1"/>
                </a:solidFill>
                <a:cs typeface="+mn-ea"/>
                <a:sym typeface="+mn-lt"/>
              </a:rPr>
              <a:t>模板素材的使用权。</a:t>
            </a:r>
          </a:p>
          <a:p>
            <a:pPr algn="just">
              <a:lnSpc>
                <a:spcPct val="150000"/>
              </a:lnSpc>
            </a:pPr>
            <a:r>
              <a:rPr lang="en-US" altLang="zh-CN" sz="1400" dirty="0">
                <a:solidFill>
                  <a:schemeClr val="bg1"/>
                </a:solidFill>
                <a:cs typeface="+mn-ea"/>
                <a:sym typeface="+mn-lt"/>
              </a:rPr>
              <a:t>2.</a:t>
            </a:r>
            <a:r>
              <a:rPr lang="zh-CN" altLang="en-US" sz="1400" dirty="0">
                <a:solidFill>
                  <a:schemeClr val="bg1"/>
                </a:solidFill>
                <a:cs typeface="+mn-ea"/>
                <a:sym typeface="+mn-lt"/>
              </a:rPr>
              <a:t>不得将觅知网的</a:t>
            </a:r>
            <a:r>
              <a:rPr lang="en-US" altLang="zh-CN" sz="1400" dirty="0">
                <a:solidFill>
                  <a:schemeClr val="bg1"/>
                </a:solidFill>
                <a:cs typeface="+mn-ea"/>
                <a:sym typeface="+mn-lt"/>
              </a:rPr>
              <a:t>PPT</a:t>
            </a:r>
            <a:r>
              <a:rPr lang="zh-CN" altLang="en-US" sz="1400" dirty="0">
                <a:solidFill>
                  <a:schemeClr val="bg1"/>
                </a:solidFill>
                <a:cs typeface="+mn-ea"/>
                <a:sym typeface="+mn-lt"/>
              </a:rPr>
              <a:t>模板、</a:t>
            </a:r>
            <a:r>
              <a:rPr lang="en-US" altLang="zh-CN" sz="1400" dirty="0">
                <a:solidFill>
                  <a:schemeClr val="bg1"/>
                </a:solidFill>
                <a:cs typeface="+mn-ea"/>
                <a:sym typeface="+mn-lt"/>
              </a:rPr>
              <a:t>PPT</a:t>
            </a:r>
            <a:r>
              <a:rPr lang="zh-CN" altLang="en-US" sz="1400" dirty="0">
                <a:solidFill>
                  <a:schemeClr val="bg1"/>
                </a:solidFill>
                <a:cs typeface="+mn-ea"/>
                <a:sym typeface="+mn-lt"/>
              </a:rPr>
              <a:t>素材，本身用于再出售，或者出租、出借、转让、分销、发布或者作为礼物供他人使用，不得转授权、出卖、转让本协议或者本协议中的权利。</a:t>
            </a:r>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2018/7/24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2018/7/24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2018/7/24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9" name="图片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41083"/>
            <a:ext cx="9144000" cy="5364626"/>
          </a:xfrm>
          <a:prstGeom prst="rect">
            <a:avLst/>
          </a:prstGeom>
        </p:spPr>
      </p:pic>
      <p:sp>
        <p:nvSpPr>
          <p:cNvPr id="11" name="矩形 10"/>
          <p:cNvSpPr/>
          <p:nvPr userDrawn="1"/>
        </p:nvSpPr>
        <p:spPr bwMode="auto">
          <a:xfrm>
            <a:off x="0" y="329377"/>
            <a:ext cx="9143880" cy="4642612"/>
          </a:xfrm>
          <a:prstGeom prst="rect">
            <a:avLst/>
          </a:prstGeom>
          <a:solidFill>
            <a:schemeClr val="bg1">
              <a:alpha val="94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17060414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23087817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36861578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39379292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2242069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392962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39176951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10621141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7827884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17003685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3026501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1329350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15310161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17905391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35976739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20994319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285968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1009880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1812973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 y="0"/>
            <a:ext cx="9144000" cy="5143500"/>
          </a:xfrm>
          <a:prstGeom prst="rect">
            <a:avLst/>
          </a:prstGeom>
        </p:spPr>
      </p:pic>
      <p:sp>
        <p:nvSpPr>
          <p:cNvPr id="11" name="矩形 10"/>
          <p:cNvSpPr/>
          <p:nvPr userDrawn="1"/>
        </p:nvSpPr>
        <p:spPr bwMode="auto">
          <a:xfrm>
            <a:off x="0" y="530503"/>
            <a:ext cx="9143880" cy="4441485"/>
          </a:xfrm>
          <a:prstGeom prst="rect">
            <a:avLst/>
          </a:prstGeom>
          <a:solidFill>
            <a:schemeClr val="bg1">
              <a:alpha val="7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 y="530503"/>
            <a:ext cx="9143245" cy="41147"/>
          </a:xfrm>
          <a:prstGeom prst="rect">
            <a:avLst/>
          </a:prstGeom>
        </p:spPr>
      </p:pic>
      <p:sp>
        <p:nvSpPr>
          <p:cNvPr id="4" name="矩形 3"/>
          <p:cNvSpPr/>
          <p:nvPr userDrawn="1"/>
        </p:nvSpPr>
        <p:spPr bwMode="auto">
          <a:xfrm>
            <a:off x="304912" y="1"/>
            <a:ext cx="477960" cy="430164"/>
          </a:xfrm>
          <a:prstGeom prst="rect">
            <a:avLst/>
          </a:prstGeom>
          <a:solidFill>
            <a:srgbClr val="6D95A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48687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TextBox 6"/>
          <p:cNvSpPr txBox="1"/>
          <p:nvPr userDrawn="1"/>
        </p:nvSpPr>
        <p:spPr>
          <a:xfrm>
            <a:off x="1066892" y="113427"/>
            <a:ext cx="3647152" cy="369332"/>
          </a:xfrm>
          <a:prstGeom prst="rect">
            <a:avLst/>
          </a:prstGeom>
          <a:noFill/>
        </p:spPr>
        <p:txBody>
          <a:bodyPr wrap="none" rtlCol="0">
            <a:spAutoFit/>
          </a:bodyPr>
          <a:lstStyle/>
          <a:p>
            <a:r>
              <a:rPr lang="zh-CN" altLang="en-US" sz="1800" b="1" dirty="0">
                <a:solidFill>
                  <a:srgbClr val="486877"/>
                </a:solidFill>
                <a:latin typeface="微软雅黑" panose="020B0503020204020204" pitchFamily="34" charset="-122"/>
                <a:ea typeface="微软雅黑" panose="020B0503020204020204" pitchFamily="34" charset="-122"/>
              </a:rPr>
              <a:t>单击此处添加文字输入您的小标题</a:t>
            </a:r>
          </a:p>
        </p:txBody>
      </p:sp>
      <p:sp>
        <p:nvSpPr>
          <p:cNvPr id="8" name="TextBox 7"/>
          <p:cNvSpPr txBox="1"/>
          <p:nvPr userDrawn="1"/>
        </p:nvSpPr>
        <p:spPr>
          <a:xfrm>
            <a:off x="6705544" y="291665"/>
            <a:ext cx="2124299" cy="307777"/>
          </a:xfrm>
          <a:prstGeom prst="rect">
            <a:avLst/>
          </a:prstGeom>
          <a:noFill/>
        </p:spPr>
        <p:txBody>
          <a:bodyPr wrap="none" rtlCol="0">
            <a:spAutoFit/>
          </a:bodyPr>
          <a:lstStyle/>
          <a:p>
            <a:r>
              <a:rPr lang="zh-CN" altLang="en-US" sz="1400" dirty="0">
                <a:solidFill>
                  <a:srgbClr val="486877"/>
                </a:solidFill>
                <a:latin typeface="微软雅黑" panose="020B0503020204020204" pitchFamily="34" charset="-122"/>
                <a:ea typeface="微软雅黑" panose="020B0503020204020204" pitchFamily="34" charset="-122"/>
              </a:rPr>
              <a:t>包图网</a:t>
            </a:r>
            <a:r>
              <a:rPr lang="en-US" altLang="zh-CN" sz="1400" dirty="0">
                <a:solidFill>
                  <a:srgbClr val="486877"/>
                </a:solidFill>
                <a:latin typeface="微软雅黑" panose="020B0503020204020204" pitchFamily="34" charset="-122"/>
                <a:ea typeface="微软雅黑" panose="020B0503020204020204" pitchFamily="34" charset="-122"/>
              </a:rPr>
              <a:t>PPT</a:t>
            </a:r>
            <a:r>
              <a:rPr lang="zh-CN" altLang="en-US" sz="1400" dirty="0">
                <a:solidFill>
                  <a:srgbClr val="486877"/>
                </a:solidFill>
                <a:latin typeface="微软雅黑" panose="020B0503020204020204" pitchFamily="34" charset="-122"/>
                <a:ea typeface="微软雅黑" panose="020B0503020204020204" pitchFamily="34" charset="-122"/>
              </a:rPr>
              <a:t>精品动态设计</a:t>
            </a:r>
          </a:p>
        </p:txBody>
      </p:sp>
    </p:spTree>
    <p:extLst>
      <p:ext uri="{BB962C8B-B14F-4D97-AF65-F5344CB8AC3E}">
        <p14:creationId xmlns:p14="http://schemas.microsoft.com/office/powerpoint/2010/main" val="2928559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7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cstate="print">
            <a:extLst>
              <a:ext uri="{28A0092B-C50C-407E-A947-70E740481C1C}">
                <a14:useLocalDpi xmlns:a14="http://schemas.microsoft.com/office/drawing/2010/main" val="0"/>
              </a:ext>
            </a:extLst>
          </a:blip>
          <a:srcRect b="87901"/>
          <a:stretch/>
        </p:blipFill>
        <p:spPr>
          <a:xfrm>
            <a:off x="0" y="0"/>
            <a:ext cx="9144000" cy="622300"/>
          </a:xfrm>
          <a:prstGeom prst="rect">
            <a:avLst/>
          </a:prstGeom>
        </p:spPr>
      </p:pic>
    </p:spTree>
    <p:extLst>
      <p:ext uri="{BB962C8B-B14F-4D97-AF65-F5344CB8AC3E}">
        <p14:creationId xmlns:p14="http://schemas.microsoft.com/office/powerpoint/2010/main" val="383075570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2018/7/24</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Lst>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4.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9.png"/><Relationship Id="rId5" Type="http://schemas.microsoft.com/office/2014/relationships/chartEx" Target="../charts/chartEx1.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8.xml"/><Relationship Id="rId4" Type="http://schemas.openxmlformats.org/officeDocument/2006/relationships/chart" Target="../charts/chart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9.xml"/><Relationship Id="rId5" Type="http://schemas.openxmlformats.org/officeDocument/2006/relationships/image" Target="../media/image10.png"/><Relationship Id="rId4" Type="http://schemas.microsoft.com/office/2014/relationships/chartEx" Target="../charts/chartEx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0.xml"/><Relationship Id="rId4" Type="http://schemas.openxmlformats.org/officeDocument/2006/relationships/chart" Target="../charts/chart6.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12.xml"/><Relationship Id="rId4" Type="http://schemas.openxmlformats.org/officeDocument/2006/relationships/chart" Target="../charts/char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14.xml"/><Relationship Id="rId5" Type="http://schemas.openxmlformats.org/officeDocument/2006/relationships/image" Target="../media/image12.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3.xml"/><Relationship Id="rId7" Type="http://schemas.openxmlformats.org/officeDocument/2006/relationships/diagramColors" Target="../diagrams/colors1.xml"/><Relationship Id="rId2" Type="http://schemas.openxmlformats.org/officeDocument/2006/relationships/slideLayout" Target="../slideLayouts/slideLayout13.xml"/><Relationship Id="rId1" Type="http://schemas.openxmlformats.org/officeDocument/2006/relationships/tags" Target="../tags/tag1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16.xml"/><Relationship Id="rId5" Type="http://schemas.openxmlformats.org/officeDocument/2006/relationships/image" Target="../media/image15.jpg"/><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17.xml"/><Relationship Id="rId5" Type="http://schemas.microsoft.com/office/2007/relationships/hdphoto" Target="../media/hdphoto1.wdp"/><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chart" Target="../charts/chart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241084"/>
            <a:ext cx="9144000" cy="3171571"/>
          </a:xfrm>
          <a:prstGeom prst="rect">
            <a:avLst/>
          </a:prstGeom>
        </p:spPr>
      </p:pic>
      <p:sp>
        <p:nvSpPr>
          <p:cNvPr id="10" name="文本框 123">
            <a:extLst>
              <a:ext uri="{FF2B5EF4-FFF2-40B4-BE49-F238E27FC236}">
                <a16:creationId xmlns="" xmlns:a16="http://schemas.microsoft.com/office/drawing/2014/main" id="{C9F161DB-1729-4818-98B7-7874A25FCE18}"/>
              </a:ext>
            </a:extLst>
          </p:cNvPr>
          <p:cNvSpPr txBox="1"/>
          <p:nvPr/>
        </p:nvSpPr>
        <p:spPr>
          <a:xfrm>
            <a:off x="2443744" y="3759375"/>
            <a:ext cx="4256511" cy="461665"/>
          </a:xfrm>
          <a:prstGeom prst="rect">
            <a:avLst/>
          </a:prstGeom>
          <a:noFill/>
        </p:spPr>
        <p:txBody>
          <a:bodyPr wrap="square" rtlCol="0">
            <a:spAutoFit/>
          </a:bodyPr>
          <a:lstStyle/>
          <a:p>
            <a:r>
              <a:rPr lang="zh-CN" altLang="en-US" sz="2400" b="1" dirty="0">
                <a:solidFill>
                  <a:srgbClr val="27242F"/>
                </a:solidFill>
                <a:cs typeface="+mn-ea"/>
                <a:sym typeface="+mn-lt"/>
              </a:rPr>
              <a:t>互联网创业案例分析</a:t>
            </a:r>
            <a:r>
              <a:rPr lang="en-US" altLang="zh-CN" sz="2400" b="1" dirty="0" err="1">
                <a:solidFill>
                  <a:srgbClr val="27242F"/>
                </a:solidFill>
                <a:cs typeface="+mn-ea"/>
                <a:sym typeface="+mn-lt"/>
              </a:rPr>
              <a:t>ppt</a:t>
            </a:r>
            <a:r>
              <a:rPr lang="zh-CN" altLang="en-US" sz="2400" b="1" dirty="0">
                <a:solidFill>
                  <a:srgbClr val="27242F"/>
                </a:solidFill>
                <a:cs typeface="+mn-ea"/>
                <a:sym typeface="+mn-lt"/>
              </a:rPr>
              <a:t>模板</a:t>
            </a:r>
          </a:p>
        </p:txBody>
      </p:sp>
      <p:pic>
        <p:nvPicPr>
          <p:cNvPr id="11" name="http://www.ppt20.com/u/739134/">
            <a:hlinkClick r:id="" action="ppaction://media"/>
            <a:extLst>
              <a:ext uri="{FF2B5EF4-FFF2-40B4-BE49-F238E27FC236}">
                <a16:creationId xmlns="" xmlns:a16="http://schemas.microsoft.com/office/drawing/2014/main" id="{0FBFAFC0-D11B-419B-B72A-BD9C074659C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9550" y="121462"/>
            <a:ext cx="457200" cy="457200"/>
          </a:xfrm>
          <a:prstGeom prst="rect">
            <a:avLst/>
          </a:prstGeom>
        </p:spPr>
      </p:pic>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10"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par>
                                <p:cTn id="10" presetID="42" presetClass="entr" presetSubtype="0" fill="hold" grpId="0" nodeType="withEffect">
                                  <p:stCondLst>
                                    <p:cond delay="16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750"/>
                                        <p:tgtEl>
                                          <p:spTgt spid="10"/>
                                        </p:tgtEl>
                                      </p:cBhvr>
                                    </p:animEffect>
                                    <p:anim calcmode="lin" valueType="num">
                                      <p:cBhvr>
                                        <p:cTn id="13" dur="750" fill="hold"/>
                                        <p:tgtEl>
                                          <p:spTgt spid="10"/>
                                        </p:tgtEl>
                                        <p:attrNameLst>
                                          <p:attrName>ppt_x</p:attrName>
                                        </p:attrNameLst>
                                      </p:cBhvr>
                                      <p:tavLst>
                                        <p:tav tm="0">
                                          <p:val>
                                            <p:strVal val="#ppt_x"/>
                                          </p:val>
                                        </p:tav>
                                        <p:tav tm="100000">
                                          <p:val>
                                            <p:strVal val="#ppt_x"/>
                                          </p:val>
                                        </p:tav>
                                      </p:tavLst>
                                    </p:anim>
                                    <p:anim calcmode="lin" valueType="num">
                                      <p:cBhvr>
                                        <p:cTn id="14"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5" repeatCount="indefinite" fill="hold" display="0">
                  <p:stCondLst>
                    <p:cond delay="indefinite"/>
                  </p:stCondLst>
                  <p:endCondLst>
                    <p:cond evt="onStopAudio" delay="0">
                      <p:tgtEl>
                        <p:sldTgt/>
                      </p:tgtEl>
                    </p:cond>
                  </p:endCondLst>
                </p:cTn>
                <p:tgtEl>
                  <p:spTgt spid="11"/>
                </p:tgtEl>
              </p:cMediaNode>
            </p:audio>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41083"/>
            <a:ext cx="9144000" cy="5364626"/>
          </a:xfrm>
          <a:prstGeom prst="rect">
            <a:avLst/>
          </a:prstGeom>
        </p:spPr>
      </p:pic>
      <p:sp>
        <p:nvSpPr>
          <p:cNvPr id="2" name="矩形 1"/>
          <p:cNvSpPr/>
          <p:nvPr/>
        </p:nvSpPr>
        <p:spPr>
          <a:xfrm>
            <a:off x="0" y="-241083"/>
            <a:ext cx="4025900" cy="5364626"/>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对角圆角矩形 2"/>
          <p:cNvSpPr/>
          <p:nvPr/>
        </p:nvSpPr>
        <p:spPr>
          <a:xfrm>
            <a:off x="939800" y="1341759"/>
            <a:ext cx="3086100" cy="462589"/>
          </a:xfrm>
          <a:prstGeom prst="round2DiagRect">
            <a:avLst>
              <a:gd name="adj1" fmla="val 0"/>
              <a:gd name="adj2" fmla="val 0"/>
            </a:avLst>
          </a:prstGeom>
          <a:solidFill>
            <a:srgbClr val="454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b="1" dirty="0">
                <a:cs typeface="+mn-ea"/>
                <a:sym typeface="+mn-lt"/>
              </a:rPr>
              <a:t>01  </a:t>
            </a:r>
            <a:r>
              <a:rPr lang="zh-CN" altLang="en-US" sz="1600" b="1" dirty="0">
                <a:cs typeface="+mn-ea"/>
                <a:sym typeface="+mn-lt"/>
              </a:rPr>
              <a:t>初步认识数据分析</a:t>
            </a:r>
          </a:p>
        </p:txBody>
      </p:sp>
      <p:sp>
        <p:nvSpPr>
          <p:cNvPr id="37" name="对角圆角矩形 36"/>
          <p:cNvSpPr/>
          <p:nvPr/>
        </p:nvSpPr>
        <p:spPr>
          <a:xfrm>
            <a:off x="939800" y="2041622"/>
            <a:ext cx="3086100" cy="462589"/>
          </a:xfrm>
          <a:prstGeom prst="round2DiagRect">
            <a:avLst>
              <a:gd name="adj1" fmla="val 0"/>
              <a:gd name="adj2" fmla="val 0"/>
            </a:avLst>
          </a:prstGeom>
          <a:solidFill>
            <a:srgbClr val="454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altLang="zh-CN" sz="1600" b="1" dirty="0">
                <a:solidFill>
                  <a:prstClr val="white"/>
                </a:solidFill>
                <a:cs typeface="+mn-ea"/>
                <a:sym typeface="+mn-lt"/>
              </a:rPr>
              <a:t>02  Excel</a:t>
            </a:r>
            <a:r>
              <a:rPr lang="zh-CN" altLang="en-US" sz="1600" b="1" dirty="0">
                <a:solidFill>
                  <a:prstClr val="white"/>
                </a:solidFill>
                <a:cs typeface="+mn-ea"/>
                <a:sym typeface="+mn-lt"/>
              </a:rPr>
              <a:t>常用操作技巧</a:t>
            </a:r>
          </a:p>
        </p:txBody>
      </p:sp>
      <p:sp>
        <p:nvSpPr>
          <p:cNvPr id="38" name="对角圆角矩形 37"/>
          <p:cNvSpPr/>
          <p:nvPr/>
        </p:nvSpPr>
        <p:spPr>
          <a:xfrm>
            <a:off x="939800" y="2741485"/>
            <a:ext cx="3086100" cy="462589"/>
          </a:xfrm>
          <a:prstGeom prst="round2DiagRect">
            <a:avLst>
              <a:gd name="adj1" fmla="val 0"/>
              <a:gd name="adj2" fmla="val 0"/>
            </a:avLst>
          </a:prstGeom>
          <a:solidFill>
            <a:srgbClr val="454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altLang="zh-CN" sz="1600" b="1" dirty="0">
                <a:solidFill>
                  <a:prstClr val="white"/>
                </a:solidFill>
                <a:cs typeface="+mn-ea"/>
                <a:sym typeface="+mn-lt"/>
              </a:rPr>
              <a:t>03  </a:t>
            </a:r>
            <a:r>
              <a:rPr lang="zh-CN" altLang="en-US" sz="1600" b="1" dirty="0">
                <a:solidFill>
                  <a:prstClr val="white"/>
                </a:solidFill>
                <a:cs typeface="+mn-ea"/>
                <a:sym typeface="+mn-lt"/>
              </a:rPr>
              <a:t>数据图表应用</a:t>
            </a:r>
          </a:p>
        </p:txBody>
      </p:sp>
      <p:sp>
        <p:nvSpPr>
          <p:cNvPr id="39" name="对角圆角矩形 38"/>
          <p:cNvSpPr/>
          <p:nvPr/>
        </p:nvSpPr>
        <p:spPr>
          <a:xfrm>
            <a:off x="939800" y="3441348"/>
            <a:ext cx="3086100" cy="462589"/>
          </a:xfrm>
          <a:prstGeom prst="round2DiagRect">
            <a:avLst>
              <a:gd name="adj1" fmla="val 0"/>
              <a:gd name="adj2" fmla="val 0"/>
            </a:avLst>
          </a:prstGeom>
          <a:solidFill>
            <a:srgbClr val="454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altLang="zh-CN" sz="1600" b="1" dirty="0">
                <a:solidFill>
                  <a:prstClr val="white"/>
                </a:solidFill>
                <a:cs typeface="+mn-ea"/>
                <a:sym typeface="+mn-lt"/>
              </a:rPr>
              <a:t>04  </a:t>
            </a:r>
            <a:r>
              <a:rPr lang="zh-CN" altLang="en-US" sz="1600" b="1" dirty="0">
                <a:solidFill>
                  <a:prstClr val="white"/>
                </a:solidFill>
                <a:cs typeface="+mn-ea"/>
                <a:sym typeface="+mn-lt"/>
              </a:rPr>
              <a:t>数据分析报告</a:t>
            </a:r>
          </a:p>
        </p:txBody>
      </p:sp>
      <p:sp>
        <p:nvSpPr>
          <p:cNvPr id="8" name="对角圆角矩形 38">
            <a:extLst>
              <a:ext uri="{FF2B5EF4-FFF2-40B4-BE49-F238E27FC236}">
                <a16:creationId xmlns="" xmlns:a16="http://schemas.microsoft.com/office/drawing/2014/main" id="{DD32D4C3-7FA4-4982-92CF-24590035B8B6}"/>
              </a:ext>
            </a:extLst>
          </p:cNvPr>
          <p:cNvSpPr/>
          <p:nvPr/>
        </p:nvSpPr>
        <p:spPr>
          <a:xfrm>
            <a:off x="939800" y="4141211"/>
            <a:ext cx="3086100" cy="462589"/>
          </a:xfrm>
          <a:prstGeom prst="round2DiagRect">
            <a:avLst>
              <a:gd name="adj1" fmla="val 0"/>
              <a:gd name="adj2" fmla="val 0"/>
            </a:avLst>
          </a:prstGeom>
          <a:solidFill>
            <a:srgbClr val="454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altLang="zh-CN" sz="1600" b="1">
                <a:solidFill>
                  <a:prstClr val="white"/>
                </a:solidFill>
                <a:cs typeface="+mn-ea"/>
                <a:sym typeface="+mn-lt"/>
              </a:rPr>
              <a:t>05  </a:t>
            </a:r>
            <a:r>
              <a:rPr lang="zh-CN" altLang="en-US" sz="1600" b="1">
                <a:solidFill>
                  <a:prstClr val="white"/>
                </a:solidFill>
                <a:cs typeface="+mn-ea"/>
                <a:sym typeface="+mn-lt"/>
              </a:rPr>
              <a:t>数据清单</a:t>
            </a:r>
            <a:r>
              <a:rPr lang="zh-CN" altLang="en-US" sz="1600" b="1" dirty="0">
                <a:solidFill>
                  <a:prstClr val="white"/>
                </a:solidFill>
                <a:cs typeface="+mn-ea"/>
                <a:sym typeface="+mn-lt"/>
              </a:rPr>
              <a:t>的提取</a:t>
            </a:r>
          </a:p>
        </p:txBody>
      </p:sp>
      <p:sp>
        <p:nvSpPr>
          <p:cNvPr id="10" name="Freeform 5">
            <a:extLst>
              <a:ext uri="{FF2B5EF4-FFF2-40B4-BE49-F238E27FC236}">
                <a16:creationId xmlns="" xmlns:a16="http://schemas.microsoft.com/office/drawing/2014/main" id="{F140B503-5FC7-4A90-B2FC-9A8759F49853}"/>
              </a:ext>
            </a:extLst>
          </p:cNvPr>
          <p:cNvSpPr>
            <a:spLocks/>
          </p:cNvSpPr>
          <p:nvPr/>
        </p:nvSpPr>
        <p:spPr bwMode="auto">
          <a:xfrm>
            <a:off x="577748" y="47445"/>
            <a:ext cx="1146549" cy="98451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54453"/>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cs typeface="+mn-ea"/>
              <a:sym typeface="+mn-lt"/>
            </a:endParaRPr>
          </a:p>
        </p:txBody>
      </p:sp>
      <p:sp>
        <p:nvSpPr>
          <p:cNvPr id="12" name="TextBox 6">
            <a:extLst>
              <a:ext uri="{FF2B5EF4-FFF2-40B4-BE49-F238E27FC236}">
                <a16:creationId xmlns="" xmlns:a16="http://schemas.microsoft.com/office/drawing/2014/main" id="{40458BAF-955E-41A1-B2E7-5716BEFFD945}"/>
              </a:ext>
            </a:extLst>
          </p:cNvPr>
          <p:cNvSpPr txBox="1">
            <a:spLocks noChangeArrowheads="1"/>
          </p:cNvSpPr>
          <p:nvPr/>
        </p:nvSpPr>
        <p:spPr bwMode="auto">
          <a:xfrm>
            <a:off x="218405" y="247312"/>
            <a:ext cx="18652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chemeClr val="bg1"/>
                </a:solidFill>
                <a:effectLst/>
                <a:uLnTx/>
                <a:uFillTx/>
                <a:cs typeface="+mn-ea"/>
                <a:sym typeface="+mn-lt"/>
              </a:rPr>
              <a:t>目 录</a:t>
            </a:r>
          </a:p>
        </p:txBody>
      </p:sp>
    </p:spTree>
    <p:extLst>
      <p:ext uri="{BB962C8B-B14F-4D97-AF65-F5344CB8AC3E}">
        <p14:creationId xmlns:p14="http://schemas.microsoft.com/office/powerpoint/2010/main" val="163087255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par>
                                <p:cTn id="14" presetID="22" presetClass="entr" presetSubtype="4"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down)">
                                      <p:cBhvr>
                                        <p:cTn id="20" dur="500"/>
                                        <p:tgtEl>
                                          <p:spTgt spid="37"/>
                                        </p:tgtEl>
                                      </p:cBhvr>
                                    </p:animEffect>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down)">
                                      <p:cBhvr>
                                        <p:cTn id="24" dur="500"/>
                                        <p:tgtEl>
                                          <p:spTgt spid="38"/>
                                        </p:tgtEl>
                                      </p:cBhvr>
                                    </p:animEffect>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down)">
                                      <p:cBhvr>
                                        <p:cTn id="28" dur="500"/>
                                        <p:tgtEl>
                                          <p:spTgt spid="39"/>
                                        </p:tgtEl>
                                      </p:cBhvr>
                                    </p:animEffect>
                                  </p:childTnLst>
                                </p:cTn>
                              </p:par>
                            </p:childTnLst>
                          </p:cTn>
                        </p:par>
                        <p:par>
                          <p:cTn id="29" fill="hold">
                            <p:stCondLst>
                              <p:cond delay="3000"/>
                            </p:stCondLst>
                            <p:childTnLst>
                              <p:par>
                                <p:cTn id="30" presetID="22" presetClass="entr" presetSubtype="4"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7" grpId="0" animBg="1"/>
      <p:bldP spid="38" grpId="0" animBg="1"/>
      <p:bldP spid="39" grpId="0" animBg="1"/>
      <p:bldP spid="8" grpId="0" animBg="1"/>
      <p:bldP spid="10" grpId="0" animBg="1"/>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41083"/>
            <a:ext cx="9144000" cy="5364626"/>
          </a:xfrm>
          <a:prstGeom prst="rect">
            <a:avLst/>
          </a:prstGeom>
        </p:spPr>
      </p:pic>
      <p:sp>
        <p:nvSpPr>
          <p:cNvPr id="2" name="矩形 1"/>
          <p:cNvSpPr/>
          <p:nvPr/>
        </p:nvSpPr>
        <p:spPr>
          <a:xfrm>
            <a:off x="0" y="-241083"/>
            <a:ext cx="4025900" cy="5364626"/>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TextBox 6"/>
          <p:cNvSpPr txBox="1">
            <a:spLocks noChangeArrowheads="1"/>
          </p:cNvSpPr>
          <p:nvPr/>
        </p:nvSpPr>
        <p:spPr bwMode="auto">
          <a:xfrm>
            <a:off x="1143000" y="2612142"/>
            <a:ext cx="18652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685800" rtl="0" eaLnBrk="1" fontAlgn="auto" latinLnBrk="0" hangingPunct="1">
              <a:lnSpc>
                <a:spcPct val="100000"/>
              </a:lnSpc>
              <a:spcBef>
                <a:spcPts val="0"/>
              </a:spcBef>
              <a:spcAft>
                <a:spcPts val="0"/>
              </a:spcAft>
              <a:buClrTx/>
              <a:buSzTx/>
              <a:buFontTx/>
              <a:buNone/>
              <a:tabLst/>
              <a:defRPr/>
            </a:pPr>
            <a:r>
              <a:rPr lang="zh-CN" altLang="en-US" sz="3200" b="1" dirty="0">
                <a:solidFill>
                  <a:prstClr val="black"/>
                </a:solidFill>
                <a:cs typeface="+mn-ea"/>
                <a:sym typeface="+mn-lt"/>
              </a:rPr>
              <a:t>第一部分</a:t>
            </a:r>
            <a:endParaRPr kumimoji="0" lang="zh-CN" altLang="en-US" sz="3200" b="1" i="0" u="none" strike="noStrike" kern="1200" cap="none" spc="0" normalizeH="0" baseline="0" noProof="0" dirty="0">
              <a:ln>
                <a:noFill/>
              </a:ln>
              <a:solidFill>
                <a:prstClr val="black"/>
              </a:solidFill>
              <a:effectLst/>
              <a:uLnTx/>
              <a:uFillTx/>
              <a:cs typeface="+mn-ea"/>
              <a:sym typeface="+mn-lt"/>
            </a:endParaRPr>
          </a:p>
        </p:txBody>
      </p:sp>
      <p:sp>
        <p:nvSpPr>
          <p:cNvPr id="9" name="TextBox 36"/>
          <p:cNvSpPr txBox="1"/>
          <p:nvPr/>
        </p:nvSpPr>
        <p:spPr>
          <a:xfrm>
            <a:off x="455530" y="3319804"/>
            <a:ext cx="3240165" cy="461665"/>
          </a:xfrm>
          <a:prstGeom prst="rect">
            <a:avLst/>
          </a:prstGeom>
          <a:noFill/>
        </p:spPr>
        <p:txBody>
          <a:bodyPr wrap="square" rtlCol="0">
            <a:spAutoFit/>
          </a:bodyPr>
          <a:lstStyle/>
          <a:p>
            <a:pPr marL="0" marR="0" lvl="1" indent="0" algn="ctr"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27242F"/>
                </a:solidFill>
                <a:effectLst/>
                <a:uLnTx/>
                <a:uFillTx/>
                <a:cs typeface="+mn-ea"/>
                <a:sym typeface="+mn-lt"/>
              </a:rPr>
              <a:t>初步认识数据分析</a:t>
            </a:r>
          </a:p>
        </p:txBody>
      </p:sp>
      <p:grpSp>
        <p:nvGrpSpPr>
          <p:cNvPr id="10" name="组合 9"/>
          <p:cNvGrpSpPr/>
          <p:nvPr/>
        </p:nvGrpSpPr>
        <p:grpSpPr>
          <a:xfrm>
            <a:off x="1293558" y="1065078"/>
            <a:ext cx="1564118" cy="1410230"/>
            <a:chOff x="4634991" y="2138335"/>
            <a:chExt cx="428348" cy="386204"/>
          </a:xfrm>
        </p:grpSpPr>
        <p:sp>
          <p:nvSpPr>
            <p:cNvPr id="11"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54453"/>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cs typeface="+mn-ea"/>
                <a:sym typeface="+mn-lt"/>
              </a:endParaRPr>
            </a:p>
          </p:txBody>
        </p:sp>
        <p:sp>
          <p:nvSpPr>
            <p:cNvPr id="12"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FFFFFF"/>
                </a:solidFill>
                <a:effectLst/>
                <a:uLnTx/>
                <a:uFillTx/>
                <a:cs typeface="+mn-ea"/>
                <a:sym typeface="+mn-lt"/>
              </a:endParaRPr>
            </a:p>
          </p:txBody>
        </p:sp>
      </p:grpSp>
    </p:spTree>
    <p:extLst>
      <p:ext uri="{BB962C8B-B14F-4D97-AF65-F5344CB8AC3E}">
        <p14:creationId xmlns:p14="http://schemas.microsoft.com/office/powerpoint/2010/main" val="1139892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086" name="Freeform 5"/>
          <p:cNvSpPr>
            <a:spLocks/>
          </p:cNvSpPr>
          <p:nvPr/>
        </p:nvSpPr>
        <p:spPr bwMode="auto">
          <a:xfrm>
            <a:off x="4836981" y="327327"/>
            <a:ext cx="2590145" cy="1325083"/>
          </a:xfrm>
          <a:custGeom>
            <a:avLst/>
            <a:gdLst>
              <a:gd name="T0" fmla="*/ 1118 w 1175"/>
              <a:gd name="T1" fmla="*/ 389 h 541"/>
              <a:gd name="T2" fmla="*/ 456 w 1175"/>
              <a:gd name="T3" fmla="*/ 104 h 541"/>
              <a:gd name="T4" fmla="*/ 0 w 1175"/>
              <a:gd name="T5" fmla="*/ 541 h 541"/>
              <a:gd name="T6" fmla="*/ 1175 w 1175"/>
              <a:gd name="T7" fmla="*/ 541 h 541"/>
              <a:gd name="T8" fmla="*/ 1118 w 1175"/>
              <a:gd name="T9" fmla="*/ 389 h 541"/>
            </a:gdLst>
            <a:ahLst/>
            <a:cxnLst>
              <a:cxn ang="0">
                <a:pos x="T0" y="T1"/>
              </a:cxn>
              <a:cxn ang="0">
                <a:pos x="T2" y="T3"/>
              </a:cxn>
              <a:cxn ang="0">
                <a:pos x="T4" y="T5"/>
              </a:cxn>
              <a:cxn ang="0">
                <a:pos x="T6" y="T7"/>
              </a:cxn>
              <a:cxn ang="0">
                <a:pos x="T8" y="T9"/>
              </a:cxn>
            </a:cxnLst>
            <a:rect l="0" t="0" r="r" b="b"/>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chemeClr val="tx1">
              <a:lumMod val="50000"/>
              <a:lumOff val="50000"/>
            </a:schemeClr>
          </a:solidFill>
          <a:ln>
            <a:noFill/>
          </a:ln>
          <a:extLst/>
        </p:spPr>
        <p:txBody>
          <a:bodyPr/>
          <a:lstStyle/>
          <a:p>
            <a:endParaRPr lang="zh-CN" altLang="en-US" sz="1600">
              <a:cs typeface="+mn-ea"/>
              <a:sym typeface="+mn-lt"/>
            </a:endParaRPr>
          </a:p>
        </p:txBody>
      </p:sp>
      <p:sp>
        <p:nvSpPr>
          <p:cNvPr id="126087" name="Freeform 6"/>
          <p:cNvSpPr>
            <a:spLocks/>
          </p:cNvSpPr>
          <p:nvPr/>
        </p:nvSpPr>
        <p:spPr bwMode="auto">
          <a:xfrm>
            <a:off x="4606546" y="1652409"/>
            <a:ext cx="2929811" cy="1093982"/>
          </a:xfrm>
          <a:custGeom>
            <a:avLst/>
            <a:gdLst>
              <a:gd name="T0" fmla="*/ 118 w 1330"/>
              <a:gd name="T1" fmla="*/ 225 h 447"/>
              <a:gd name="T2" fmla="*/ 102 w 1330"/>
              <a:gd name="T3" fmla="*/ 281 h 447"/>
              <a:gd name="T4" fmla="*/ 8 w 1330"/>
              <a:gd name="T5" fmla="*/ 434 h 447"/>
              <a:gd name="T6" fmla="*/ 0 w 1330"/>
              <a:gd name="T7" fmla="*/ 447 h 447"/>
              <a:gd name="T8" fmla="*/ 1250 w 1330"/>
              <a:gd name="T9" fmla="*/ 447 h 447"/>
              <a:gd name="T10" fmla="*/ 1280 w 1330"/>
              <a:gd name="T11" fmla="*/ 0 h 447"/>
              <a:gd name="T12" fmla="*/ 105 w 1330"/>
              <a:gd name="T13" fmla="*/ 0 h 447"/>
              <a:gd name="T14" fmla="*/ 118 w 1330"/>
              <a:gd name="T15" fmla="*/ 225 h 4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rgbClr val="486877"/>
          </a:solidFill>
          <a:ln>
            <a:noFill/>
          </a:ln>
          <a:extLst/>
        </p:spPr>
        <p:txBody>
          <a:bodyPr/>
          <a:lstStyle/>
          <a:p>
            <a:endParaRPr lang="zh-CN" altLang="en-US" sz="1600">
              <a:cs typeface="+mn-ea"/>
              <a:sym typeface="+mn-lt"/>
            </a:endParaRPr>
          </a:p>
        </p:txBody>
      </p:sp>
      <p:sp>
        <p:nvSpPr>
          <p:cNvPr id="126088" name="Freeform 7"/>
          <p:cNvSpPr>
            <a:spLocks/>
          </p:cNvSpPr>
          <p:nvPr/>
        </p:nvSpPr>
        <p:spPr bwMode="auto">
          <a:xfrm>
            <a:off x="4588590" y="2746391"/>
            <a:ext cx="2772697" cy="1093982"/>
          </a:xfrm>
          <a:custGeom>
            <a:avLst/>
            <a:gdLst>
              <a:gd name="T0" fmla="*/ 1 w 1258"/>
              <a:gd name="T1" fmla="*/ 25 h 447"/>
              <a:gd name="T2" fmla="*/ 20 w 1258"/>
              <a:gd name="T3" fmla="*/ 65 h 447"/>
              <a:gd name="T4" fmla="*/ 117 w 1258"/>
              <a:gd name="T5" fmla="*/ 80 h 447"/>
              <a:gd name="T6" fmla="*/ 131 w 1258"/>
              <a:gd name="T7" fmla="*/ 109 h 447"/>
              <a:gd name="T8" fmla="*/ 110 w 1258"/>
              <a:gd name="T9" fmla="*/ 130 h 447"/>
              <a:gd name="T10" fmla="*/ 100 w 1258"/>
              <a:gd name="T11" fmla="*/ 151 h 447"/>
              <a:gd name="T12" fmla="*/ 110 w 1258"/>
              <a:gd name="T13" fmla="*/ 175 h 447"/>
              <a:gd name="T14" fmla="*/ 138 w 1258"/>
              <a:gd name="T15" fmla="*/ 216 h 447"/>
              <a:gd name="T16" fmla="*/ 130 w 1258"/>
              <a:gd name="T17" fmla="*/ 228 h 447"/>
              <a:gd name="T18" fmla="*/ 122 w 1258"/>
              <a:gd name="T19" fmla="*/ 246 h 447"/>
              <a:gd name="T20" fmla="*/ 124 w 1258"/>
              <a:gd name="T21" fmla="*/ 273 h 447"/>
              <a:gd name="T22" fmla="*/ 170 w 1258"/>
              <a:gd name="T23" fmla="*/ 315 h 447"/>
              <a:gd name="T24" fmla="*/ 171 w 1258"/>
              <a:gd name="T25" fmla="*/ 329 h 447"/>
              <a:gd name="T26" fmla="*/ 179 w 1258"/>
              <a:gd name="T27" fmla="*/ 447 h 447"/>
              <a:gd name="T28" fmla="*/ 1116 w 1258"/>
              <a:gd name="T29" fmla="*/ 447 h 447"/>
              <a:gd name="T30" fmla="*/ 1083 w 1258"/>
              <a:gd name="T31" fmla="*/ 331 h 447"/>
              <a:gd name="T32" fmla="*/ 1190 w 1258"/>
              <a:gd name="T33" fmla="*/ 101 h 447"/>
              <a:gd name="T34" fmla="*/ 1258 w 1258"/>
              <a:gd name="T35" fmla="*/ 0 h 447"/>
              <a:gd name="T36" fmla="*/ 8 w 1258"/>
              <a:gd name="T37" fmla="*/ 0 h 447"/>
              <a:gd name="T38" fmla="*/ 1 w 1258"/>
              <a:gd name="T39" fmla="*/ 2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chemeClr val="tx1">
              <a:lumMod val="50000"/>
              <a:lumOff val="50000"/>
            </a:schemeClr>
          </a:solidFill>
          <a:ln>
            <a:noFill/>
          </a:ln>
          <a:extLst/>
        </p:spPr>
        <p:txBody>
          <a:bodyPr/>
          <a:lstStyle/>
          <a:p>
            <a:endParaRPr lang="zh-CN" altLang="en-US" sz="1600">
              <a:cs typeface="+mn-ea"/>
              <a:sym typeface="+mn-lt"/>
            </a:endParaRPr>
          </a:p>
        </p:txBody>
      </p:sp>
      <p:sp>
        <p:nvSpPr>
          <p:cNvPr id="126089" name="Freeform 8"/>
          <p:cNvSpPr>
            <a:spLocks/>
          </p:cNvSpPr>
          <p:nvPr/>
        </p:nvSpPr>
        <p:spPr bwMode="auto">
          <a:xfrm>
            <a:off x="4983619" y="3840375"/>
            <a:ext cx="2471934" cy="1093982"/>
          </a:xfrm>
          <a:custGeom>
            <a:avLst/>
            <a:gdLst>
              <a:gd name="T0" fmla="*/ 22 w 1122"/>
              <a:gd name="T1" fmla="*/ 29 h 447"/>
              <a:gd name="T2" fmla="*/ 291 w 1122"/>
              <a:gd name="T3" fmla="*/ 13 h 447"/>
              <a:gd name="T4" fmla="*/ 357 w 1122"/>
              <a:gd name="T5" fmla="*/ 227 h 447"/>
              <a:gd name="T6" fmla="*/ 353 w 1122"/>
              <a:gd name="T7" fmla="*/ 227 h 447"/>
              <a:gd name="T8" fmla="*/ 140 w 1122"/>
              <a:gd name="T9" fmla="*/ 447 h 447"/>
              <a:gd name="T10" fmla="*/ 1055 w 1122"/>
              <a:gd name="T11" fmla="*/ 447 h 447"/>
              <a:gd name="T12" fmla="*/ 1122 w 1122"/>
              <a:gd name="T13" fmla="*/ 447 h 447"/>
              <a:gd name="T14" fmla="*/ 1038 w 1122"/>
              <a:gd name="T15" fmla="*/ 224 h 447"/>
              <a:gd name="T16" fmla="*/ 937 w 1122"/>
              <a:gd name="T17" fmla="*/ 0 h 447"/>
              <a:gd name="T18" fmla="*/ 0 w 1122"/>
              <a:gd name="T19" fmla="*/ 0 h 447"/>
              <a:gd name="T20" fmla="*/ 22 w 1122"/>
              <a:gd name="T21" fmla="*/ 29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rgbClr val="486877"/>
          </a:solidFill>
          <a:ln>
            <a:noFill/>
          </a:ln>
          <a:extLst/>
        </p:spPr>
        <p:txBody>
          <a:bodyPr/>
          <a:lstStyle/>
          <a:p>
            <a:endParaRPr lang="zh-CN" altLang="en-US" sz="1600">
              <a:cs typeface="+mn-ea"/>
              <a:sym typeface="+mn-lt"/>
            </a:endParaRPr>
          </a:p>
        </p:txBody>
      </p:sp>
      <p:sp>
        <p:nvSpPr>
          <p:cNvPr id="615" name="TextBox 614"/>
          <p:cNvSpPr txBox="1"/>
          <p:nvPr/>
        </p:nvSpPr>
        <p:spPr bwMode="auto">
          <a:xfrm>
            <a:off x="5215413" y="1005068"/>
            <a:ext cx="915635"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dirty="0">
                <a:solidFill>
                  <a:schemeClr val="bg1"/>
                </a:solidFill>
                <a:latin typeface="+mn-lt"/>
                <a:ea typeface="+mn-ea"/>
                <a:cs typeface="+mn-ea"/>
                <a:sym typeface="+mn-lt"/>
              </a:rPr>
              <a:t>标题一</a:t>
            </a:r>
          </a:p>
        </p:txBody>
      </p:sp>
      <p:sp>
        <p:nvSpPr>
          <p:cNvPr id="626" name="矩形 1"/>
          <p:cNvSpPr>
            <a:spLocks noChangeArrowheads="1"/>
          </p:cNvSpPr>
          <p:nvPr/>
        </p:nvSpPr>
        <p:spPr bwMode="auto">
          <a:xfrm>
            <a:off x="718025" y="1205123"/>
            <a:ext cx="41321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200" dirty="0">
                <a:cs typeface="+mn-ea"/>
                <a:sym typeface="+mn-lt"/>
              </a:rPr>
              <a:t>数据分析是指用适当的统计分析方法对收集来的大量数据进行分析，</a:t>
            </a:r>
            <a:endParaRPr lang="en-US" altLang="zh-CN" sz="1200" dirty="0">
              <a:cs typeface="+mn-ea"/>
              <a:sym typeface="+mn-lt"/>
            </a:endParaRPr>
          </a:p>
        </p:txBody>
      </p:sp>
      <p:sp>
        <p:nvSpPr>
          <p:cNvPr id="627" name="TextBox 626"/>
          <p:cNvSpPr txBox="1"/>
          <p:nvPr/>
        </p:nvSpPr>
        <p:spPr bwMode="auto">
          <a:xfrm>
            <a:off x="6061937" y="2013665"/>
            <a:ext cx="915635"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dirty="0">
                <a:solidFill>
                  <a:schemeClr val="bg1"/>
                </a:solidFill>
                <a:latin typeface="+mn-lt"/>
                <a:ea typeface="+mn-ea"/>
                <a:cs typeface="+mn-ea"/>
                <a:sym typeface="+mn-lt"/>
              </a:rPr>
              <a:t>标题二</a:t>
            </a:r>
          </a:p>
        </p:txBody>
      </p:sp>
      <p:sp>
        <p:nvSpPr>
          <p:cNvPr id="628" name="TextBox 627"/>
          <p:cNvSpPr txBox="1"/>
          <p:nvPr/>
        </p:nvSpPr>
        <p:spPr bwMode="auto">
          <a:xfrm>
            <a:off x="5350080" y="3116099"/>
            <a:ext cx="915635"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dirty="0">
                <a:solidFill>
                  <a:schemeClr val="bg1"/>
                </a:solidFill>
                <a:latin typeface="+mn-lt"/>
                <a:ea typeface="+mn-ea"/>
                <a:cs typeface="+mn-ea"/>
                <a:sym typeface="+mn-lt"/>
              </a:rPr>
              <a:t>标题三</a:t>
            </a:r>
          </a:p>
        </p:txBody>
      </p:sp>
      <p:sp>
        <p:nvSpPr>
          <p:cNvPr id="629" name="TextBox 628"/>
          <p:cNvSpPr txBox="1"/>
          <p:nvPr/>
        </p:nvSpPr>
        <p:spPr bwMode="auto">
          <a:xfrm>
            <a:off x="6156577" y="4388073"/>
            <a:ext cx="915635"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dirty="0">
                <a:solidFill>
                  <a:schemeClr val="bg1"/>
                </a:solidFill>
                <a:latin typeface="+mn-lt"/>
                <a:ea typeface="+mn-ea"/>
                <a:cs typeface="+mn-ea"/>
                <a:sym typeface="+mn-lt"/>
              </a:rPr>
              <a:t>标题四</a:t>
            </a:r>
          </a:p>
        </p:txBody>
      </p:sp>
      <p:sp>
        <p:nvSpPr>
          <p:cNvPr id="578" name="任意多边形 577"/>
          <p:cNvSpPr/>
          <p:nvPr/>
        </p:nvSpPr>
        <p:spPr>
          <a:xfrm>
            <a:off x="747297" y="1645045"/>
            <a:ext cx="6679826" cy="52457"/>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1" name="矩形 1"/>
          <p:cNvSpPr>
            <a:spLocks noChangeArrowheads="1"/>
          </p:cNvSpPr>
          <p:nvPr/>
        </p:nvSpPr>
        <p:spPr bwMode="auto">
          <a:xfrm>
            <a:off x="730034" y="2352220"/>
            <a:ext cx="38765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200" dirty="0">
                <a:cs typeface="+mn-ea"/>
                <a:sym typeface="+mn-lt"/>
              </a:rPr>
              <a:t>将它们加以汇总、理解并消化，</a:t>
            </a:r>
            <a:endParaRPr lang="zh-CN" altLang="en-US" sz="1200" dirty="0">
              <a:solidFill>
                <a:schemeClr val="tx1">
                  <a:lumMod val="65000"/>
                  <a:lumOff val="35000"/>
                </a:schemeClr>
              </a:solidFill>
              <a:cs typeface="+mn-ea"/>
              <a:sym typeface="+mn-lt"/>
            </a:endParaRPr>
          </a:p>
        </p:txBody>
      </p:sp>
      <p:sp>
        <p:nvSpPr>
          <p:cNvPr id="632" name="任意多边形 631"/>
          <p:cNvSpPr/>
          <p:nvPr/>
        </p:nvSpPr>
        <p:spPr>
          <a:xfrm>
            <a:off x="747297" y="2742869"/>
            <a:ext cx="6613988" cy="51940"/>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4" name="矩形 1"/>
          <p:cNvSpPr>
            <a:spLocks noChangeArrowheads="1"/>
          </p:cNvSpPr>
          <p:nvPr/>
        </p:nvSpPr>
        <p:spPr bwMode="auto">
          <a:xfrm>
            <a:off x="730035" y="3454654"/>
            <a:ext cx="40745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200" dirty="0">
                <a:cs typeface="+mn-ea"/>
                <a:sym typeface="+mn-lt"/>
              </a:rPr>
              <a:t>以求最大化地开发数据的功能，发挥数据的作用。</a:t>
            </a:r>
            <a:endParaRPr lang="zh-CN" altLang="en-US" sz="1200" dirty="0">
              <a:solidFill>
                <a:schemeClr val="tx1">
                  <a:lumMod val="65000"/>
                  <a:lumOff val="35000"/>
                </a:schemeClr>
              </a:solidFill>
              <a:cs typeface="+mn-ea"/>
              <a:sym typeface="+mn-lt"/>
            </a:endParaRPr>
          </a:p>
        </p:txBody>
      </p:sp>
      <p:sp>
        <p:nvSpPr>
          <p:cNvPr id="635" name="任意多边形 634"/>
          <p:cNvSpPr/>
          <p:nvPr/>
        </p:nvSpPr>
        <p:spPr>
          <a:xfrm>
            <a:off x="747298" y="3840178"/>
            <a:ext cx="6302752" cy="47881"/>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6" name="矩形 1"/>
          <p:cNvSpPr>
            <a:spLocks noChangeArrowheads="1"/>
          </p:cNvSpPr>
          <p:nvPr/>
        </p:nvSpPr>
        <p:spPr bwMode="auto">
          <a:xfrm>
            <a:off x="747907" y="4557088"/>
            <a:ext cx="48221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200" dirty="0">
                <a:cs typeface="+mn-ea"/>
                <a:sym typeface="+mn-lt"/>
              </a:rPr>
              <a:t>简单而言：通过适当方法对数据进行分析。</a:t>
            </a:r>
          </a:p>
        </p:txBody>
      </p:sp>
      <p:sp>
        <p:nvSpPr>
          <p:cNvPr id="637" name="任意多边形 636"/>
          <p:cNvSpPr/>
          <p:nvPr/>
        </p:nvSpPr>
        <p:spPr>
          <a:xfrm>
            <a:off x="747300" y="4934357"/>
            <a:ext cx="6708255" cy="50963"/>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TextBox 6">
            <a:extLst>
              <a:ext uri="{FF2B5EF4-FFF2-40B4-BE49-F238E27FC236}">
                <a16:creationId xmlns="" xmlns:a16="http://schemas.microsoft.com/office/drawing/2014/main" id="{C1E31F69-4357-41A2-BE6B-5DFECC879392}"/>
              </a:ext>
            </a:extLst>
          </p:cNvPr>
          <p:cNvSpPr txBox="1"/>
          <p:nvPr/>
        </p:nvSpPr>
        <p:spPr>
          <a:xfrm>
            <a:off x="279492" y="-39956"/>
            <a:ext cx="2069797" cy="369332"/>
          </a:xfrm>
          <a:prstGeom prst="rect">
            <a:avLst/>
          </a:prstGeom>
          <a:noFill/>
        </p:spPr>
        <p:txBody>
          <a:bodyPr wrap="none" rtlCol="0">
            <a:spAutoFit/>
          </a:bodyPr>
          <a:lstStyle/>
          <a:p>
            <a:r>
              <a:rPr lang="zh-CN" altLang="en-US" sz="1800" b="1" spc="300" dirty="0">
                <a:solidFill>
                  <a:schemeClr val="bg1"/>
                </a:solidFill>
                <a:cs typeface="+mn-ea"/>
                <a:sym typeface="+mn-lt"/>
              </a:rPr>
              <a:t>什么是数据分析</a:t>
            </a:r>
          </a:p>
        </p:txBody>
      </p:sp>
    </p:spTree>
    <p:extLst>
      <p:ext uri="{BB962C8B-B14F-4D97-AF65-F5344CB8AC3E}">
        <p14:creationId xmlns:p14="http://schemas.microsoft.com/office/powerpoint/2010/main" val="3073712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26086"/>
                                        </p:tgtEl>
                                        <p:attrNameLst>
                                          <p:attrName>style.visibility</p:attrName>
                                        </p:attrNameLst>
                                      </p:cBhvr>
                                      <p:to>
                                        <p:strVal val="visible"/>
                                      </p:to>
                                    </p:set>
                                    <p:anim calcmode="lin" valueType="num">
                                      <p:cBhvr additive="base">
                                        <p:cTn id="7" dur="500" fill="hold"/>
                                        <p:tgtEl>
                                          <p:spTgt spid="126086"/>
                                        </p:tgtEl>
                                        <p:attrNameLst>
                                          <p:attrName>ppt_x</p:attrName>
                                        </p:attrNameLst>
                                      </p:cBhvr>
                                      <p:tavLst>
                                        <p:tav tm="0">
                                          <p:val>
                                            <p:strVal val="1+#ppt_w/2"/>
                                          </p:val>
                                        </p:tav>
                                        <p:tav tm="100000">
                                          <p:val>
                                            <p:strVal val="#ppt_x"/>
                                          </p:val>
                                        </p:tav>
                                      </p:tavLst>
                                    </p:anim>
                                    <p:anim calcmode="lin" valueType="num">
                                      <p:cBhvr additive="base">
                                        <p:cTn id="8" dur="500" fill="hold"/>
                                        <p:tgtEl>
                                          <p:spTgt spid="12608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26087"/>
                                        </p:tgtEl>
                                        <p:attrNameLst>
                                          <p:attrName>style.visibility</p:attrName>
                                        </p:attrNameLst>
                                      </p:cBhvr>
                                      <p:to>
                                        <p:strVal val="visible"/>
                                      </p:to>
                                    </p:set>
                                    <p:anim calcmode="lin" valueType="num">
                                      <p:cBhvr additive="base">
                                        <p:cTn id="12" dur="500" fill="hold"/>
                                        <p:tgtEl>
                                          <p:spTgt spid="126087"/>
                                        </p:tgtEl>
                                        <p:attrNameLst>
                                          <p:attrName>ppt_x</p:attrName>
                                        </p:attrNameLst>
                                      </p:cBhvr>
                                      <p:tavLst>
                                        <p:tav tm="0">
                                          <p:val>
                                            <p:strVal val="1+#ppt_w/2"/>
                                          </p:val>
                                        </p:tav>
                                        <p:tav tm="100000">
                                          <p:val>
                                            <p:strVal val="#ppt_x"/>
                                          </p:val>
                                        </p:tav>
                                      </p:tavLst>
                                    </p:anim>
                                    <p:anim calcmode="lin" valueType="num">
                                      <p:cBhvr additive="base">
                                        <p:cTn id="13" dur="500" fill="hold"/>
                                        <p:tgtEl>
                                          <p:spTgt spid="12608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26088"/>
                                        </p:tgtEl>
                                        <p:attrNameLst>
                                          <p:attrName>style.visibility</p:attrName>
                                        </p:attrNameLst>
                                      </p:cBhvr>
                                      <p:to>
                                        <p:strVal val="visible"/>
                                      </p:to>
                                    </p:set>
                                    <p:anim calcmode="lin" valueType="num">
                                      <p:cBhvr additive="base">
                                        <p:cTn id="17" dur="500" fill="hold"/>
                                        <p:tgtEl>
                                          <p:spTgt spid="126088"/>
                                        </p:tgtEl>
                                        <p:attrNameLst>
                                          <p:attrName>ppt_x</p:attrName>
                                        </p:attrNameLst>
                                      </p:cBhvr>
                                      <p:tavLst>
                                        <p:tav tm="0">
                                          <p:val>
                                            <p:strVal val="1+#ppt_w/2"/>
                                          </p:val>
                                        </p:tav>
                                        <p:tav tm="100000">
                                          <p:val>
                                            <p:strVal val="#ppt_x"/>
                                          </p:val>
                                        </p:tav>
                                      </p:tavLst>
                                    </p:anim>
                                    <p:anim calcmode="lin" valueType="num">
                                      <p:cBhvr additive="base">
                                        <p:cTn id="18" dur="500" fill="hold"/>
                                        <p:tgtEl>
                                          <p:spTgt spid="12608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26089"/>
                                        </p:tgtEl>
                                        <p:attrNameLst>
                                          <p:attrName>style.visibility</p:attrName>
                                        </p:attrNameLst>
                                      </p:cBhvr>
                                      <p:to>
                                        <p:strVal val="visible"/>
                                      </p:to>
                                    </p:set>
                                    <p:anim calcmode="lin" valueType="num">
                                      <p:cBhvr additive="base">
                                        <p:cTn id="22" dur="500" fill="hold"/>
                                        <p:tgtEl>
                                          <p:spTgt spid="126089"/>
                                        </p:tgtEl>
                                        <p:attrNameLst>
                                          <p:attrName>ppt_x</p:attrName>
                                        </p:attrNameLst>
                                      </p:cBhvr>
                                      <p:tavLst>
                                        <p:tav tm="0">
                                          <p:val>
                                            <p:strVal val="#ppt_x"/>
                                          </p:val>
                                        </p:tav>
                                        <p:tav tm="100000">
                                          <p:val>
                                            <p:strVal val="#ppt_x"/>
                                          </p:val>
                                        </p:tav>
                                      </p:tavLst>
                                    </p:anim>
                                    <p:anim calcmode="lin" valueType="num">
                                      <p:cBhvr additive="base">
                                        <p:cTn id="23" dur="500" fill="hold"/>
                                        <p:tgtEl>
                                          <p:spTgt spid="12608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578"/>
                                        </p:tgtEl>
                                        <p:attrNameLst>
                                          <p:attrName>style.visibility</p:attrName>
                                        </p:attrNameLst>
                                      </p:cBhvr>
                                      <p:to>
                                        <p:strVal val="visible"/>
                                      </p:to>
                                    </p:set>
                                    <p:animEffect transition="in" filter="wipe(right)">
                                      <p:cBhvr>
                                        <p:cTn id="27" dur="500"/>
                                        <p:tgtEl>
                                          <p:spTgt spid="578"/>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15"/>
                                        </p:tgtEl>
                                        <p:attrNameLst>
                                          <p:attrName>style.visibility</p:attrName>
                                        </p:attrNameLst>
                                      </p:cBhvr>
                                      <p:to>
                                        <p:strVal val="visible"/>
                                      </p:to>
                                    </p:set>
                                    <p:animEffect transition="in" filter="fade">
                                      <p:cBhvr>
                                        <p:cTn id="31" dur="500"/>
                                        <p:tgtEl>
                                          <p:spTgt spid="615"/>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626"/>
                                        </p:tgtEl>
                                        <p:attrNameLst>
                                          <p:attrName>style.visibility</p:attrName>
                                        </p:attrNameLst>
                                      </p:cBhvr>
                                      <p:to>
                                        <p:strVal val="visible"/>
                                      </p:to>
                                    </p:set>
                                    <p:animEffect transition="in" filter="wipe(left)">
                                      <p:cBhvr>
                                        <p:cTn id="35" dur="500"/>
                                        <p:tgtEl>
                                          <p:spTgt spid="626"/>
                                        </p:tgtEl>
                                      </p:cBhvr>
                                    </p:animEffect>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632"/>
                                        </p:tgtEl>
                                        <p:attrNameLst>
                                          <p:attrName>style.visibility</p:attrName>
                                        </p:attrNameLst>
                                      </p:cBhvr>
                                      <p:to>
                                        <p:strVal val="visible"/>
                                      </p:to>
                                    </p:set>
                                    <p:animEffect transition="in" filter="wipe(right)">
                                      <p:cBhvr>
                                        <p:cTn id="39" dur="500"/>
                                        <p:tgtEl>
                                          <p:spTgt spid="632"/>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627"/>
                                        </p:tgtEl>
                                        <p:attrNameLst>
                                          <p:attrName>style.visibility</p:attrName>
                                        </p:attrNameLst>
                                      </p:cBhvr>
                                      <p:to>
                                        <p:strVal val="visible"/>
                                      </p:to>
                                    </p:set>
                                    <p:animEffect transition="in" filter="fade">
                                      <p:cBhvr>
                                        <p:cTn id="43" dur="500"/>
                                        <p:tgtEl>
                                          <p:spTgt spid="627"/>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631"/>
                                        </p:tgtEl>
                                        <p:attrNameLst>
                                          <p:attrName>style.visibility</p:attrName>
                                        </p:attrNameLst>
                                      </p:cBhvr>
                                      <p:to>
                                        <p:strVal val="visible"/>
                                      </p:to>
                                    </p:set>
                                    <p:animEffect transition="in" filter="wipe(left)">
                                      <p:cBhvr>
                                        <p:cTn id="47" dur="500"/>
                                        <p:tgtEl>
                                          <p:spTgt spid="631"/>
                                        </p:tgtEl>
                                      </p:cBhvr>
                                    </p:animEffect>
                                  </p:childTnLst>
                                </p:cTn>
                              </p:par>
                            </p:childTnLst>
                          </p:cTn>
                        </p:par>
                        <p:par>
                          <p:cTn id="48" fill="hold">
                            <p:stCondLst>
                              <p:cond delay="5000"/>
                            </p:stCondLst>
                            <p:childTnLst>
                              <p:par>
                                <p:cTn id="49" presetID="22" presetClass="entr" presetSubtype="2" fill="hold" grpId="0" nodeType="afterEffect">
                                  <p:stCondLst>
                                    <p:cond delay="0"/>
                                  </p:stCondLst>
                                  <p:childTnLst>
                                    <p:set>
                                      <p:cBhvr>
                                        <p:cTn id="50" dur="1" fill="hold">
                                          <p:stCondLst>
                                            <p:cond delay="0"/>
                                          </p:stCondLst>
                                        </p:cTn>
                                        <p:tgtEl>
                                          <p:spTgt spid="635"/>
                                        </p:tgtEl>
                                        <p:attrNameLst>
                                          <p:attrName>style.visibility</p:attrName>
                                        </p:attrNameLst>
                                      </p:cBhvr>
                                      <p:to>
                                        <p:strVal val="visible"/>
                                      </p:to>
                                    </p:set>
                                    <p:animEffect transition="in" filter="wipe(right)">
                                      <p:cBhvr>
                                        <p:cTn id="51" dur="500"/>
                                        <p:tgtEl>
                                          <p:spTgt spid="635"/>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628"/>
                                        </p:tgtEl>
                                        <p:attrNameLst>
                                          <p:attrName>style.visibility</p:attrName>
                                        </p:attrNameLst>
                                      </p:cBhvr>
                                      <p:to>
                                        <p:strVal val="visible"/>
                                      </p:to>
                                    </p:set>
                                    <p:animEffect transition="in" filter="fade">
                                      <p:cBhvr>
                                        <p:cTn id="55" dur="500"/>
                                        <p:tgtEl>
                                          <p:spTgt spid="628"/>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634"/>
                                        </p:tgtEl>
                                        <p:attrNameLst>
                                          <p:attrName>style.visibility</p:attrName>
                                        </p:attrNameLst>
                                      </p:cBhvr>
                                      <p:to>
                                        <p:strVal val="visible"/>
                                      </p:to>
                                    </p:set>
                                    <p:animEffect transition="in" filter="wipe(left)">
                                      <p:cBhvr>
                                        <p:cTn id="59" dur="500"/>
                                        <p:tgtEl>
                                          <p:spTgt spid="634"/>
                                        </p:tgtEl>
                                      </p:cBhvr>
                                    </p:animEffect>
                                  </p:childTnLst>
                                </p:cTn>
                              </p:par>
                            </p:childTnLst>
                          </p:cTn>
                        </p:par>
                        <p:par>
                          <p:cTn id="60" fill="hold">
                            <p:stCondLst>
                              <p:cond delay="6500"/>
                            </p:stCondLst>
                            <p:childTnLst>
                              <p:par>
                                <p:cTn id="61" presetID="22" presetClass="entr" presetSubtype="2" fill="hold" grpId="0" nodeType="afterEffect">
                                  <p:stCondLst>
                                    <p:cond delay="0"/>
                                  </p:stCondLst>
                                  <p:childTnLst>
                                    <p:set>
                                      <p:cBhvr>
                                        <p:cTn id="62" dur="1" fill="hold">
                                          <p:stCondLst>
                                            <p:cond delay="0"/>
                                          </p:stCondLst>
                                        </p:cTn>
                                        <p:tgtEl>
                                          <p:spTgt spid="637"/>
                                        </p:tgtEl>
                                        <p:attrNameLst>
                                          <p:attrName>style.visibility</p:attrName>
                                        </p:attrNameLst>
                                      </p:cBhvr>
                                      <p:to>
                                        <p:strVal val="visible"/>
                                      </p:to>
                                    </p:set>
                                    <p:animEffect transition="in" filter="wipe(right)">
                                      <p:cBhvr>
                                        <p:cTn id="63" dur="500"/>
                                        <p:tgtEl>
                                          <p:spTgt spid="637"/>
                                        </p:tgtEl>
                                      </p:cBhvr>
                                    </p:animEffect>
                                  </p:childTnLst>
                                </p:cTn>
                              </p:par>
                            </p:childTnLst>
                          </p:cTn>
                        </p:par>
                        <p:par>
                          <p:cTn id="64" fill="hold">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629"/>
                                        </p:tgtEl>
                                        <p:attrNameLst>
                                          <p:attrName>style.visibility</p:attrName>
                                        </p:attrNameLst>
                                      </p:cBhvr>
                                      <p:to>
                                        <p:strVal val="visible"/>
                                      </p:to>
                                    </p:set>
                                    <p:animEffect transition="in" filter="fade">
                                      <p:cBhvr>
                                        <p:cTn id="67" dur="500"/>
                                        <p:tgtEl>
                                          <p:spTgt spid="629"/>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636"/>
                                        </p:tgtEl>
                                        <p:attrNameLst>
                                          <p:attrName>style.visibility</p:attrName>
                                        </p:attrNameLst>
                                      </p:cBhvr>
                                      <p:to>
                                        <p:strVal val="visible"/>
                                      </p:to>
                                    </p:set>
                                    <p:animEffect transition="in" filter="wipe(left)">
                                      <p:cBhvr>
                                        <p:cTn id="71" dur="500"/>
                                        <p:tgtEl>
                                          <p:spTgt spid="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086" grpId="0" animBg="1"/>
      <p:bldP spid="126087" grpId="0" animBg="1"/>
      <p:bldP spid="126088" grpId="0" animBg="1"/>
      <p:bldP spid="126089" grpId="0" animBg="1"/>
      <p:bldP spid="615" grpId="0"/>
      <p:bldP spid="626" grpId="0"/>
      <p:bldP spid="627" grpId="0"/>
      <p:bldP spid="628" grpId="0"/>
      <p:bldP spid="629" grpId="0"/>
      <p:bldP spid="578" grpId="0" animBg="1"/>
      <p:bldP spid="631" grpId="0"/>
      <p:bldP spid="632" grpId="0" animBg="1"/>
      <p:bldP spid="634" grpId="0"/>
      <p:bldP spid="635" grpId="0" animBg="1"/>
      <p:bldP spid="636" grpId="0"/>
      <p:bldP spid="63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弧形 75"/>
          <p:cNvSpPr/>
          <p:nvPr/>
        </p:nvSpPr>
        <p:spPr>
          <a:xfrm>
            <a:off x="765239" y="971593"/>
            <a:ext cx="3466981" cy="3466981"/>
          </a:xfrm>
          <a:prstGeom prst="arc">
            <a:avLst>
              <a:gd name="adj1" fmla="val 830435"/>
              <a:gd name="adj2" fmla="val 10793851"/>
            </a:avLst>
          </a:prstGeom>
          <a:ln w="254000">
            <a:solidFill>
              <a:srgbClr val="66666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cs typeface="+mn-ea"/>
              <a:sym typeface="+mn-lt"/>
            </a:endParaRPr>
          </a:p>
        </p:txBody>
      </p:sp>
      <p:grpSp>
        <p:nvGrpSpPr>
          <p:cNvPr id="77" name="组合 76"/>
          <p:cNvGrpSpPr/>
          <p:nvPr/>
        </p:nvGrpSpPr>
        <p:grpSpPr>
          <a:xfrm>
            <a:off x="2550968" y="1791846"/>
            <a:ext cx="673107" cy="2093094"/>
            <a:chOff x="6656632" y="2132856"/>
            <a:chExt cx="908613" cy="2825421"/>
          </a:xfrm>
        </p:grpSpPr>
        <p:grpSp>
          <p:nvGrpSpPr>
            <p:cNvPr id="78" name="组合 77"/>
            <p:cNvGrpSpPr/>
            <p:nvPr/>
          </p:nvGrpSpPr>
          <p:grpSpPr>
            <a:xfrm>
              <a:off x="6656632" y="2132856"/>
              <a:ext cx="864000" cy="2825421"/>
              <a:chOff x="6656632" y="2132856"/>
              <a:chExt cx="864000" cy="2825421"/>
            </a:xfrm>
          </p:grpSpPr>
          <p:sp>
            <p:nvSpPr>
              <p:cNvPr id="80" name="椭圆 79"/>
              <p:cNvSpPr/>
              <p:nvPr/>
            </p:nvSpPr>
            <p:spPr>
              <a:xfrm>
                <a:off x="7017271" y="4815555"/>
                <a:ext cx="142722" cy="142722"/>
              </a:xfrm>
              <a:prstGeom prst="ellipse">
                <a:avLst/>
              </a:prstGeom>
              <a:noFill/>
              <a:ln w="38100">
                <a:solidFill>
                  <a:srgbClr val="4868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cxnSp>
            <p:nvCxnSpPr>
              <p:cNvPr id="81" name="直接连接符 80"/>
              <p:cNvCxnSpPr>
                <a:stCxn id="80" idx="0"/>
              </p:cNvCxnSpPr>
              <p:nvPr/>
            </p:nvCxnSpPr>
            <p:spPr>
              <a:xfrm flipV="1">
                <a:off x="7088632" y="3014708"/>
                <a:ext cx="324" cy="1800847"/>
              </a:xfrm>
              <a:prstGeom prst="line">
                <a:avLst/>
              </a:prstGeom>
              <a:noFill/>
              <a:ln w="38100">
                <a:solidFill>
                  <a:srgbClr val="486877"/>
                </a:solidFill>
              </a:ln>
            </p:spPr>
            <p:style>
              <a:lnRef idx="2">
                <a:schemeClr val="accent1">
                  <a:shade val="50000"/>
                </a:schemeClr>
              </a:lnRef>
              <a:fillRef idx="1">
                <a:schemeClr val="accent1"/>
              </a:fillRef>
              <a:effectRef idx="0">
                <a:schemeClr val="accent1"/>
              </a:effectRef>
              <a:fontRef idx="minor">
                <a:schemeClr val="lt1"/>
              </a:fontRef>
            </p:style>
          </p:cxnSp>
          <p:sp>
            <p:nvSpPr>
              <p:cNvPr id="82" name="弧形 81"/>
              <p:cNvSpPr/>
              <p:nvPr/>
            </p:nvSpPr>
            <p:spPr>
              <a:xfrm>
                <a:off x="6656632" y="2132856"/>
                <a:ext cx="864000" cy="864000"/>
              </a:xfrm>
              <a:prstGeom prst="arc">
                <a:avLst>
                  <a:gd name="adj1" fmla="val 2657162"/>
                  <a:gd name="adj2" fmla="val 8176062"/>
                </a:avLst>
              </a:prstGeom>
              <a:noFill/>
              <a:ln w="38100">
                <a:solidFill>
                  <a:srgbClr val="4868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83" name="椭圆 82"/>
              <p:cNvSpPr/>
              <p:nvPr/>
            </p:nvSpPr>
            <p:spPr>
              <a:xfrm>
                <a:off x="6710632" y="2187164"/>
                <a:ext cx="756000" cy="756000"/>
              </a:xfrm>
              <a:prstGeom prst="ellipse">
                <a:avLst/>
              </a:prstGeom>
              <a:solidFill>
                <a:srgbClr val="486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cs typeface="+mn-ea"/>
                  <a:sym typeface="+mn-lt"/>
                </a:endParaRPr>
              </a:p>
            </p:txBody>
          </p:sp>
        </p:grpSp>
        <p:sp>
          <p:nvSpPr>
            <p:cNvPr id="79" name="文本框 20"/>
            <p:cNvSpPr txBox="1"/>
            <p:nvPr/>
          </p:nvSpPr>
          <p:spPr>
            <a:xfrm>
              <a:off x="6744709" y="2350575"/>
              <a:ext cx="820536" cy="457007"/>
            </a:xfrm>
            <a:prstGeom prst="rect">
              <a:avLst/>
            </a:prstGeom>
            <a:noFill/>
          </p:spPr>
          <p:txBody>
            <a:bodyPr wrap="none" rtlCol="0">
              <a:spAutoFit/>
            </a:bodyPr>
            <a:lstStyle/>
            <a:p>
              <a:r>
                <a:rPr lang="en-US" altLang="zh-CN" sz="1600" dirty="0">
                  <a:solidFill>
                    <a:schemeClr val="bg1"/>
                  </a:solidFill>
                  <a:cs typeface="+mn-ea"/>
                  <a:sym typeface="+mn-lt"/>
                </a:rPr>
                <a:t>28%</a:t>
              </a:r>
              <a:endParaRPr lang="zh-CN" altLang="en-US" sz="1600" dirty="0">
                <a:solidFill>
                  <a:schemeClr val="bg1"/>
                </a:solidFill>
                <a:cs typeface="+mn-ea"/>
                <a:sym typeface="+mn-lt"/>
              </a:endParaRPr>
            </a:p>
          </p:txBody>
        </p:sp>
      </p:grpSp>
      <p:sp>
        <p:nvSpPr>
          <p:cNvPr id="84" name="弧形 83"/>
          <p:cNvSpPr/>
          <p:nvPr/>
        </p:nvSpPr>
        <p:spPr>
          <a:xfrm>
            <a:off x="1031930" y="1238284"/>
            <a:ext cx="2933599" cy="2933599"/>
          </a:xfrm>
          <a:prstGeom prst="arc">
            <a:avLst>
              <a:gd name="adj1" fmla="val 2938498"/>
              <a:gd name="adj2" fmla="val 10793851"/>
            </a:avLst>
          </a:prstGeom>
          <a:ln w="2540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cs typeface="+mn-ea"/>
              <a:sym typeface="+mn-lt"/>
            </a:endParaRPr>
          </a:p>
        </p:txBody>
      </p:sp>
      <p:sp>
        <p:nvSpPr>
          <p:cNvPr id="85" name="弧形 84"/>
          <p:cNvSpPr/>
          <p:nvPr/>
        </p:nvSpPr>
        <p:spPr>
          <a:xfrm>
            <a:off x="1298620" y="1504974"/>
            <a:ext cx="2400218" cy="2400218"/>
          </a:xfrm>
          <a:prstGeom prst="arc">
            <a:avLst>
              <a:gd name="adj1" fmla="val 4654623"/>
              <a:gd name="adj2" fmla="val 10793851"/>
            </a:avLst>
          </a:prstGeom>
          <a:ln w="254000">
            <a:solidFill>
              <a:srgbClr val="48687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cs typeface="+mn-ea"/>
              <a:sym typeface="+mn-lt"/>
            </a:endParaRPr>
          </a:p>
        </p:txBody>
      </p:sp>
      <p:sp>
        <p:nvSpPr>
          <p:cNvPr id="86" name="弧形 85"/>
          <p:cNvSpPr/>
          <p:nvPr/>
        </p:nvSpPr>
        <p:spPr>
          <a:xfrm>
            <a:off x="1565310" y="1771665"/>
            <a:ext cx="1866836" cy="1866836"/>
          </a:xfrm>
          <a:prstGeom prst="arc">
            <a:avLst>
              <a:gd name="adj1" fmla="val 7924595"/>
              <a:gd name="adj2" fmla="val 10793851"/>
            </a:avLst>
          </a:prstGeom>
          <a:ln w="254000">
            <a:solidFill>
              <a:srgbClr val="48687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cs typeface="+mn-ea"/>
              <a:sym typeface="+mn-lt"/>
            </a:endParaRPr>
          </a:p>
        </p:txBody>
      </p:sp>
      <p:grpSp>
        <p:nvGrpSpPr>
          <p:cNvPr id="87" name="组合 86"/>
          <p:cNvGrpSpPr/>
          <p:nvPr/>
        </p:nvGrpSpPr>
        <p:grpSpPr>
          <a:xfrm>
            <a:off x="581739" y="1684678"/>
            <a:ext cx="1142977" cy="1043112"/>
            <a:chOff x="581738" y="1970428"/>
            <a:chExt cx="1142977" cy="1043112"/>
          </a:xfrm>
        </p:grpSpPr>
        <p:sp>
          <p:nvSpPr>
            <p:cNvPr id="88" name="文本框 29"/>
            <p:cNvSpPr txBox="1"/>
            <p:nvPr/>
          </p:nvSpPr>
          <p:spPr>
            <a:xfrm>
              <a:off x="581738" y="1970428"/>
              <a:ext cx="353943" cy="1043112"/>
            </a:xfrm>
            <a:prstGeom prst="rect">
              <a:avLst/>
            </a:prstGeom>
            <a:noFill/>
          </p:spPr>
          <p:txBody>
            <a:bodyPr vert="eaVert" wrap="square" rtlCol="0">
              <a:spAutoFit/>
            </a:bodyPr>
            <a:lstStyle/>
            <a:p>
              <a:r>
                <a:rPr lang="zh-CN" altLang="en-US" sz="1100" dirty="0">
                  <a:cs typeface="+mn-ea"/>
                  <a:sym typeface="+mn-lt"/>
                </a:rPr>
                <a:t>点击输入文本</a:t>
              </a:r>
            </a:p>
          </p:txBody>
        </p:sp>
        <p:sp>
          <p:nvSpPr>
            <p:cNvPr id="89" name="文本框 33"/>
            <p:cNvSpPr txBox="1"/>
            <p:nvPr/>
          </p:nvSpPr>
          <p:spPr>
            <a:xfrm>
              <a:off x="844749" y="1970428"/>
              <a:ext cx="353943" cy="1043112"/>
            </a:xfrm>
            <a:prstGeom prst="rect">
              <a:avLst/>
            </a:prstGeom>
            <a:noFill/>
          </p:spPr>
          <p:txBody>
            <a:bodyPr vert="eaVert" wrap="square" rtlCol="0">
              <a:spAutoFit/>
            </a:bodyPr>
            <a:lstStyle/>
            <a:p>
              <a:r>
                <a:rPr lang="zh-CN" altLang="en-US" sz="1100" dirty="0">
                  <a:cs typeface="+mn-ea"/>
                  <a:sym typeface="+mn-lt"/>
                </a:rPr>
                <a:t>点击输入文本</a:t>
              </a:r>
            </a:p>
          </p:txBody>
        </p:sp>
        <p:sp>
          <p:nvSpPr>
            <p:cNvPr id="90" name="文本框 34"/>
            <p:cNvSpPr txBox="1"/>
            <p:nvPr/>
          </p:nvSpPr>
          <p:spPr>
            <a:xfrm>
              <a:off x="1107760" y="1970428"/>
              <a:ext cx="353943" cy="1043112"/>
            </a:xfrm>
            <a:prstGeom prst="rect">
              <a:avLst/>
            </a:prstGeom>
            <a:noFill/>
          </p:spPr>
          <p:txBody>
            <a:bodyPr vert="eaVert" wrap="square" rtlCol="0">
              <a:spAutoFit/>
            </a:bodyPr>
            <a:lstStyle/>
            <a:p>
              <a:r>
                <a:rPr lang="zh-CN" altLang="en-US" sz="1100" dirty="0">
                  <a:cs typeface="+mn-ea"/>
                  <a:sym typeface="+mn-lt"/>
                </a:rPr>
                <a:t>点击输入文本</a:t>
              </a:r>
            </a:p>
          </p:txBody>
        </p:sp>
        <p:sp>
          <p:nvSpPr>
            <p:cNvPr id="91" name="文本框 35"/>
            <p:cNvSpPr txBox="1"/>
            <p:nvPr/>
          </p:nvSpPr>
          <p:spPr>
            <a:xfrm>
              <a:off x="1370772" y="1970428"/>
              <a:ext cx="353943" cy="1043112"/>
            </a:xfrm>
            <a:prstGeom prst="rect">
              <a:avLst/>
            </a:prstGeom>
            <a:noFill/>
          </p:spPr>
          <p:txBody>
            <a:bodyPr vert="eaVert" wrap="square" rtlCol="0">
              <a:spAutoFit/>
            </a:bodyPr>
            <a:lstStyle/>
            <a:p>
              <a:r>
                <a:rPr lang="zh-CN" altLang="en-US" sz="1100" dirty="0">
                  <a:cs typeface="+mn-ea"/>
                  <a:sym typeface="+mn-lt"/>
                </a:rPr>
                <a:t>点击输入文本</a:t>
              </a:r>
            </a:p>
          </p:txBody>
        </p:sp>
      </p:grpSp>
      <p:grpSp>
        <p:nvGrpSpPr>
          <p:cNvPr id="92" name="组合 91"/>
          <p:cNvGrpSpPr/>
          <p:nvPr/>
        </p:nvGrpSpPr>
        <p:grpSpPr>
          <a:xfrm>
            <a:off x="3216258" y="1791847"/>
            <a:ext cx="673107" cy="1977445"/>
            <a:chOff x="4583023" y="1773463"/>
            <a:chExt cx="908613" cy="2669309"/>
          </a:xfrm>
        </p:grpSpPr>
        <p:sp>
          <p:nvSpPr>
            <p:cNvPr id="93" name="椭圆 92"/>
            <p:cNvSpPr/>
            <p:nvPr/>
          </p:nvSpPr>
          <p:spPr>
            <a:xfrm>
              <a:off x="4943662" y="4300050"/>
              <a:ext cx="142722" cy="142722"/>
            </a:xfrm>
            <a:prstGeom prst="ellips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cxnSp>
          <p:nvCxnSpPr>
            <p:cNvPr id="94" name="直接连接符 93"/>
            <p:cNvCxnSpPr>
              <a:stCxn id="93" idx="0"/>
            </p:cNvCxnSpPr>
            <p:nvPr/>
          </p:nvCxnSpPr>
          <p:spPr>
            <a:xfrm flipV="1">
              <a:off x="5015023" y="2637463"/>
              <a:ext cx="0" cy="1662587"/>
            </a:xfrm>
            <a:prstGeom prst="lin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95" name="弧形 94"/>
            <p:cNvSpPr/>
            <p:nvPr/>
          </p:nvSpPr>
          <p:spPr>
            <a:xfrm>
              <a:off x="4583023" y="1773463"/>
              <a:ext cx="864000" cy="864000"/>
            </a:xfrm>
            <a:prstGeom prst="arc">
              <a:avLst>
                <a:gd name="adj1" fmla="val 2657162"/>
                <a:gd name="adj2" fmla="val 8176062"/>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96" name="椭圆 95"/>
            <p:cNvSpPr/>
            <p:nvPr/>
          </p:nvSpPr>
          <p:spPr>
            <a:xfrm>
              <a:off x="4637023" y="1827771"/>
              <a:ext cx="756000" cy="756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cs typeface="+mn-ea"/>
                <a:sym typeface="+mn-lt"/>
              </a:endParaRPr>
            </a:p>
          </p:txBody>
        </p:sp>
        <p:sp>
          <p:nvSpPr>
            <p:cNvPr id="97" name="文本框 38"/>
            <p:cNvSpPr txBox="1"/>
            <p:nvPr/>
          </p:nvSpPr>
          <p:spPr>
            <a:xfrm>
              <a:off x="4671100" y="1991182"/>
              <a:ext cx="820536" cy="457007"/>
            </a:xfrm>
            <a:prstGeom prst="rect">
              <a:avLst/>
            </a:prstGeom>
            <a:noFill/>
          </p:spPr>
          <p:txBody>
            <a:bodyPr wrap="none" rtlCol="0">
              <a:spAutoFit/>
            </a:bodyPr>
            <a:lstStyle/>
            <a:p>
              <a:r>
                <a:rPr lang="en-US" altLang="zh-CN" sz="1600" dirty="0">
                  <a:solidFill>
                    <a:schemeClr val="bg1"/>
                  </a:solidFill>
                  <a:cs typeface="+mn-ea"/>
                  <a:sym typeface="+mn-lt"/>
                </a:rPr>
                <a:t>38%</a:t>
              </a:r>
              <a:endParaRPr lang="zh-CN" altLang="en-US" sz="1600" dirty="0">
                <a:solidFill>
                  <a:schemeClr val="bg1"/>
                </a:solidFill>
                <a:cs typeface="+mn-ea"/>
                <a:sym typeface="+mn-lt"/>
              </a:endParaRPr>
            </a:p>
          </p:txBody>
        </p:sp>
      </p:grpSp>
      <p:grpSp>
        <p:nvGrpSpPr>
          <p:cNvPr id="98" name="组合 97"/>
          <p:cNvGrpSpPr/>
          <p:nvPr/>
        </p:nvGrpSpPr>
        <p:grpSpPr>
          <a:xfrm>
            <a:off x="3881548" y="1791846"/>
            <a:ext cx="673107" cy="1279300"/>
            <a:chOff x="6656632" y="2132856"/>
            <a:chExt cx="908613" cy="1726898"/>
          </a:xfrm>
        </p:grpSpPr>
        <p:grpSp>
          <p:nvGrpSpPr>
            <p:cNvPr id="99" name="组合 98"/>
            <p:cNvGrpSpPr/>
            <p:nvPr/>
          </p:nvGrpSpPr>
          <p:grpSpPr>
            <a:xfrm>
              <a:off x="6656632" y="2132856"/>
              <a:ext cx="864000" cy="1726898"/>
              <a:chOff x="6656632" y="2132856"/>
              <a:chExt cx="864000" cy="1726898"/>
            </a:xfrm>
          </p:grpSpPr>
          <p:sp>
            <p:nvSpPr>
              <p:cNvPr id="101" name="椭圆 100"/>
              <p:cNvSpPr/>
              <p:nvPr/>
            </p:nvSpPr>
            <p:spPr>
              <a:xfrm>
                <a:off x="7017271" y="3717032"/>
                <a:ext cx="142722" cy="142722"/>
              </a:xfrm>
              <a:prstGeom prst="ellipse">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cxnSp>
            <p:nvCxnSpPr>
              <p:cNvPr id="102" name="直接连接符 101"/>
              <p:cNvCxnSpPr/>
              <p:nvPr/>
            </p:nvCxnSpPr>
            <p:spPr>
              <a:xfrm flipV="1">
                <a:off x="7088309" y="2996952"/>
                <a:ext cx="647" cy="720080"/>
              </a:xfrm>
              <a:prstGeom prst="line">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cxnSp>
          <p:sp>
            <p:nvSpPr>
              <p:cNvPr id="103" name="弧形 102"/>
              <p:cNvSpPr/>
              <p:nvPr/>
            </p:nvSpPr>
            <p:spPr>
              <a:xfrm>
                <a:off x="6656632" y="2132856"/>
                <a:ext cx="864000" cy="864000"/>
              </a:xfrm>
              <a:prstGeom prst="arc">
                <a:avLst>
                  <a:gd name="adj1" fmla="val 2657162"/>
                  <a:gd name="adj2" fmla="val 8176062"/>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104" name="椭圆 103"/>
              <p:cNvSpPr/>
              <p:nvPr/>
            </p:nvSpPr>
            <p:spPr>
              <a:xfrm>
                <a:off x="6710632" y="2187164"/>
                <a:ext cx="756000" cy="756000"/>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cs typeface="+mn-ea"/>
                  <a:sym typeface="+mn-lt"/>
                </a:endParaRPr>
              </a:p>
            </p:txBody>
          </p:sp>
        </p:grpSp>
        <p:sp>
          <p:nvSpPr>
            <p:cNvPr id="100" name="文本框 45"/>
            <p:cNvSpPr txBox="1"/>
            <p:nvPr/>
          </p:nvSpPr>
          <p:spPr>
            <a:xfrm>
              <a:off x="6744709" y="2350575"/>
              <a:ext cx="820536" cy="457006"/>
            </a:xfrm>
            <a:prstGeom prst="rect">
              <a:avLst/>
            </a:prstGeom>
            <a:noFill/>
          </p:spPr>
          <p:txBody>
            <a:bodyPr wrap="none" rtlCol="0">
              <a:spAutoFit/>
            </a:bodyPr>
            <a:lstStyle/>
            <a:p>
              <a:r>
                <a:rPr lang="en-US" altLang="zh-CN" sz="1600" dirty="0">
                  <a:solidFill>
                    <a:schemeClr val="bg1"/>
                  </a:solidFill>
                  <a:cs typeface="+mn-ea"/>
                  <a:sym typeface="+mn-lt"/>
                </a:rPr>
                <a:t>46%</a:t>
              </a:r>
              <a:endParaRPr lang="zh-CN" altLang="en-US" sz="1600" dirty="0">
                <a:solidFill>
                  <a:schemeClr val="bg1"/>
                </a:solidFill>
                <a:cs typeface="+mn-ea"/>
                <a:sym typeface="+mn-lt"/>
              </a:endParaRPr>
            </a:p>
          </p:txBody>
        </p:sp>
      </p:grpSp>
      <p:grpSp>
        <p:nvGrpSpPr>
          <p:cNvPr id="105" name="组合 104"/>
          <p:cNvGrpSpPr/>
          <p:nvPr/>
        </p:nvGrpSpPr>
        <p:grpSpPr>
          <a:xfrm>
            <a:off x="1885679" y="1791846"/>
            <a:ext cx="640058" cy="1720080"/>
            <a:chOff x="1885679" y="2077596"/>
            <a:chExt cx="640058" cy="1720080"/>
          </a:xfrm>
        </p:grpSpPr>
        <p:grpSp>
          <p:nvGrpSpPr>
            <p:cNvPr id="106" name="组合 105"/>
            <p:cNvGrpSpPr/>
            <p:nvPr/>
          </p:nvGrpSpPr>
          <p:grpSpPr>
            <a:xfrm>
              <a:off x="1885679" y="2077596"/>
              <a:ext cx="640058" cy="1720080"/>
              <a:chOff x="6656632" y="2132856"/>
              <a:chExt cx="864000" cy="2321897"/>
            </a:xfrm>
          </p:grpSpPr>
          <p:grpSp>
            <p:nvGrpSpPr>
              <p:cNvPr id="108" name="组合 107"/>
              <p:cNvGrpSpPr/>
              <p:nvPr/>
            </p:nvGrpSpPr>
            <p:grpSpPr>
              <a:xfrm>
                <a:off x="6656632" y="2132856"/>
                <a:ext cx="864000" cy="2321897"/>
                <a:chOff x="6656632" y="2132856"/>
                <a:chExt cx="864000" cy="2321897"/>
              </a:xfrm>
            </p:grpSpPr>
            <p:sp>
              <p:nvSpPr>
                <p:cNvPr id="110" name="椭圆 109"/>
                <p:cNvSpPr/>
                <p:nvPr/>
              </p:nvSpPr>
              <p:spPr>
                <a:xfrm>
                  <a:off x="6710256" y="4312031"/>
                  <a:ext cx="142722" cy="142722"/>
                </a:xfrm>
                <a:prstGeom prst="ellipse">
                  <a:avLst/>
                </a:prstGeom>
                <a:noFill/>
                <a:ln w="38100">
                  <a:solidFill>
                    <a:srgbClr val="4868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cxnSp>
              <p:nvCxnSpPr>
                <p:cNvPr id="111" name="直接连接符 110"/>
                <p:cNvCxnSpPr/>
                <p:nvPr/>
              </p:nvCxnSpPr>
              <p:spPr>
                <a:xfrm flipV="1">
                  <a:off x="7088956" y="2996952"/>
                  <a:ext cx="0" cy="1079473"/>
                </a:xfrm>
                <a:prstGeom prst="line">
                  <a:avLst/>
                </a:prstGeom>
                <a:noFill/>
                <a:ln w="38100">
                  <a:solidFill>
                    <a:srgbClr val="486877"/>
                  </a:solidFill>
                </a:ln>
              </p:spPr>
              <p:style>
                <a:lnRef idx="2">
                  <a:schemeClr val="accent1">
                    <a:shade val="50000"/>
                  </a:schemeClr>
                </a:lnRef>
                <a:fillRef idx="1">
                  <a:schemeClr val="accent1"/>
                </a:fillRef>
                <a:effectRef idx="0">
                  <a:schemeClr val="accent1"/>
                </a:effectRef>
                <a:fontRef idx="minor">
                  <a:schemeClr val="lt1"/>
                </a:fontRef>
              </p:style>
            </p:cxnSp>
            <p:sp>
              <p:nvSpPr>
                <p:cNvPr id="112" name="弧形 111"/>
                <p:cNvSpPr/>
                <p:nvPr/>
              </p:nvSpPr>
              <p:spPr>
                <a:xfrm>
                  <a:off x="6656632" y="2132856"/>
                  <a:ext cx="864000" cy="864000"/>
                </a:xfrm>
                <a:prstGeom prst="arc">
                  <a:avLst>
                    <a:gd name="adj1" fmla="val 2657162"/>
                    <a:gd name="adj2" fmla="val 8176062"/>
                  </a:avLst>
                </a:prstGeom>
                <a:noFill/>
                <a:ln w="38100">
                  <a:solidFill>
                    <a:srgbClr val="4868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113" name="椭圆 112"/>
                <p:cNvSpPr/>
                <p:nvPr/>
              </p:nvSpPr>
              <p:spPr>
                <a:xfrm>
                  <a:off x="6710632" y="2187164"/>
                  <a:ext cx="756000" cy="756000"/>
                </a:xfrm>
                <a:prstGeom prst="ellipse">
                  <a:avLst/>
                </a:prstGeom>
                <a:solidFill>
                  <a:srgbClr val="486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cs typeface="+mn-ea"/>
                    <a:sym typeface="+mn-lt"/>
                  </a:endParaRPr>
                </a:p>
              </p:txBody>
            </p:sp>
          </p:grpSp>
          <p:sp>
            <p:nvSpPr>
              <p:cNvPr id="109" name="文本框 52"/>
              <p:cNvSpPr txBox="1"/>
              <p:nvPr/>
            </p:nvSpPr>
            <p:spPr>
              <a:xfrm>
                <a:off x="6744709" y="2350575"/>
                <a:ext cx="658246" cy="457006"/>
              </a:xfrm>
              <a:prstGeom prst="rect">
                <a:avLst/>
              </a:prstGeom>
              <a:noFill/>
            </p:spPr>
            <p:txBody>
              <a:bodyPr wrap="none" rtlCol="0">
                <a:spAutoFit/>
              </a:bodyPr>
              <a:lstStyle/>
              <a:p>
                <a:r>
                  <a:rPr lang="en-US" altLang="zh-CN" sz="1600" dirty="0">
                    <a:solidFill>
                      <a:schemeClr val="bg1"/>
                    </a:solidFill>
                    <a:cs typeface="+mn-ea"/>
                    <a:sym typeface="+mn-lt"/>
                  </a:rPr>
                  <a:t>9%</a:t>
                </a:r>
                <a:endParaRPr lang="zh-CN" altLang="en-US" sz="1600" dirty="0">
                  <a:solidFill>
                    <a:schemeClr val="bg1"/>
                  </a:solidFill>
                  <a:cs typeface="+mn-ea"/>
                  <a:sym typeface="+mn-lt"/>
                </a:endParaRPr>
              </a:p>
            </p:txBody>
          </p:sp>
        </p:grpSp>
        <p:cxnSp>
          <p:nvCxnSpPr>
            <p:cNvPr id="107" name="直接连接符 106"/>
            <p:cNvCxnSpPr>
              <a:endCxn id="110" idx="7"/>
            </p:cNvCxnSpPr>
            <p:nvPr/>
          </p:nvCxnSpPr>
          <p:spPr>
            <a:xfrm flipH="1">
              <a:off x="2015650" y="3504548"/>
              <a:ext cx="195052" cy="202881"/>
            </a:xfrm>
            <a:prstGeom prst="line">
              <a:avLst/>
            </a:prstGeom>
            <a:noFill/>
            <a:ln w="38100">
              <a:solidFill>
                <a:srgbClr val="486877"/>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145" name="直接连接符 144"/>
          <p:cNvCxnSpPr/>
          <p:nvPr/>
        </p:nvCxnSpPr>
        <p:spPr>
          <a:xfrm>
            <a:off x="4853717" y="1131240"/>
            <a:ext cx="0" cy="357405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2" name="TextBox 6">
            <a:extLst>
              <a:ext uri="{FF2B5EF4-FFF2-40B4-BE49-F238E27FC236}">
                <a16:creationId xmlns="" xmlns:a16="http://schemas.microsoft.com/office/drawing/2014/main" id="{7C0714D4-A74C-42B3-8DFE-672778D0FA37}"/>
              </a:ext>
            </a:extLst>
          </p:cNvPr>
          <p:cNvSpPr txBox="1"/>
          <p:nvPr/>
        </p:nvSpPr>
        <p:spPr>
          <a:xfrm>
            <a:off x="279492" y="-39956"/>
            <a:ext cx="1800493" cy="369332"/>
          </a:xfrm>
          <a:prstGeom prst="rect">
            <a:avLst/>
          </a:prstGeom>
          <a:noFill/>
        </p:spPr>
        <p:txBody>
          <a:bodyPr wrap="none" rtlCol="0">
            <a:spAutoFit/>
          </a:bodyPr>
          <a:lstStyle/>
          <a:p>
            <a:r>
              <a:rPr lang="zh-CN" altLang="en-US" sz="1800" b="1" spc="300" dirty="0">
                <a:solidFill>
                  <a:schemeClr val="bg1"/>
                </a:solidFill>
                <a:cs typeface="+mn-ea"/>
                <a:sym typeface="+mn-lt"/>
              </a:rPr>
              <a:t>数据分析举例</a:t>
            </a:r>
          </a:p>
        </p:txBody>
      </p:sp>
      <p:graphicFrame>
        <p:nvGraphicFramePr>
          <p:cNvPr id="73" name="图表 72">
            <a:extLst>
              <a:ext uri="{FF2B5EF4-FFF2-40B4-BE49-F238E27FC236}">
                <a16:creationId xmlns="" xmlns:a16="http://schemas.microsoft.com/office/drawing/2014/main" id="{C7168FC4-619E-45B5-B692-E0404576E422}"/>
              </a:ext>
            </a:extLst>
          </p:cNvPr>
          <p:cNvGraphicFramePr/>
          <p:nvPr>
            <p:extLst>
              <p:ext uri="{D42A27DB-BD31-4B8C-83A1-F6EECF244321}">
                <p14:modId xmlns:p14="http://schemas.microsoft.com/office/powerpoint/2010/main" val="2302605244"/>
              </p:ext>
            </p:extLst>
          </p:nvPr>
        </p:nvGraphicFramePr>
        <p:xfrm>
          <a:off x="5057513" y="1368940"/>
          <a:ext cx="3500462" cy="3357586"/>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2416655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84"/>
                                        </p:tgtEl>
                                        <p:attrNameLst>
                                          <p:attrName>style.visibility</p:attrName>
                                        </p:attrNameLst>
                                      </p:cBhvr>
                                      <p:to>
                                        <p:strVal val="visible"/>
                                      </p:to>
                                    </p:set>
                                    <p:animEffect transition="in" filter="wipe(left)">
                                      <p:cBhvr>
                                        <p:cTn id="10" dur="500"/>
                                        <p:tgtEl>
                                          <p:spTgt spid="84"/>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85"/>
                                        </p:tgtEl>
                                        <p:attrNameLst>
                                          <p:attrName>style.visibility</p:attrName>
                                        </p:attrNameLst>
                                      </p:cBhvr>
                                      <p:to>
                                        <p:strVal val="visible"/>
                                      </p:to>
                                    </p:set>
                                    <p:animEffect transition="in" filter="wipe(left)">
                                      <p:cBhvr>
                                        <p:cTn id="13" dur="500"/>
                                        <p:tgtEl>
                                          <p:spTgt spid="85"/>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86"/>
                                        </p:tgtEl>
                                        <p:attrNameLst>
                                          <p:attrName>style.visibility</p:attrName>
                                        </p:attrNameLst>
                                      </p:cBhvr>
                                      <p:to>
                                        <p:strVal val="visible"/>
                                      </p:to>
                                    </p:set>
                                    <p:animEffect transition="in" filter="wipe(left)">
                                      <p:cBhvr>
                                        <p:cTn id="16" dur="500"/>
                                        <p:tgtEl>
                                          <p:spTgt spid="86"/>
                                        </p:tgtEl>
                                      </p:cBhvr>
                                    </p:animEffect>
                                  </p:childTnLst>
                                </p:cTn>
                              </p:par>
                              <p:par>
                                <p:cTn id="17" presetID="10" presetClass="entr" presetSubtype="0" fill="hold" nodeType="withEffect">
                                  <p:stCondLst>
                                    <p:cond delay="1000"/>
                                  </p:stCondLst>
                                  <p:childTnLst>
                                    <p:set>
                                      <p:cBhvr>
                                        <p:cTn id="18" dur="1" fill="hold">
                                          <p:stCondLst>
                                            <p:cond delay="0"/>
                                          </p:stCondLst>
                                        </p:cTn>
                                        <p:tgtEl>
                                          <p:spTgt spid="87"/>
                                        </p:tgtEl>
                                        <p:attrNameLst>
                                          <p:attrName>style.visibility</p:attrName>
                                        </p:attrNameLst>
                                      </p:cBhvr>
                                      <p:to>
                                        <p:strVal val="visible"/>
                                      </p:to>
                                    </p:set>
                                    <p:animEffect transition="in" filter="fade">
                                      <p:cBhvr>
                                        <p:cTn id="19" dur="500"/>
                                        <p:tgtEl>
                                          <p:spTgt spid="87"/>
                                        </p:tgtEl>
                                      </p:cBhvr>
                                    </p:animEffect>
                                  </p:childTnLst>
                                </p:cTn>
                              </p:par>
                              <p:par>
                                <p:cTn id="20" presetID="42" presetClass="entr" presetSubtype="0" fill="hold" nodeType="withEffect">
                                  <p:stCondLst>
                                    <p:cond delay="125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anim calcmode="lin" valueType="num">
                                      <p:cBhvr>
                                        <p:cTn id="23" dur="500" fill="hold"/>
                                        <p:tgtEl>
                                          <p:spTgt spid="105"/>
                                        </p:tgtEl>
                                        <p:attrNameLst>
                                          <p:attrName>ppt_x</p:attrName>
                                        </p:attrNameLst>
                                      </p:cBhvr>
                                      <p:tavLst>
                                        <p:tav tm="0">
                                          <p:val>
                                            <p:strVal val="#ppt_x"/>
                                          </p:val>
                                        </p:tav>
                                        <p:tav tm="100000">
                                          <p:val>
                                            <p:strVal val="#ppt_x"/>
                                          </p:val>
                                        </p:tav>
                                      </p:tavLst>
                                    </p:anim>
                                    <p:anim calcmode="lin" valueType="num">
                                      <p:cBhvr>
                                        <p:cTn id="24" dur="500" fill="hold"/>
                                        <p:tgtEl>
                                          <p:spTgt spid="10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50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anim calcmode="lin" valueType="num">
                                      <p:cBhvr>
                                        <p:cTn id="28" dur="500" fill="hold"/>
                                        <p:tgtEl>
                                          <p:spTgt spid="77"/>
                                        </p:tgtEl>
                                        <p:attrNameLst>
                                          <p:attrName>ppt_x</p:attrName>
                                        </p:attrNameLst>
                                      </p:cBhvr>
                                      <p:tavLst>
                                        <p:tav tm="0">
                                          <p:val>
                                            <p:strVal val="#ppt_x"/>
                                          </p:val>
                                        </p:tav>
                                        <p:tav tm="100000">
                                          <p:val>
                                            <p:strVal val="#ppt_x"/>
                                          </p:val>
                                        </p:tav>
                                      </p:tavLst>
                                    </p:anim>
                                    <p:anim calcmode="lin" valueType="num">
                                      <p:cBhvr>
                                        <p:cTn id="29" dur="500" fill="hold"/>
                                        <p:tgtEl>
                                          <p:spTgt spid="7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75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500"/>
                                        <p:tgtEl>
                                          <p:spTgt spid="92"/>
                                        </p:tgtEl>
                                      </p:cBhvr>
                                    </p:animEffect>
                                    <p:anim calcmode="lin" valueType="num">
                                      <p:cBhvr>
                                        <p:cTn id="33" dur="500" fill="hold"/>
                                        <p:tgtEl>
                                          <p:spTgt spid="92"/>
                                        </p:tgtEl>
                                        <p:attrNameLst>
                                          <p:attrName>ppt_x</p:attrName>
                                        </p:attrNameLst>
                                      </p:cBhvr>
                                      <p:tavLst>
                                        <p:tav tm="0">
                                          <p:val>
                                            <p:strVal val="#ppt_x"/>
                                          </p:val>
                                        </p:tav>
                                        <p:tav tm="100000">
                                          <p:val>
                                            <p:strVal val="#ppt_x"/>
                                          </p:val>
                                        </p:tav>
                                      </p:tavLst>
                                    </p:anim>
                                    <p:anim calcmode="lin" valueType="num">
                                      <p:cBhvr>
                                        <p:cTn id="34" dur="500" fill="hold"/>
                                        <p:tgtEl>
                                          <p:spTgt spid="9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2000"/>
                                  </p:stCondLst>
                                  <p:childTnLst>
                                    <p:set>
                                      <p:cBhvr>
                                        <p:cTn id="36" dur="1" fill="hold">
                                          <p:stCondLst>
                                            <p:cond delay="0"/>
                                          </p:stCondLst>
                                        </p:cTn>
                                        <p:tgtEl>
                                          <p:spTgt spid="98"/>
                                        </p:tgtEl>
                                        <p:attrNameLst>
                                          <p:attrName>style.visibility</p:attrName>
                                        </p:attrNameLst>
                                      </p:cBhvr>
                                      <p:to>
                                        <p:strVal val="visible"/>
                                      </p:to>
                                    </p:set>
                                    <p:animEffect transition="in" filter="fade">
                                      <p:cBhvr>
                                        <p:cTn id="37" dur="500"/>
                                        <p:tgtEl>
                                          <p:spTgt spid="98"/>
                                        </p:tgtEl>
                                      </p:cBhvr>
                                    </p:animEffect>
                                    <p:anim calcmode="lin" valueType="num">
                                      <p:cBhvr>
                                        <p:cTn id="38" dur="500" fill="hold"/>
                                        <p:tgtEl>
                                          <p:spTgt spid="98"/>
                                        </p:tgtEl>
                                        <p:attrNameLst>
                                          <p:attrName>ppt_x</p:attrName>
                                        </p:attrNameLst>
                                      </p:cBhvr>
                                      <p:tavLst>
                                        <p:tav tm="0">
                                          <p:val>
                                            <p:strVal val="#ppt_x"/>
                                          </p:val>
                                        </p:tav>
                                        <p:tav tm="100000">
                                          <p:val>
                                            <p:strVal val="#ppt_x"/>
                                          </p:val>
                                        </p:tav>
                                      </p:tavLst>
                                    </p:anim>
                                    <p:anim calcmode="lin" valueType="num">
                                      <p:cBhvr>
                                        <p:cTn id="39" dur="500" fill="hold"/>
                                        <p:tgtEl>
                                          <p:spTgt spid="98"/>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22" presetClass="entr" presetSubtype="4" fill="hold" nodeType="afterEffect">
                                  <p:stCondLst>
                                    <p:cond delay="0"/>
                                  </p:stCondLst>
                                  <p:childTnLst>
                                    <p:set>
                                      <p:cBhvr>
                                        <p:cTn id="42" dur="1" fill="hold">
                                          <p:stCondLst>
                                            <p:cond delay="0"/>
                                          </p:stCondLst>
                                        </p:cTn>
                                        <p:tgtEl>
                                          <p:spTgt spid="145"/>
                                        </p:tgtEl>
                                        <p:attrNameLst>
                                          <p:attrName>style.visibility</p:attrName>
                                        </p:attrNameLst>
                                      </p:cBhvr>
                                      <p:to>
                                        <p:strVal val="visible"/>
                                      </p:to>
                                    </p:set>
                                    <p:animEffect transition="in" filter="wipe(down)">
                                      <p:cBhvr>
                                        <p:cTn id="43" dur="500"/>
                                        <p:tgtEl>
                                          <p:spTgt spid="145"/>
                                        </p:tgtEl>
                                      </p:cBhvr>
                                    </p:animEffect>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nodeType="click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wipe(down)">
                                      <p:cBhvr>
                                        <p:cTn id="48" dur="580">
                                          <p:stCondLst>
                                            <p:cond delay="0"/>
                                          </p:stCondLst>
                                        </p:cTn>
                                        <p:tgtEl>
                                          <p:spTgt spid="73"/>
                                        </p:tgtEl>
                                      </p:cBhvr>
                                    </p:animEffect>
                                    <p:anim calcmode="lin" valueType="num">
                                      <p:cBhvr>
                                        <p:cTn id="49" dur="1822" tmFilter="0,0; 0.14,0.36; 0.43,0.73; 0.71,0.91; 1.0,1.0">
                                          <p:stCondLst>
                                            <p:cond delay="0"/>
                                          </p:stCondLst>
                                        </p:cTn>
                                        <p:tgtEl>
                                          <p:spTgt spid="73"/>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73"/>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73"/>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73"/>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73"/>
                                        </p:tgtEl>
                                        <p:attrNameLst>
                                          <p:attrName>ppt_y</p:attrName>
                                        </p:attrNameLst>
                                      </p:cBhvr>
                                      <p:tavLst>
                                        <p:tav tm="0" fmla="#ppt_y-sin(pi*$)/81">
                                          <p:val>
                                            <p:fltVal val="0"/>
                                          </p:val>
                                        </p:tav>
                                        <p:tav tm="100000">
                                          <p:val>
                                            <p:fltVal val="1"/>
                                          </p:val>
                                        </p:tav>
                                      </p:tavLst>
                                    </p:anim>
                                    <p:animScale>
                                      <p:cBhvr>
                                        <p:cTn id="54" dur="26">
                                          <p:stCondLst>
                                            <p:cond delay="650"/>
                                          </p:stCondLst>
                                        </p:cTn>
                                        <p:tgtEl>
                                          <p:spTgt spid="73"/>
                                        </p:tgtEl>
                                      </p:cBhvr>
                                      <p:to x="100000" y="60000"/>
                                    </p:animScale>
                                    <p:animScale>
                                      <p:cBhvr>
                                        <p:cTn id="55" dur="166" decel="50000">
                                          <p:stCondLst>
                                            <p:cond delay="676"/>
                                          </p:stCondLst>
                                        </p:cTn>
                                        <p:tgtEl>
                                          <p:spTgt spid="73"/>
                                        </p:tgtEl>
                                      </p:cBhvr>
                                      <p:to x="100000" y="100000"/>
                                    </p:animScale>
                                    <p:animScale>
                                      <p:cBhvr>
                                        <p:cTn id="56" dur="26">
                                          <p:stCondLst>
                                            <p:cond delay="1312"/>
                                          </p:stCondLst>
                                        </p:cTn>
                                        <p:tgtEl>
                                          <p:spTgt spid="73"/>
                                        </p:tgtEl>
                                      </p:cBhvr>
                                      <p:to x="100000" y="80000"/>
                                    </p:animScale>
                                    <p:animScale>
                                      <p:cBhvr>
                                        <p:cTn id="57" dur="166" decel="50000">
                                          <p:stCondLst>
                                            <p:cond delay="1338"/>
                                          </p:stCondLst>
                                        </p:cTn>
                                        <p:tgtEl>
                                          <p:spTgt spid="73"/>
                                        </p:tgtEl>
                                      </p:cBhvr>
                                      <p:to x="100000" y="100000"/>
                                    </p:animScale>
                                    <p:animScale>
                                      <p:cBhvr>
                                        <p:cTn id="58" dur="26">
                                          <p:stCondLst>
                                            <p:cond delay="1642"/>
                                          </p:stCondLst>
                                        </p:cTn>
                                        <p:tgtEl>
                                          <p:spTgt spid="73"/>
                                        </p:tgtEl>
                                      </p:cBhvr>
                                      <p:to x="100000" y="90000"/>
                                    </p:animScale>
                                    <p:animScale>
                                      <p:cBhvr>
                                        <p:cTn id="59" dur="166" decel="50000">
                                          <p:stCondLst>
                                            <p:cond delay="1668"/>
                                          </p:stCondLst>
                                        </p:cTn>
                                        <p:tgtEl>
                                          <p:spTgt spid="73"/>
                                        </p:tgtEl>
                                      </p:cBhvr>
                                      <p:to x="100000" y="100000"/>
                                    </p:animScale>
                                    <p:animScale>
                                      <p:cBhvr>
                                        <p:cTn id="60" dur="26">
                                          <p:stCondLst>
                                            <p:cond delay="1808"/>
                                          </p:stCondLst>
                                        </p:cTn>
                                        <p:tgtEl>
                                          <p:spTgt spid="73"/>
                                        </p:tgtEl>
                                      </p:cBhvr>
                                      <p:to x="100000" y="95000"/>
                                    </p:animScale>
                                    <p:animScale>
                                      <p:cBhvr>
                                        <p:cTn id="61" dur="166" decel="50000">
                                          <p:stCondLst>
                                            <p:cond delay="1834"/>
                                          </p:stCondLst>
                                        </p:cTn>
                                        <p:tgtEl>
                                          <p:spTgt spid="7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84" grpId="0" animBg="1"/>
      <p:bldP spid="85" grpId="0" animBg="1"/>
      <p:bldP spid="8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Line 8"/>
          <p:cNvSpPr>
            <a:spLocks noChangeShapeType="1"/>
          </p:cNvSpPr>
          <p:nvPr/>
        </p:nvSpPr>
        <p:spPr bwMode="auto">
          <a:xfrm>
            <a:off x="1059517" y="3638522"/>
            <a:ext cx="0" cy="916811"/>
          </a:xfrm>
          <a:prstGeom prst="line">
            <a:avLst/>
          </a:prstGeom>
          <a:noFill/>
          <a:ln w="19050">
            <a:solidFill>
              <a:srgbClr val="486877"/>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cs typeface="+mn-ea"/>
              <a:sym typeface="+mn-lt"/>
            </a:endParaRPr>
          </a:p>
        </p:txBody>
      </p:sp>
      <p:sp>
        <p:nvSpPr>
          <p:cNvPr id="108" name="Line 9"/>
          <p:cNvSpPr>
            <a:spLocks noChangeShapeType="1"/>
          </p:cNvSpPr>
          <p:nvPr/>
        </p:nvSpPr>
        <p:spPr bwMode="auto">
          <a:xfrm>
            <a:off x="1050703" y="4555332"/>
            <a:ext cx="1200671" cy="0"/>
          </a:xfrm>
          <a:prstGeom prst="line">
            <a:avLst/>
          </a:prstGeom>
          <a:noFill/>
          <a:ln w="19050">
            <a:solidFill>
              <a:srgbClr val="486877"/>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cs typeface="+mn-ea"/>
              <a:sym typeface="+mn-lt"/>
            </a:endParaRPr>
          </a:p>
        </p:txBody>
      </p:sp>
      <p:sp>
        <p:nvSpPr>
          <p:cNvPr id="109" name="Line 11"/>
          <p:cNvSpPr>
            <a:spLocks noChangeShapeType="1"/>
          </p:cNvSpPr>
          <p:nvPr/>
        </p:nvSpPr>
        <p:spPr bwMode="auto">
          <a:xfrm flipV="1">
            <a:off x="1059517" y="1200156"/>
            <a:ext cx="0" cy="890365"/>
          </a:xfrm>
          <a:prstGeom prst="line">
            <a:avLst/>
          </a:prstGeom>
          <a:noFill/>
          <a:ln w="19050">
            <a:solidFill>
              <a:srgbClr val="486877"/>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cs typeface="+mn-ea"/>
              <a:sym typeface="+mn-lt"/>
            </a:endParaRPr>
          </a:p>
        </p:txBody>
      </p:sp>
      <p:sp>
        <p:nvSpPr>
          <p:cNvPr id="110" name="Line 12"/>
          <p:cNvSpPr>
            <a:spLocks noChangeShapeType="1"/>
          </p:cNvSpPr>
          <p:nvPr/>
        </p:nvSpPr>
        <p:spPr bwMode="auto">
          <a:xfrm flipV="1">
            <a:off x="1050703" y="1200155"/>
            <a:ext cx="1200671" cy="0"/>
          </a:xfrm>
          <a:prstGeom prst="line">
            <a:avLst/>
          </a:prstGeom>
          <a:noFill/>
          <a:ln w="19050">
            <a:solidFill>
              <a:srgbClr val="486877"/>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cs typeface="+mn-ea"/>
              <a:sym typeface="+mn-lt"/>
            </a:endParaRPr>
          </a:p>
        </p:txBody>
      </p:sp>
      <p:sp>
        <p:nvSpPr>
          <p:cNvPr id="111" name="AutoShape 13"/>
          <p:cNvSpPr>
            <a:spLocks noChangeArrowheads="1"/>
          </p:cNvSpPr>
          <p:nvPr/>
        </p:nvSpPr>
        <p:spPr bwMode="auto">
          <a:xfrm>
            <a:off x="2304265" y="877560"/>
            <a:ext cx="4636949" cy="890364"/>
          </a:xfrm>
          <a:prstGeom prst="roundRect">
            <a:avLst>
              <a:gd name="adj" fmla="val 8109"/>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algn="ctr" fontAlgn="auto">
              <a:spcBef>
                <a:spcPts val="0"/>
              </a:spcBef>
              <a:spcAft>
                <a:spcPts val="0"/>
              </a:spcAft>
              <a:buClr>
                <a:srgbClr val="007EEA"/>
              </a:buClr>
              <a:defRPr/>
            </a:pPr>
            <a:r>
              <a:rPr lang="zh-CN" altLang="en-US" sz="1400" b="1" kern="0" dirty="0">
                <a:solidFill>
                  <a:sysClr val="windowText" lastClr="000000"/>
                </a:solidFill>
                <a:cs typeface="+mn-ea"/>
                <a:sym typeface="+mn-lt"/>
              </a:rPr>
              <a:t>数据收集</a:t>
            </a:r>
          </a:p>
        </p:txBody>
      </p:sp>
      <p:sp>
        <p:nvSpPr>
          <p:cNvPr id="112" name="AutoShape 14"/>
          <p:cNvSpPr>
            <a:spLocks noChangeArrowheads="1"/>
          </p:cNvSpPr>
          <p:nvPr/>
        </p:nvSpPr>
        <p:spPr bwMode="auto">
          <a:xfrm>
            <a:off x="2304267" y="3959332"/>
            <a:ext cx="4636949" cy="890365"/>
          </a:xfrm>
          <a:prstGeom prst="roundRect">
            <a:avLst>
              <a:gd name="adj" fmla="val 7039"/>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algn="ctr" fontAlgn="auto">
              <a:spcBef>
                <a:spcPts val="0"/>
              </a:spcBef>
              <a:spcAft>
                <a:spcPts val="0"/>
              </a:spcAft>
              <a:buClr>
                <a:srgbClr val="007EEA"/>
              </a:buClr>
              <a:defRPr/>
            </a:pPr>
            <a:r>
              <a:rPr lang="zh-CN" altLang="en-US" sz="1400" b="1" kern="0" dirty="0">
                <a:solidFill>
                  <a:sysClr val="windowText" lastClr="000000"/>
                </a:solidFill>
                <a:cs typeface="+mn-ea"/>
                <a:sym typeface="+mn-lt"/>
              </a:rPr>
              <a:t>数据存储</a:t>
            </a:r>
          </a:p>
        </p:txBody>
      </p:sp>
      <p:sp>
        <p:nvSpPr>
          <p:cNvPr id="117" name="Line 21"/>
          <p:cNvSpPr>
            <a:spLocks noChangeShapeType="1"/>
          </p:cNvSpPr>
          <p:nvPr/>
        </p:nvSpPr>
        <p:spPr bwMode="auto">
          <a:xfrm flipH="1">
            <a:off x="8185961" y="3638522"/>
            <a:ext cx="0" cy="916811"/>
          </a:xfrm>
          <a:prstGeom prst="line">
            <a:avLst/>
          </a:prstGeom>
          <a:noFill/>
          <a:ln w="19050">
            <a:solidFill>
              <a:srgbClr val="486877"/>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cs typeface="+mn-ea"/>
              <a:sym typeface="+mn-lt"/>
            </a:endParaRPr>
          </a:p>
        </p:txBody>
      </p:sp>
      <p:sp>
        <p:nvSpPr>
          <p:cNvPr id="118" name="Line 22"/>
          <p:cNvSpPr>
            <a:spLocks noChangeShapeType="1"/>
          </p:cNvSpPr>
          <p:nvPr/>
        </p:nvSpPr>
        <p:spPr bwMode="auto">
          <a:xfrm flipH="1">
            <a:off x="6994108" y="4555332"/>
            <a:ext cx="1200669" cy="0"/>
          </a:xfrm>
          <a:prstGeom prst="line">
            <a:avLst/>
          </a:prstGeom>
          <a:noFill/>
          <a:ln w="19050">
            <a:solidFill>
              <a:srgbClr val="486877"/>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cs typeface="+mn-ea"/>
              <a:sym typeface="+mn-lt"/>
            </a:endParaRPr>
          </a:p>
        </p:txBody>
      </p:sp>
      <p:sp>
        <p:nvSpPr>
          <p:cNvPr id="119" name="Line 24"/>
          <p:cNvSpPr>
            <a:spLocks noChangeShapeType="1"/>
          </p:cNvSpPr>
          <p:nvPr/>
        </p:nvSpPr>
        <p:spPr bwMode="auto">
          <a:xfrm flipH="1" flipV="1">
            <a:off x="8185961" y="1207083"/>
            <a:ext cx="0" cy="890365"/>
          </a:xfrm>
          <a:prstGeom prst="line">
            <a:avLst/>
          </a:prstGeom>
          <a:noFill/>
          <a:ln w="19050">
            <a:solidFill>
              <a:srgbClr val="486877"/>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cs typeface="+mn-ea"/>
              <a:sym typeface="+mn-lt"/>
            </a:endParaRPr>
          </a:p>
        </p:txBody>
      </p:sp>
      <p:sp>
        <p:nvSpPr>
          <p:cNvPr id="120" name="Line 25"/>
          <p:cNvSpPr>
            <a:spLocks noChangeShapeType="1"/>
          </p:cNvSpPr>
          <p:nvPr/>
        </p:nvSpPr>
        <p:spPr bwMode="auto">
          <a:xfrm flipH="1" flipV="1">
            <a:off x="6994108" y="1207082"/>
            <a:ext cx="1200669" cy="0"/>
          </a:xfrm>
          <a:prstGeom prst="line">
            <a:avLst/>
          </a:prstGeom>
          <a:noFill/>
          <a:ln w="19050">
            <a:solidFill>
              <a:srgbClr val="486877"/>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cs typeface="+mn-ea"/>
              <a:sym typeface="+mn-lt"/>
            </a:endParaRPr>
          </a:p>
        </p:txBody>
      </p:sp>
      <p:sp>
        <p:nvSpPr>
          <p:cNvPr id="124" name="矩形 123"/>
          <p:cNvSpPr/>
          <p:nvPr/>
        </p:nvSpPr>
        <p:spPr>
          <a:xfrm>
            <a:off x="2828019" y="2512970"/>
            <a:ext cx="3589444" cy="584775"/>
          </a:xfrm>
          <a:prstGeom prst="rect">
            <a:avLst/>
          </a:prstGeom>
        </p:spPr>
        <p:txBody>
          <a:bodyPr wrap="none">
            <a:spAutoFit/>
          </a:bodyPr>
          <a:lstStyle/>
          <a:p>
            <a:pPr algn="ctr" fontAlgn="auto">
              <a:spcBef>
                <a:spcPts val="0"/>
              </a:spcBef>
              <a:spcAft>
                <a:spcPts val="0"/>
              </a:spcAft>
              <a:defRPr/>
            </a:pPr>
            <a:r>
              <a:rPr lang="zh-CN" altLang="en-US" sz="3200" b="1" kern="10" dirty="0">
                <a:solidFill>
                  <a:srgbClr val="486877"/>
                </a:solidFill>
                <a:cs typeface="+mn-ea"/>
                <a:sym typeface="+mn-lt"/>
              </a:rPr>
              <a:t>图表呈现 报告撰写</a:t>
            </a:r>
          </a:p>
        </p:txBody>
      </p:sp>
      <p:grpSp>
        <p:nvGrpSpPr>
          <p:cNvPr id="26" name="组合 25"/>
          <p:cNvGrpSpPr/>
          <p:nvPr/>
        </p:nvGrpSpPr>
        <p:grpSpPr>
          <a:xfrm>
            <a:off x="306677" y="2114562"/>
            <a:ext cx="1509212" cy="1509212"/>
            <a:chOff x="304912" y="2406117"/>
            <a:chExt cx="1509212" cy="1509212"/>
          </a:xfrm>
        </p:grpSpPr>
        <p:sp>
          <p:nvSpPr>
            <p:cNvPr id="27" name="Oval 3"/>
            <p:cNvSpPr>
              <a:spLocks noChangeArrowheads="1"/>
            </p:cNvSpPr>
            <p:nvPr/>
          </p:nvSpPr>
          <p:spPr bwMode="auto">
            <a:xfrm>
              <a:off x="304912" y="2406117"/>
              <a:ext cx="1509212" cy="1509212"/>
            </a:xfrm>
            <a:prstGeom prst="ellipse">
              <a:avLst/>
            </a:prstGeom>
            <a:solidFill>
              <a:srgbClr val="486877"/>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auto" hangingPunct="0">
                <a:spcBef>
                  <a:spcPts val="0"/>
                </a:spcBef>
                <a:spcAft>
                  <a:spcPts val="0"/>
                </a:spcAft>
                <a:defRPr/>
              </a:pPr>
              <a:endParaRPr lang="zh-CN" altLang="en-US" sz="2000" b="1" kern="0">
                <a:solidFill>
                  <a:srgbClr val="FFFFFF"/>
                </a:solidFill>
                <a:cs typeface="+mn-ea"/>
                <a:sym typeface="+mn-lt"/>
              </a:endParaRPr>
            </a:p>
          </p:txBody>
        </p:sp>
        <p:grpSp>
          <p:nvGrpSpPr>
            <p:cNvPr id="28" name="Group 4"/>
            <p:cNvGrpSpPr>
              <a:grpSpLocks/>
            </p:cNvGrpSpPr>
            <p:nvPr/>
          </p:nvGrpSpPr>
          <p:grpSpPr bwMode="auto">
            <a:xfrm>
              <a:off x="415989" y="2420222"/>
              <a:ext cx="1290589" cy="423144"/>
              <a:chOff x="1431" y="1843"/>
              <a:chExt cx="907" cy="295"/>
            </a:xfrm>
          </p:grpSpPr>
          <p:sp>
            <p:nvSpPr>
              <p:cNvPr id="30" name="Freeform 5"/>
              <p:cNvSpPr>
                <a:spLocks/>
              </p:cNvSpPr>
              <p:nvPr/>
            </p:nvSpPr>
            <p:spPr bwMode="auto">
              <a:xfrm>
                <a:off x="1431" y="1843"/>
                <a:ext cx="907" cy="295"/>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gamma/>
                      <a:tint val="0"/>
                      <a:invGamma/>
                      <a:alpha val="0"/>
                    </a:srgb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cs typeface="+mn-ea"/>
                  <a:sym typeface="+mn-lt"/>
                </a:endParaRPr>
              </a:p>
            </p:txBody>
          </p:sp>
          <p:sp>
            <p:nvSpPr>
              <p:cNvPr id="31" name="Oval 6"/>
              <p:cNvSpPr>
                <a:spLocks noChangeArrowheads="1"/>
              </p:cNvSpPr>
              <p:nvPr/>
            </p:nvSpPr>
            <p:spPr bwMode="auto">
              <a:xfrm>
                <a:off x="1544" y="1918"/>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cs typeface="+mn-ea"/>
                  <a:sym typeface="+mn-lt"/>
                </a:endParaRPr>
              </a:p>
            </p:txBody>
          </p:sp>
        </p:grpSp>
        <p:sp>
          <p:nvSpPr>
            <p:cNvPr id="29" name="Rectangle 28"/>
            <p:cNvSpPr>
              <a:spLocks noChangeArrowheads="1"/>
            </p:cNvSpPr>
            <p:nvPr/>
          </p:nvSpPr>
          <p:spPr bwMode="auto">
            <a:xfrm>
              <a:off x="431855" y="2843366"/>
              <a:ext cx="1258852" cy="584775"/>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auto">
                <a:spcBef>
                  <a:spcPts val="0"/>
                </a:spcBef>
                <a:spcAft>
                  <a:spcPts val="0"/>
                </a:spcAft>
                <a:defRPr/>
              </a:pPr>
              <a:r>
                <a:rPr lang="zh-CN" altLang="en-US" sz="1600" b="1" kern="0" dirty="0">
                  <a:solidFill>
                    <a:srgbClr val="FFFFFF"/>
                  </a:solidFill>
                  <a:cs typeface="+mn-ea"/>
                  <a:sym typeface="+mn-lt"/>
                </a:rPr>
                <a:t>明确分</a:t>
              </a:r>
              <a:endParaRPr lang="en-US" altLang="zh-CN" sz="1600" b="1" kern="0" dirty="0">
                <a:solidFill>
                  <a:srgbClr val="FFFFFF"/>
                </a:solidFill>
                <a:cs typeface="+mn-ea"/>
                <a:sym typeface="+mn-lt"/>
              </a:endParaRPr>
            </a:p>
            <a:p>
              <a:pPr algn="ctr" fontAlgn="auto">
                <a:spcBef>
                  <a:spcPts val="0"/>
                </a:spcBef>
                <a:spcAft>
                  <a:spcPts val="0"/>
                </a:spcAft>
                <a:defRPr/>
              </a:pPr>
              <a:r>
                <a:rPr lang="zh-CN" altLang="en-US" sz="1600" b="1" kern="0" dirty="0">
                  <a:solidFill>
                    <a:srgbClr val="FFFFFF"/>
                  </a:solidFill>
                  <a:cs typeface="+mn-ea"/>
                  <a:sym typeface="+mn-lt"/>
                </a:rPr>
                <a:t>析思路</a:t>
              </a:r>
            </a:p>
          </p:txBody>
        </p:sp>
      </p:grpSp>
      <p:grpSp>
        <p:nvGrpSpPr>
          <p:cNvPr id="32" name="组合 31"/>
          <p:cNvGrpSpPr/>
          <p:nvPr/>
        </p:nvGrpSpPr>
        <p:grpSpPr>
          <a:xfrm>
            <a:off x="7436647" y="2129310"/>
            <a:ext cx="1509212" cy="1509212"/>
            <a:chOff x="7434882" y="2406117"/>
            <a:chExt cx="1509212" cy="1509212"/>
          </a:xfrm>
        </p:grpSpPr>
        <p:sp>
          <p:nvSpPr>
            <p:cNvPr id="33" name="Oval 16"/>
            <p:cNvSpPr>
              <a:spLocks noChangeArrowheads="1"/>
            </p:cNvSpPr>
            <p:nvPr/>
          </p:nvSpPr>
          <p:spPr bwMode="auto">
            <a:xfrm>
              <a:off x="7434882" y="2406117"/>
              <a:ext cx="1509212" cy="1509212"/>
            </a:xfrm>
            <a:prstGeom prst="ellipse">
              <a:avLst/>
            </a:prstGeom>
            <a:solidFill>
              <a:srgbClr val="486877"/>
            </a:solidFill>
            <a:ln>
              <a:noFill/>
            </a:ln>
            <a:effectLst/>
          </p:spPr>
          <p:txBody>
            <a:bodyPr wrap="none" anchor="ctr"/>
            <a:lstStyle/>
            <a:p>
              <a:endParaRPr lang="zh-CN" altLang="en-US">
                <a:cs typeface="+mn-ea"/>
                <a:sym typeface="+mn-lt"/>
              </a:endParaRPr>
            </a:p>
          </p:txBody>
        </p:sp>
        <p:grpSp>
          <p:nvGrpSpPr>
            <p:cNvPr id="34" name="Group 17"/>
            <p:cNvGrpSpPr>
              <a:grpSpLocks/>
            </p:cNvGrpSpPr>
            <p:nvPr/>
          </p:nvGrpSpPr>
          <p:grpSpPr bwMode="auto">
            <a:xfrm>
              <a:off x="7545959" y="2420222"/>
              <a:ext cx="1290589" cy="423144"/>
              <a:chOff x="1431" y="1843"/>
              <a:chExt cx="907" cy="295"/>
            </a:xfrm>
          </p:grpSpPr>
          <p:sp>
            <p:nvSpPr>
              <p:cNvPr id="36" name="Freeform 18"/>
              <p:cNvSpPr>
                <a:spLocks/>
              </p:cNvSpPr>
              <p:nvPr/>
            </p:nvSpPr>
            <p:spPr bwMode="auto">
              <a:xfrm>
                <a:off x="1431" y="1843"/>
                <a:ext cx="907" cy="295"/>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gamma/>
                      <a:tint val="0"/>
                      <a:invGamma/>
                      <a:alpha val="0"/>
                    </a:srgb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cs typeface="+mn-ea"/>
                  <a:sym typeface="+mn-lt"/>
                </a:endParaRPr>
              </a:p>
            </p:txBody>
          </p:sp>
          <p:sp>
            <p:nvSpPr>
              <p:cNvPr id="37" name="Oval 19"/>
              <p:cNvSpPr>
                <a:spLocks noChangeArrowheads="1"/>
              </p:cNvSpPr>
              <p:nvPr/>
            </p:nvSpPr>
            <p:spPr bwMode="auto">
              <a:xfrm>
                <a:off x="1544" y="1926"/>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cs typeface="+mn-ea"/>
                  <a:sym typeface="+mn-lt"/>
                </a:endParaRPr>
              </a:p>
            </p:txBody>
          </p:sp>
        </p:grpSp>
        <p:sp>
          <p:nvSpPr>
            <p:cNvPr id="35" name="Rectangle 29"/>
            <p:cNvSpPr>
              <a:spLocks noChangeArrowheads="1"/>
            </p:cNvSpPr>
            <p:nvPr/>
          </p:nvSpPr>
          <p:spPr bwMode="auto">
            <a:xfrm>
              <a:off x="7553009" y="2843366"/>
              <a:ext cx="1258852" cy="584775"/>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1600" b="1" dirty="0">
                  <a:solidFill>
                    <a:schemeClr val="bg1"/>
                  </a:solidFill>
                  <a:cs typeface="+mn-ea"/>
                  <a:sym typeface="+mn-lt"/>
                </a:rPr>
                <a:t>数据整理</a:t>
              </a:r>
              <a:endParaRPr lang="en-US" altLang="zh-CN" sz="1600" b="1" dirty="0">
                <a:solidFill>
                  <a:schemeClr val="bg1"/>
                </a:solidFill>
                <a:cs typeface="+mn-ea"/>
                <a:sym typeface="+mn-lt"/>
              </a:endParaRPr>
            </a:p>
            <a:p>
              <a:pPr algn="ctr"/>
              <a:r>
                <a:rPr lang="zh-CN" altLang="en-US" sz="1600" b="1" dirty="0">
                  <a:solidFill>
                    <a:schemeClr val="bg1"/>
                  </a:solidFill>
                  <a:cs typeface="+mn-ea"/>
                  <a:sym typeface="+mn-lt"/>
                </a:rPr>
                <a:t>数据分析</a:t>
              </a:r>
            </a:p>
          </p:txBody>
        </p:sp>
      </p:grpSp>
      <p:sp>
        <p:nvSpPr>
          <p:cNvPr id="38" name="TextBox 6">
            <a:extLst>
              <a:ext uri="{FF2B5EF4-FFF2-40B4-BE49-F238E27FC236}">
                <a16:creationId xmlns="" xmlns:a16="http://schemas.microsoft.com/office/drawing/2014/main" id="{D16A18F9-B8BB-4869-94C8-BE11E3E2443F}"/>
              </a:ext>
            </a:extLst>
          </p:cNvPr>
          <p:cNvSpPr txBox="1"/>
          <p:nvPr/>
        </p:nvSpPr>
        <p:spPr>
          <a:xfrm>
            <a:off x="279492" y="-39956"/>
            <a:ext cx="2339102" cy="369332"/>
          </a:xfrm>
          <a:prstGeom prst="rect">
            <a:avLst/>
          </a:prstGeom>
          <a:noFill/>
        </p:spPr>
        <p:txBody>
          <a:bodyPr wrap="none" rtlCol="0">
            <a:spAutoFit/>
          </a:bodyPr>
          <a:lstStyle/>
          <a:p>
            <a:r>
              <a:rPr lang="zh-CN" altLang="en-US" sz="1800" b="1" spc="300" dirty="0">
                <a:solidFill>
                  <a:schemeClr val="bg1"/>
                </a:solidFill>
                <a:cs typeface="+mn-ea"/>
                <a:sym typeface="+mn-lt"/>
              </a:rPr>
              <a:t>数据分析基本步骤</a:t>
            </a:r>
          </a:p>
        </p:txBody>
      </p:sp>
    </p:spTree>
    <p:custDataLst>
      <p:tags r:id="rId1"/>
    </p:custDataLst>
    <p:extLst>
      <p:ext uri="{BB962C8B-B14F-4D97-AF65-F5344CB8AC3E}">
        <p14:creationId xmlns:p14="http://schemas.microsoft.com/office/powerpoint/2010/main" val="22544015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109"/>
                                        </p:tgtEl>
                                        <p:attrNameLst>
                                          <p:attrName>style.visibility</p:attrName>
                                        </p:attrNameLst>
                                      </p:cBhvr>
                                      <p:to>
                                        <p:strVal val="visible"/>
                                      </p:to>
                                    </p:set>
                                    <p:animEffect transition="in" filter="wipe(down)">
                                      <p:cBhvr>
                                        <p:cTn id="14" dur="500"/>
                                        <p:tgtEl>
                                          <p:spTgt spid="109"/>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07"/>
                                        </p:tgtEl>
                                        <p:attrNameLst>
                                          <p:attrName>style.visibility</p:attrName>
                                        </p:attrNameLst>
                                      </p:cBhvr>
                                      <p:to>
                                        <p:strVal val="visible"/>
                                      </p:to>
                                    </p:set>
                                    <p:animEffect transition="in" filter="wipe(up)">
                                      <p:cBhvr>
                                        <p:cTn id="17" dur="500"/>
                                        <p:tgtEl>
                                          <p:spTgt spid="107"/>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10"/>
                                        </p:tgtEl>
                                        <p:attrNameLst>
                                          <p:attrName>style.visibility</p:attrName>
                                        </p:attrNameLst>
                                      </p:cBhvr>
                                      <p:to>
                                        <p:strVal val="visible"/>
                                      </p:to>
                                    </p:set>
                                    <p:animEffect transition="in" filter="wipe(left)">
                                      <p:cBhvr>
                                        <p:cTn id="21" dur="500"/>
                                        <p:tgtEl>
                                          <p:spTgt spid="110"/>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wipe(left)">
                                      <p:cBhvr>
                                        <p:cTn id="24" dur="500"/>
                                        <p:tgtEl>
                                          <p:spTgt spid="108"/>
                                        </p:tgtEl>
                                      </p:cBhvr>
                                    </p:animEffect>
                                  </p:childTnLst>
                                </p:cTn>
                              </p:par>
                            </p:childTnLst>
                          </p:cTn>
                        </p:par>
                        <p:par>
                          <p:cTn id="25" fill="hold">
                            <p:stCondLst>
                              <p:cond delay="2000"/>
                            </p:stCondLst>
                            <p:childTnLst>
                              <p:par>
                                <p:cTn id="26" presetID="16" presetClass="entr" presetSubtype="2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barn(inVertical)">
                                      <p:cBhvr>
                                        <p:cTn id="28" dur="500"/>
                                        <p:tgtEl>
                                          <p:spTgt spid="11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12"/>
                                        </p:tgtEl>
                                        <p:attrNameLst>
                                          <p:attrName>style.visibility</p:attrName>
                                        </p:attrNameLst>
                                      </p:cBhvr>
                                      <p:to>
                                        <p:strVal val="visible"/>
                                      </p:to>
                                    </p:set>
                                    <p:animEffect transition="in" filter="barn(inVertical)">
                                      <p:cBhvr>
                                        <p:cTn id="31" dur="500"/>
                                        <p:tgtEl>
                                          <p:spTgt spid="112"/>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wipe(left)">
                                      <p:cBhvr>
                                        <p:cTn id="35" dur="500"/>
                                        <p:tgtEl>
                                          <p:spTgt spid="12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18"/>
                                        </p:tgtEl>
                                        <p:attrNameLst>
                                          <p:attrName>style.visibility</p:attrName>
                                        </p:attrNameLst>
                                      </p:cBhvr>
                                      <p:to>
                                        <p:strVal val="visible"/>
                                      </p:to>
                                    </p:set>
                                    <p:animEffect transition="in" filter="wipe(left)">
                                      <p:cBhvr>
                                        <p:cTn id="38" dur="500"/>
                                        <p:tgtEl>
                                          <p:spTgt spid="118"/>
                                        </p:tgtEl>
                                      </p:cBhvr>
                                    </p:animEffect>
                                  </p:childTnLst>
                                </p:cTn>
                              </p:par>
                            </p:childTnLst>
                          </p:cTn>
                        </p:par>
                        <p:par>
                          <p:cTn id="39" fill="hold">
                            <p:stCondLst>
                              <p:cond delay="3000"/>
                            </p:stCondLst>
                            <p:childTnLst>
                              <p:par>
                                <p:cTn id="40" presetID="22" presetClass="entr" presetSubtype="1" fill="hold" grpId="0" nodeType="after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wipe(up)">
                                      <p:cBhvr>
                                        <p:cTn id="42" dur="500"/>
                                        <p:tgtEl>
                                          <p:spTgt spid="119"/>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17"/>
                                        </p:tgtEl>
                                        <p:attrNameLst>
                                          <p:attrName>style.visibility</p:attrName>
                                        </p:attrNameLst>
                                      </p:cBhvr>
                                      <p:to>
                                        <p:strVal val="visible"/>
                                      </p:to>
                                    </p:set>
                                    <p:animEffect transition="in" filter="wipe(down)">
                                      <p:cBhvr>
                                        <p:cTn id="45" dur="500"/>
                                        <p:tgtEl>
                                          <p:spTgt spid="117"/>
                                        </p:tgtEl>
                                      </p:cBhvr>
                                    </p:animEffect>
                                  </p:childTnLst>
                                </p:cTn>
                              </p:par>
                            </p:childTnLst>
                          </p:cTn>
                        </p:par>
                        <p:par>
                          <p:cTn id="46" fill="hold">
                            <p:stCondLst>
                              <p:cond delay="3500"/>
                            </p:stCondLst>
                            <p:childTnLst>
                              <p:par>
                                <p:cTn id="47" presetID="53" presetClass="entr" presetSubtype="0"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200" fill="hold"/>
                                        <p:tgtEl>
                                          <p:spTgt spid="32"/>
                                        </p:tgtEl>
                                        <p:attrNameLst>
                                          <p:attrName>ppt_w</p:attrName>
                                        </p:attrNameLst>
                                      </p:cBhvr>
                                      <p:tavLst>
                                        <p:tav tm="0">
                                          <p:val>
                                            <p:fltVal val="0"/>
                                          </p:val>
                                        </p:tav>
                                        <p:tav tm="100000">
                                          <p:val>
                                            <p:strVal val="#ppt_w"/>
                                          </p:val>
                                        </p:tav>
                                      </p:tavLst>
                                    </p:anim>
                                    <p:anim calcmode="lin" valueType="num">
                                      <p:cBhvr>
                                        <p:cTn id="50" dur="200" fill="hold"/>
                                        <p:tgtEl>
                                          <p:spTgt spid="32"/>
                                        </p:tgtEl>
                                        <p:attrNameLst>
                                          <p:attrName>ppt_h</p:attrName>
                                        </p:attrNameLst>
                                      </p:cBhvr>
                                      <p:tavLst>
                                        <p:tav tm="0">
                                          <p:val>
                                            <p:fltVal val="0"/>
                                          </p:val>
                                        </p:tav>
                                        <p:tav tm="100000">
                                          <p:val>
                                            <p:strVal val="#ppt_h"/>
                                          </p:val>
                                        </p:tav>
                                      </p:tavLst>
                                    </p:anim>
                                    <p:animEffect transition="in" filter="fade">
                                      <p:cBhvr>
                                        <p:cTn id="51" dur="200"/>
                                        <p:tgtEl>
                                          <p:spTgt spid="32"/>
                                        </p:tgtEl>
                                      </p:cBhvr>
                                    </p:animEffect>
                                  </p:childTnLst>
                                </p:cTn>
                              </p:par>
                            </p:childTnLst>
                          </p:cTn>
                        </p:par>
                        <p:par>
                          <p:cTn id="52" fill="hold">
                            <p:stCondLst>
                              <p:cond delay="3700"/>
                            </p:stCondLst>
                            <p:childTnLst>
                              <p:par>
                                <p:cTn id="53" presetID="6" presetClass="emph" presetSubtype="0" fill="hold" nodeType="afterEffect">
                                  <p:stCondLst>
                                    <p:cond delay="0"/>
                                  </p:stCondLst>
                                  <p:childTnLst>
                                    <p:animScale>
                                      <p:cBhvr>
                                        <p:cTn id="54" dur="100" fill="hold"/>
                                        <p:tgtEl>
                                          <p:spTgt spid="32"/>
                                        </p:tgtEl>
                                      </p:cBhvr>
                                      <p:by x="115000" y="115000"/>
                                    </p:animScale>
                                  </p:childTnLst>
                                </p:cTn>
                              </p:par>
                              <p:par>
                                <p:cTn id="55" presetID="6" presetClass="emph" presetSubtype="0" fill="hold" nodeType="withEffect">
                                  <p:stCondLst>
                                    <p:cond delay="200"/>
                                  </p:stCondLst>
                                  <p:childTnLst>
                                    <p:animScale>
                                      <p:cBhvr>
                                        <p:cTn id="56" dur="100" fill="hold"/>
                                        <p:tgtEl>
                                          <p:spTgt spid="32"/>
                                        </p:tgtEl>
                                      </p:cBhvr>
                                      <p:by x="85000" y="85000"/>
                                    </p:animScale>
                                  </p:childTnLst>
                                </p:cTn>
                              </p:par>
                            </p:childTnLst>
                          </p:cTn>
                        </p:par>
                        <p:par>
                          <p:cTn id="57" fill="hold">
                            <p:stCondLst>
                              <p:cond delay="4000"/>
                            </p:stCondLst>
                            <p:childTnLst>
                              <p:par>
                                <p:cTn id="58" presetID="6" presetClass="emph" presetSubtype="0" fill="hold" nodeType="afterEffect">
                                  <p:stCondLst>
                                    <p:cond delay="0"/>
                                  </p:stCondLst>
                                  <p:childTnLst>
                                    <p:animScale>
                                      <p:cBhvr>
                                        <p:cTn id="59" dur="100" fill="hold"/>
                                        <p:tgtEl>
                                          <p:spTgt spid="32"/>
                                        </p:tgtEl>
                                      </p:cBhvr>
                                      <p:by x="105000" y="105000"/>
                                    </p:animScale>
                                  </p:childTnLst>
                                </p:cTn>
                              </p:par>
                              <p:par>
                                <p:cTn id="60" presetID="6" presetClass="emph" presetSubtype="0" fill="hold" nodeType="withEffect">
                                  <p:stCondLst>
                                    <p:cond delay="200"/>
                                  </p:stCondLst>
                                  <p:childTnLst>
                                    <p:animScale>
                                      <p:cBhvr>
                                        <p:cTn id="61" dur="100" fill="hold"/>
                                        <p:tgtEl>
                                          <p:spTgt spid="32"/>
                                        </p:tgtEl>
                                      </p:cBhvr>
                                      <p:by x="95000" y="95000"/>
                                    </p:animScale>
                                  </p:childTnLst>
                                </p:cTn>
                              </p:par>
                            </p:childTnLst>
                          </p:cTn>
                        </p:par>
                        <p:par>
                          <p:cTn id="62" fill="hold">
                            <p:stCondLst>
                              <p:cond delay="4300"/>
                            </p:stCondLst>
                            <p:childTnLst>
                              <p:par>
                                <p:cTn id="63" presetID="23" presetClass="entr" presetSubtype="36" fill="hold" grpId="0" nodeType="afterEffect">
                                  <p:stCondLst>
                                    <p:cond delay="0"/>
                                  </p:stCondLst>
                                  <p:iterate type="lt">
                                    <p:tmPct val="10000"/>
                                  </p:iterate>
                                  <p:childTnLst>
                                    <p:set>
                                      <p:cBhvr>
                                        <p:cTn id="64" dur="1" fill="hold">
                                          <p:stCondLst>
                                            <p:cond delay="0"/>
                                          </p:stCondLst>
                                        </p:cTn>
                                        <p:tgtEl>
                                          <p:spTgt spid="124"/>
                                        </p:tgtEl>
                                        <p:attrNameLst>
                                          <p:attrName>style.visibility</p:attrName>
                                        </p:attrNameLst>
                                      </p:cBhvr>
                                      <p:to>
                                        <p:strVal val="visible"/>
                                      </p:to>
                                    </p:set>
                                    <p:anim calcmode="lin" valueType="num">
                                      <p:cBhvr>
                                        <p:cTn id="65" dur="500" fill="hold"/>
                                        <p:tgtEl>
                                          <p:spTgt spid="124"/>
                                        </p:tgtEl>
                                        <p:attrNameLst>
                                          <p:attrName>ppt_w</p:attrName>
                                        </p:attrNameLst>
                                      </p:cBhvr>
                                      <p:tavLst>
                                        <p:tav tm="0">
                                          <p:val>
                                            <p:strVal val="(6*min(max(#ppt_w*#ppt_h,.3),1)-7.4)/-.7*#ppt_w"/>
                                          </p:val>
                                        </p:tav>
                                        <p:tav tm="100000">
                                          <p:val>
                                            <p:strVal val="#ppt_w"/>
                                          </p:val>
                                        </p:tav>
                                      </p:tavLst>
                                    </p:anim>
                                    <p:anim calcmode="lin" valueType="num">
                                      <p:cBhvr>
                                        <p:cTn id="66" dur="500" fill="hold"/>
                                        <p:tgtEl>
                                          <p:spTgt spid="124"/>
                                        </p:tgtEl>
                                        <p:attrNameLst>
                                          <p:attrName>ppt_h</p:attrName>
                                        </p:attrNameLst>
                                      </p:cBhvr>
                                      <p:tavLst>
                                        <p:tav tm="0">
                                          <p:val>
                                            <p:strVal val="(6*min(max(#ppt_w*#ppt_h,.3),1)-7.4)/-.7*#ppt_h"/>
                                          </p:val>
                                        </p:tav>
                                        <p:tav tm="100000">
                                          <p:val>
                                            <p:strVal val="#ppt_h"/>
                                          </p:val>
                                        </p:tav>
                                      </p:tavLst>
                                    </p:anim>
                                    <p:anim calcmode="lin" valueType="num">
                                      <p:cBhvr>
                                        <p:cTn id="67" dur="500" fill="hold"/>
                                        <p:tgtEl>
                                          <p:spTgt spid="124"/>
                                        </p:tgtEl>
                                        <p:attrNameLst>
                                          <p:attrName>ppt_x</p:attrName>
                                        </p:attrNameLst>
                                      </p:cBhvr>
                                      <p:tavLst>
                                        <p:tav tm="0">
                                          <p:val>
                                            <p:fltVal val="0.5"/>
                                          </p:val>
                                        </p:tav>
                                        <p:tav tm="100000">
                                          <p:val>
                                            <p:strVal val="#ppt_x"/>
                                          </p:val>
                                        </p:tav>
                                      </p:tavLst>
                                    </p:anim>
                                    <p:anim calcmode="lin" valueType="num">
                                      <p:cBhvr>
                                        <p:cTn id="68" dur="500" fill="hold"/>
                                        <p:tgtEl>
                                          <p:spTgt spid="124"/>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animBg="1"/>
      <p:bldP spid="109" grpId="0" animBg="1"/>
      <p:bldP spid="110" grpId="0" animBg="1"/>
      <p:bldP spid="111" grpId="0" animBg="1"/>
      <p:bldP spid="112" grpId="0" animBg="1"/>
      <p:bldP spid="117" grpId="0" animBg="1"/>
      <p:bldP spid="118" grpId="0" animBg="1"/>
      <p:bldP spid="119" grpId="0" animBg="1"/>
      <p:bldP spid="120" grpId="0" animBg="1"/>
      <p:bldP spid="1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 name="图表 59"/>
          <p:cNvGraphicFramePr/>
          <p:nvPr>
            <p:extLst>
              <p:ext uri="{D42A27DB-BD31-4B8C-83A1-F6EECF244321}">
                <p14:modId xmlns:p14="http://schemas.microsoft.com/office/powerpoint/2010/main" val="2798549814"/>
              </p:ext>
            </p:extLst>
          </p:nvPr>
        </p:nvGraphicFramePr>
        <p:xfrm>
          <a:off x="662880" y="1125830"/>
          <a:ext cx="2461358" cy="2266958"/>
        </p:xfrm>
        <a:graphic>
          <a:graphicData uri="http://schemas.openxmlformats.org/drawingml/2006/chart">
            <c:chart xmlns:c="http://schemas.openxmlformats.org/drawingml/2006/chart" xmlns:r="http://schemas.openxmlformats.org/officeDocument/2006/relationships" r:id="rId4"/>
          </a:graphicData>
        </a:graphic>
      </p:graphicFrame>
      <p:sp>
        <p:nvSpPr>
          <p:cNvPr id="61" name="文本框 9"/>
          <p:cNvSpPr txBox="1"/>
          <p:nvPr/>
        </p:nvSpPr>
        <p:spPr>
          <a:xfrm>
            <a:off x="1340038" y="1873088"/>
            <a:ext cx="1175591" cy="1384995"/>
          </a:xfrm>
          <a:prstGeom prst="rect">
            <a:avLst/>
          </a:prstGeom>
          <a:noFill/>
        </p:spPr>
        <p:txBody>
          <a:bodyPr wrap="square" rtlCol="0">
            <a:spAutoFit/>
          </a:bodyPr>
          <a:lstStyle/>
          <a:p>
            <a:pPr algn="ctr"/>
            <a:r>
              <a:rPr lang="en-US" altLang="zh-CN" sz="4400" b="1" dirty="0">
                <a:solidFill>
                  <a:srgbClr val="486877"/>
                </a:solidFill>
                <a:cs typeface="+mn-ea"/>
                <a:sym typeface="+mn-lt"/>
              </a:rPr>
              <a:t>80</a:t>
            </a:r>
            <a:r>
              <a:rPr lang="en-US" altLang="zh-CN" sz="4000" b="1" dirty="0">
                <a:solidFill>
                  <a:srgbClr val="486877"/>
                </a:solidFill>
                <a:cs typeface="+mn-ea"/>
                <a:sym typeface="+mn-lt"/>
              </a:rPr>
              <a:t>%</a:t>
            </a:r>
            <a:endParaRPr lang="zh-CN" altLang="en-US" sz="4000" b="1" dirty="0">
              <a:solidFill>
                <a:srgbClr val="486877"/>
              </a:solidFill>
              <a:cs typeface="+mn-ea"/>
              <a:sym typeface="+mn-lt"/>
            </a:endParaRPr>
          </a:p>
        </p:txBody>
      </p:sp>
      <p:graphicFrame>
        <p:nvGraphicFramePr>
          <p:cNvPr id="93" name="图表 92"/>
          <p:cNvGraphicFramePr/>
          <p:nvPr>
            <p:extLst>
              <p:ext uri="{D42A27DB-BD31-4B8C-83A1-F6EECF244321}">
                <p14:modId xmlns:p14="http://schemas.microsoft.com/office/powerpoint/2010/main" val="175555186"/>
              </p:ext>
            </p:extLst>
          </p:nvPr>
        </p:nvGraphicFramePr>
        <p:xfrm>
          <a:off x="3314295" y="1125830"/>
          <a:ext cx="2461358" cy="226695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4" name="图表 93"/>
          <p:cNvGraphicFramePr/>
          <p:nvPr>
            <p:extLst>
              <p:ext uri="{D42A27DB-BD31-4B8C-83A1-F6EECF244321}">
                <p14:modId xmlns:p14="http://schemas.microsoft.com/office/powerpoint/2010/main" val="1600391003"/>
              </p:ext>
            </p:extLst>
          </p:nvPr>
        </p:nvGraphicFramePr>
        <p:xfrm>
          <a:off x="5943564" y="1125830"/>
          <a:ext cx="2461358" cy="2266958"/>
        </p:xfrm>
        <a:graphic>
          <a:graphicData uri="http://schemas.openxmlformats.org/drawingml/2006/chart">
            <c:chart xmlns:c="http://schemas.openxmlformats.org/drawingml/2006/chart" xmlns:r="http://schemas.openxmlformats.org/officeDocument/2006/relationships" r:id="rId6"/>
          </a:graphicData>
        </a:graphic>
      </p:graphicFrame>
      <p:sp>
        <p:nvSpPr>
          <p:cNvPr id="95" name="文本框 14"/>
          <p:cNvSpPr txBox="1"/>
          <p:nvPr/>
        </p:nvSpPr>
        <p:spPr>
          <a:xfrm>
            <a:off x="3978860" y="1873088"/>
            <a:ext cx="1175591" cy="1384995"/>
          </a:xfrm>
          <a:prstGeom prst="rect">
            <a:avLst/>
          </a:prstGeom>
          <a:noFill/>
        </p:spPr>
        <p:txBody>
          <a:bodyPr wrap="square" rtlCol="0">
            <a:spAutoFit/>
          </a:bodyPr>
          <a:lstStyle/>
          <a:p>
            <a:pPr algn="ctr"/>
            <a:r>
              <a:rPr lang="en-US" altLang="zh-CN" sz="4400" b="1" dirty="0">
                <a:solidFill>
                  <a:srgbClr val="486877"/>
                </a:solidFill>
                <a:cs typeface="+mn-ea"/>
                <a:sym typeface="+mn-lt"/>
              </a:rPr>
              <a:t>65</a:t>
            </a:r>
            <a:r>
              <a:rPr lang="en-US" altLang="zh-CN" sz="4000" b="1" dirty="0">
                <a:solidFill>
                  <a:srgbClr val="486877"/>
                </a:solidFill>
                <a:cs typeface="+mn-ea"/>
                <a:sym typeface="+mn-lt"/>
              </a:rPr>
              <a:t>%</a:t>
            </a:r>
            <a:endParaRPr lang="zh-CN" altLang="en-US" sz="4000" b="1" dirty="0">
              <a:solidFill>
                <a:srgbClr val="486877"/>
              </a:solidFill>
              <a:cs typeface="+mn-ea"/>
              <a:sym typeface="+mn-lt"/>
            </a:endParaRPr>
          </a:p>
        </p:txBody>
      </p:sp>
      <p:sp>
        <p:nvSpPr>
          <p:cNvPr id="96" name="文本框 15"/>
          <p:cNvSpPr txBox="1"/>
          <p:nvPr/>
        </p:nvSpPr>
        <p:spPr>
          <a:xfrm>
            <a:off x="6662703" y="1873087"/>
            <a:ext cx="1175591" cy="1384995"/>
          </a:xfrm>
          <a:prstGeom prst="rect">
            <a:avLst/>
          </a:prstGeom>
          <a:noFill/>
        </p:spPr>
        <p:txBody>
          <a:bodyPr wrap="square" rtlCol="0">
            <a:spAutoFit/>
          </a:bodyPr>
          <a:lstStyle/>
          <a:p>
            <a:pPr algn="ctr"/>
            <a:r>
              <a:rPr lang="en-US" altLang="zh-CN" sz="4400" b="1" dirty="0">
                <a:solidFill>
                  <a:srgbClr val="486877"/>
                </a:solidFill>
                <a:cs typeface="+mn-ea"/>
                <a:sym typeface="+mn-lt"/>
              </a:rPr>
              <a:t>45</a:t>
            </a:r>
            <a:r>
              <a:rPr lang="en-US" altLang="zh-CN" sz="4000" b="1" dirty="0">
                <a:solidFill>
                  <a:srgbClr val="486877"/>
                </a:solidFill>
                <a:cs typeface="+mn-ea"/>
                <a:sym typeface="+mn-lt"/>
              </a:rPr>
              <a:t>%</a:t>
            </a:r>
            <a:endParaRPr lang="zh-CN" altLang="en-US" sz="4000" b="1" dirty="0">
              <a:solidFill>
                <a:srgbClr val="486877"/>
              </a:solidFill>
              <a:cs typeface="+mn-ea"/>
              <a:sym typeface="+mn-lt"/>
            </a:endParaRPr>
          </a:p>
        </p:txBody>
      </p:sp>
      <p:sp>
        <p:nvSpPr>
          <p:cNvPr id="97" name="Text Placeholder 1"/>
          <p:cNvSpPr txBox="1">
            <a:spLocks/>
          </p:cNvSpPr>
          <p:nvPr/>
        </p:nvSpPr>
        <p:spPr>
          <a:xfrm>
            <a:off x="838298" y="3909108"/>
            <a:ext cx="2438336" cy="953814"/>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Clr>
                <a:srgbClr val="14A6A3"/>
              </a:buClr>
              <a:buNone/>
            </a:pPr>
            <a:r>
              <a:rPr lang="en-US" altLang="zh-CN" sz="1400" dirty="0">
                <a:solidFill>
                  <a:srgbClr val="333333"/>
                </a:solidFill>
                <a:cs typeface="+mn-ea"/>
                <a:sym typeface="+mn-lt"/>
              </a:rPr>
              <a:t>5W2H</a:t>
            </a:r>
          </a:p>
          <a:p>
            <a:pPr marL="0" indent="0">
              <a:lnSpc>
                <a:spcPct val="120000"/>
              </a:lnSpc>
              <a:buClr>
                <a:srgbClr val="14A6A3"/>
              </a:buClr>
              <a:buNone/>
            </a:pPr>
            <a:r>
              <a:rPr lang="en-US" altLang="zh-CN" sz="1400" dirty="0">
                <a:solidFill>
                  <a:srgbClr val="333333"/>
                </a:solidFill>
                <a:cs typeface="+mn-ea"/>
                <a:sym typeface="+mn-lt"/>
              </a:rPr>
              <a:t>4P</a:t>
            </a:r>
          </a:p>
          <a:p>
            <a:pPr marL="0" indent="0">
              <a:lnSpc>
                <a:spcPct val="120000"/>
              </a:lnSpc>
              <a:buClr>
                <a:srgbClr val="14A6A3"/>
              </a:buClr>
              <a:buNone/>
            </a:pPr>
            <a:r>
              <a:rPr lang="zh-CN" altLang="en-US" sz="1400" dirty="0">
                <a:solidFill>
                  <a:srgbClr val="333333"/>
                </a:solidFill>
                <a:cs typeface="+mn-ea"/>
                <a:sym typeface="+mn-lt"/>
              </a:rPr>
              <a:t>逻辑树等思路分析</a:t>
            </a:r>
          </a:p>
          <a:p>
            <a:pPr marL="0" indent="0">
              <a:lnSpc>
                <a:spcPct val="120000"/>
              </a:lnSpc>
              <a:buClr>
                <a:srgbClr val="14A6A3"/>
              </a:buClr>
              <a:buNone/>
            </a:pPr>
            <a:endParaRPr lang="en-US" altLang="zh-CN" sz="1400" dirty="0">
              <a:solidFill>
                <a:srgbClr val="333333"/>
              </a:solidFill>
              <a:cs typeface="+mn-ea"/>
              <a:sym typeface="+mn-lt"/>
            </a:endParaRPr>
          </a:p>
        </p:txBody>
      </p:sp>
      <p:sp>
        <p:nvSpPr>
          <p:cNvPr id="98" name="Rectangle 10"/>
          <p:cNvSpPr/>
          <p:nvPr/>
        </p:nvSpPr>
        <p:spPr>
          <a:xfrm>
            <a:off x="928162" y="439695"/>
            <a:ext cx="7224320" cy="830997"/>
          </a:xfrm>
          <a:prstGeom prst="rect">
            <a:avLst/>
          </a:prstGeom>
        </p:spPr>
        <p:txBody>
          <a:bodyPr wrap="square">
            <a:spAutoFit/>
          </a:bodyPr>
          <a:lstStyle/>
          <a:p>
            <a:r>
              <a:rPr lang="zh-CN" altLang="en-US" sz="1600" dirty="0">
                <a:cs typeface="+mn-ea"/>
                <a:sym typeface="+mn-lt"/>
              </a:rPr>
              <a:t>数据分析方法论主要从宏观角度知道如何进行数据分析，从整体上对数据进行规划，指导。好比如：做题的思路分析，项目的规划，起着火车头的作用，指引前进的方向。</a:t>
            </a:r>
            <a:r>
              <a:rPr lang="en-US" altLang="zh-CN" sz="1600" dirty="0">
                <a:cs typeface="+mn-ea"/>
                <a:sym typeface="+mn-lt"/>
              </a:rPr>
              <a:t>	</a:t>
            </a:r>
            <a:endParaRPr lang="en-JM" sz="1600" dirty="0">
              <a:solidFill>
                <a:srgbClr val="486877"/>
              </a:solidFill>
              <a:cs typeface="+mn-ea"/>
              <a:sym typeface="+mn-lt"/>
            </a:endParaRPr>
          </a:p>
        </p:txBody>
      </p:sp>
      <p:cxnSp>
        <p:nvCxnSpPr>
          <p:cNvPr id="99" name="直接连接符 98"/>
          <p:cNvCxnSpPr/>
          <p:nvPr/>
        </p:nvCxnSpPr>
        <p:spPr bwMode="auto">
          <a:xfrm>
            <a:off x="914468" y="3839444"/>
            <a:ext cx="2133572" cy="0"/>
          </a:xfrm>
          <a:prstGeom prst="line">
            <a:avLst/>
          </a:prstGeom>
          <a:solidFill>
            <a:schemeClr val="accent1"/>
          </a:solidFill>
          <a:ln w="9525" cap="flat" cmpd="sng" algn="ctr">
            <a:solidFill>
              <a:srgbClr val="486877"/>
            </a:solidFill>
            <a:prstDash val="solid"/>
            <a:round/>
            <a:headEnd type="none" w="med" len="med"/>
            <a:tailEnd type="none" w="med" len="med"/>
          </a:ln>
          <a:effectLst/>
        </p:spPr>
      </p:cxnSp>
      <p:sp>
        <p:nvSpPr>
          <p:cNvPr id="100" name="Text Placeholder 1"/>
          <p:cNvSpPr txBox="1">
            <a:spLocks/>
          </p:cNvSpPr>
          <p:nvPr/>
        </p:nvSpPr>
        <p:spPr>
          <a:xfrm>
            <a:off x="3581426" y="3909108"/>
            <a:ext cx="2438336" cy="953814"/>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r>
              <a:rPr lang="en-US" altLang="zh-CN" sz="1400" dirty="0">
                <a:cs typeface="+mn-ea"/>
                <a:sym typeface="+mn-lt"/>
              </a:rPr>
              <a:t>EXCEL</a:t>
            </a:r>
          </a:p>
          <a:p>
            <a:pPr marL="457200" lvl="1" indent="0">
              <a:buNone/>
            </a:pPr>
            <a:r>
              <a:rPr lang="en-US" altLang="zh-CN" sz="1400" dirty="0">
                <a:cs typeface="+mn-ea"/>
                <a:sym typeface="+mn-lt"/>
              </a:rPr>
              <a:t> SPSS</a:t>
            </a:r>
          </a:p>
          <a:p>
            <a:pPr marL="0" indent="0">
              <a:buNone/>
            </a:pPr>
            <a:r>
              <a:rPr lang="en-US" altLang="zh-CN" sz="1400" dirty="0">
                <a:solidFill>
                  <a:srgbClr val="333333"/>
                </a:solidFill>
                <a:cs typeface="+mn-ea"/>
                <a:sym typeface="+mn-lt"/>
              </a:rPr>
              <a:t>          SAS</a:t>
            </a:r>
            <a:r>
              <a:rPr lang="zh-CN" altLang="en-US" sz="1400" dirty="0">
                <a:solidFill>
                  <a:srgbClr val="333333"/>
                </a:solidFill>
                <a:cs typeface="+mn-ea"/>
                <a:sym typeface="+mn-lt"/>
              </a:rPr>
              <a:t>等</a:t>
            </a:r>
          </a:p>
          <a:p>
            <a:pPr marL="0" indent="0">
              <a:lnSpc>
                <a:spcPct val="120000"/>
              </a:lnSpc>
              <a:buClr>
                <a:srgbClr val="14A6A3"/>
              </a:buClr>
              <a:buNone/>
            </a:pPr>
            <a:endParaRPr lang="zh-CN" altLang="en-US" sz="1400" dirty="0">
              <a:solidFill>
                <a:srgbClr val="333333"/>
              </a:solidFill>
              <a:cs typeface="+mn-ea"/>
              <a:sym typeface="+mn-lt"/>
            </a:endParaRPr>
          </a:p>
        </p:txBody>
      </p:sp>
      <p:sp>
        <p:nvSpPr>
          <p:cNvPr id="101" name="Rectangle 10"/>
          <p:cNvSpPr/>
          <p:nvPr/>
        </p:nvSpPr>
        <p:spPr>
          <a:xfrm>
            <a:off x="4224367" y="3370816"/>
            <a:ext cx="2438336" cy="400110"/>
          </a:xfrm>
          <a:prstGeom prst="rect">
            <a:avLst/>
          </a:prstGeom>
        </p:spPr>
        <p:txBody>
          <a:bodyPr wrap="square">
            <a:spAutoFit/>
          </a:bodyPr>
          <a:lstStyle/>
          <a:p>
            <a:r>
              <a:rPr lang="zh-CN" altLang="en-US" sz="2000" b="1" dirty="0">
                <a:solidFill>
                  <a:srgbClr val="486877"/>
                </a:solidFill>
                <a:cs typeface="+mn-ea"/>
                <a:sym typeface="+mn-lt"/>
              </a:rPr>
              <a:t>工具</a:t>
            </a:r>
            <a:endParaRPr lang="en-JM" sz="2000" b="1" dirty="0">
              <a:solidFill>
                <a:srgbClr val="486877"/>
              </a:solidFill>
              <a:cs typeface="+mn-ea"/>
              <a:sym typeface="+mn-lt"/>
            </a:endParaRPr>
          </a:p>
        </p:txBody>
      </p:sp>
      <p:cxnSp>
        <p:nvCxnSpPr>
          <p:cNvPr id="102" name="直接连接符 101"/>
          <p:cNvCxnSpPr/>
          <p:nvPr/>
        </p:nvCxnSpPr>
        <p:spPr bwMode="auto">
          <a:xfrm>
            <a:off x="3657596" y="3839444"/>
            <a:ext cx="2133572" cy="0"/>
          </a:xfrm>
          <a:prstGeom prst="line">
            <a:avLst/>
          </a:prstGeom>
          <a:solidFill>
            <a:schemeClr val="accent1"/>
          </a:solidFill>
          <a:ln w="9525" cap="flat" cmpd="sng" algn="ctr">
            <a:solidFill>
              <a:srgbClr val="486877"/>
            </a:solidFill>
            <a:prstDash val="solid"/>
            <a:round/>
            <a:headEnd type="none" w="med" len="med"/>
            <a:tailEnd type="none" w="med" len="med"/>
          </a:ln>
          <a:effectLst/>
        </p:spPr>
      </p:cxnSp>
      <p:sp>
        <p:nvSpPr>
          <p:cNvPr id="103" name="Text Placeholder 1"/>
          <p:cNvSpPr txBox="1">
            <a:spLocks/>
          </p:cNvSpPr>
          <p:nvPr/>
        </p:nvSpPr>
        <p:spPr>
          <a:xfrm>
            <a:off x="6248356" y="3916316"/>
            <a:ext cx="2438336" cy="953814"/>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Clr>
                <a:srgbClr val="14A6A3"/>
              </a:buClr>
              <a:buNone/>
            </a:pPr>
            <a:r>
              <a:rPr lang="zh-CN" altLang="en-US" sz="1400" dirty="0">
                <a:solidFill>
                  <a:srgbClr val="333333"/>
                </a:solidFill>
                <a:cs typeface="+mn-ea"/>
                <a:sym typeface="+mn-lt"/>
              </a:rPr>
              <a:t>交叉分析</a:t>
            </a:r>
            <a:endParaRPr lang="en-US" altLang="zh-CN" sz="1400" dirty="0">
              <a:solidFill>
                <a:srgbClr val="333333"/>
              </a:solidFill>
              <a:cs typeface="+mn-ea"/>
              <a:sym typeface="+mn-lt"/>
            </a:endParaRPr>
          </a:p>
          <a:p>
            <a:pPr marL="0" indent="0">
              <a:lnSpc>
                <a:spcPct val="120000"/>
              </a:lnSpc>
              <a:buClr>
                <a:srgbClr val="14A6A3"/>
              </a:buClr>
              <a:buNone/>
            </a:pPr>
            <a:r>
              <a:rPr lang="zh-CN" altLang="en-US" sz="1400" dirty="0">
                <a:solidFill>
                  <a:srgbClr val="333333"/>
                </a:solidFill>
                <a:cs typeface="+mn-ea"/>
                <a:sym typeface="+mn-lt"/>
              </a:rPr>
              <a:t>相关分析</a:t>
            </a:r>
            <a:endParaRPr lang="en-US" altLang="zh-CN" sz="1400" dirty="0">
              <a:solidFill>
                <a:srgbClr val="333333"/>
              </a:solidFill>
              <a:cs typeface="+mn-ea"/>
              <a:sym typeface="+mn-lt"/>
            </a:endParaRPr>
          </a:p>
          <a:p>
            <a:pPr marL="0" indent="0">
              <a:lnSpc>
                <a:spcPct val="120000"/>
              </a:lnSpc>
              <a:buClr>
                <a:srgbClr val="14A6A3"/>
              </a:buClr>
              <a:buNone/>
            </a:pPr>
            <a:r>
              <a:rPr lang="zh-CN" altLang="en-US" sz="1400" dirty="0">
                <a:solidFill>
                  <a:srgbClr val="333333"/>
                </a:solidFill>
                <a:cs typeface="+mn-ea"/>
                <a:sym typeface="+mn-lt"/>
              </a:rPr>
              <a:t>回归分析</a:t>
            </a:r>
          </a:p>
        </p:txBody>
      </p:sp>
      <p:sp>
        <p:nvSpPr>
          <p:cNvPr id="104" name="Rectangle 10"/>
          <p:cNvSpPr/>
          <p:nvPr/>
        </p:nvSpPr>
        <p:spPr>
          <a:xfrm>
            <a:off x="6705664" y="3338962"/>
            <a:ext cx="2438336" cy="400110"/>
          </a:xfrm>
          <a:prstGeom prst="rect">
            <a:avLst/>
          </a:prstGeom>
        </p:spPr>
        <p:txBody>
          <a:bodyPr wrap="square">
            <a:spAutoFit/>
          </a:bodyPr>
          <a:lstStyle/>
          <a:p>
            <a:r>
              <a:rPr lang="zh-CN" altLang="en-US" sz="2000" b="1" dirty="0">
                <a:solidFill>
                  <a:srgbClr val="486877"/>
                </a:solidFill>
                <a:cs typeface="+mn-ea"/>
                <a:sym typeface="+mn-lt"/>
              </a:rPr>
              <a:t>技术</a:t>
            </a:r>
            <a:endParaRPr lang="en-JM" sz="2000" b="1" dirty="0">
              <a:solidFill>
                <a:srgbClr val="486877"/>
              </a:solidFill>
              <a:cs typeface="+mn-ea"/>
              <a:sym typeface="+mn-lt"/>
            </a:endParaRPr>
          </a:p>
        </p:txBody>
      </p:sp>
      <p:cxnSp>
        <p:nvCxnSpPr>
          <p:cNvPr id="105" name="直接连接符 104"/>
          <p:cNvCxnSpPr/>
          <p:nvPr/>
        </p:nvCxnSpPr>
        <p:spPr bwMode="auto">
          <a:xfrm>
            <a:off x="6324526" y="3846652"/>
            <a:ext cx="2133572" cy="0"/>
          </a:xfrm>
          <a:prstGeom prst="line">
            <a:avLst/>
          </a:prstGeom>
          <a:solidFill>
            <a:schemeClr val="accent1"/>
          </a:solidFill>
          <a:ln w="9525" cap="flat" cmpd="sng" algn="ctr">
            <a:solidFill>
              <a:srgbClr val="486877"/>
            </a:solidFill>
            <a:prstDash val="solid"/>
            <a:round/>
            <a:headEnd type="none" w="med" len="med"/>
            <a:tailEnd type="none" w="med" len="med"/>
          </a:ln>
          <a:effectLst/>
        </p:spPr>
      </p:cxnSp>
      <p:sp>
        <p:nvSpPr>
          <p:cNvPr id="17" name="TextBox 6">
            <a:extLst>
              <a:ext uri="{FF2B5EF4-FFF2-40B4-BE49-F238E27FC236}">
                <a16:creationId xmlns="" xmlns:a16="http://schemas.microsoft.com/office/drawing/2014/main" id="{C0696E18-A601-448F-8255-4B72DA0CFFEE}"/>
              </a:ext>
            </a:extLst>
          </p:cNvPr>
          <p:cNvSpPr txBox="1"/>
          <p:nvPr/>
        </p:nvSpPr>
        <p:spPr>
          <a:xfrm>
            <a:off x="279492" y="-39956"/>
            <a:ext cx="2069797" cy="369332"/>
          </a:xfrm>
          <a:prstGeom prst="rect">
            <a:avLst/>
          </a:prstGeom>
          <a:noFill/>
        </p:spPr>
        <p:txBody>
          <a:bodyPr wrap="none" rtlCol="0">
            <a:spAutoFit/>
          </a:bodyPr>
          <a:lstStyle/>
          <a:p>
            <a:r>
              <a:rPr lang="zh-CN" altLang="en-US" sz="1800" b="1" spc="300" dirty="0">
                <a:solidFill>
                  <a:schemeClr val="bg1"/>
                </a:solidFill>
                <a:cs typeface="+mn-ea"/>
                <a:sym typeface="+mn-lt"/>
              </a:rPr>
              <a:t>数据分析方法论</a:t>
            </a:r>
          </a:p>
        </p:txBody>
      </p:sp>
      <p:sp>
        <p:nvSpPr>
          <p:cNvPr id="18" name="Rectangle 10">
            <a:extLst>
              <a:ext uri="{FF2B5EF4-FFF2-40B4-BE49-F238E27FC236}">
                <a16:creationId xmlns="" xmlns:a16="http://schemas.microsoft.com/office/drawing/2014/main" id="{C7E05536-97B7-402C-B58D-048984D0374D}"/>
              </a:ext>
            </a:extLst>
          </p:cNvPr>
          <p:cNvSpPr/>
          <p:nvPr/>
        </p:nvSpPr>
        <p:spPr>
          <a:xfrm>
            <a:off x="1235967" y="3338962"/>
            <a:ext cx="2438336" cy="400110"/>
          </a:xfrm>
          <a:prstGeom prst="rect">
            <a:avLst/>
          </a:prstGeom>
        </p:spPr>
        <p:txBody>
          <a:bodyPr wrap="square">
            <a:spAutoFit/>
          </a:bodyPr>
          <a:lstStyle/>
          <a:p>
            <a:r>
              <a:rPr lang="zh-CN" altLang="en-US" sz="2000" b="1" dirty="0">
                <a:solidFill>
                  <a:srgbClr val="486877"/>
                </a:solidFill>
                <a:cs typeface="+mn-ea"/>
                <a:sym typeface="+mn-lt"/>
              </a:rPr>
              <a:t>方法论</a:t>
            </a:r>
            <a:endParaRPr lang="en-JM" sz="2000" b="1" dirty="0">
              <a:solidFill>
                <a:srgbClr val="486877"/>
              </a:solidFill>
              <a:cs typeface="+mn-ea"/>
              <a:sym typeface="+mn-lt"/>
            </a:endParaRPr>
          </a:p>
        </p:txBody>
      </p:sp>
    </p:spTree>
    <p:custDataLst>
      <p:tags r:id="rId1"/>
    </p:custDataLst>
    <p:extLst>
      <p:ext uri="{BB962C8B-B14F-4D97-AF65-F5344CB8AC3E}">
        <p14:creationId xmlns:p14="http://schemas.microsoft.com/office/powerpoint/2010/main" val="410207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heel(1)">
                                      <p:cBhvr>
                                        <p:cTn id="7" dur="750"/>
                                        <p:tgtEl>
                                          <p:spTgt spid="60"/>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500"/>
                                        <p:tgtEl>
                                          <p:spTgt spid="61"/>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93"/>
                                        </p:tgtEl>
                                        <p:attrNameLst>
                                          <p:attrName>style.visibility</p:attrName>
                                        </p:attrNameLst>
                                      </p:cBhvr>
                                      <p:to>
                                        <p:strVal val="visible"/>
                                      </p:to>
                                    </p:set>
                                    <p:animEffect transition="in" filter="wheel(1)">
                                      <p:cBhvr>
                                        <p:cTn id="14" dur="750"/>
                                        <p:tgtEl>
                                          <p:spTgt spid="93"/>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fade">
                                      <p:cBhvr>
                                        <p:cTn id="18" dur="500"/>
                                        <p:tgtEl>
                                          <p:spTgt spid="95"/>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94"/>
                                        </p:tgtEl>
                                        <p:attrNameLst>
                                          <p:attrName>style.visibility</p:attrName>
                                        </p:attrNameLst>
                                      </p:cBhvr>
                                      <p:to>
                                        <p:strVal val="visible"/>
                                      </p:to>
                                    </p:set>
                                    <p:animEffect transition="in" filter="wheel(1)">
                                      <p:cBhvr>
                                        <p:cTn id="21" dur="750"/>
                                        <p:tgtEl>
                                          <p:spTgt spid="94"/>
                                        </p:tgtEl>
                                      </p:cBhvr>
                                    </p:animEffect>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96"/>
                                        </p:tgtEl>
                                        <p:attrNameLst>
                                          <p:attrName>style.visibility</p:attrName>
                                        </p:attrNameLst>
                                      </p:cBhvr>
                                      <p:to>
                                        <p:strVal val="visible"/>
                                      </p:to>
                                    </p:set>
                                    <p:animEffect transition="in" filter="fade">
                                      <p:cBhvr>
                                        <p:cTn id="25" dur="500"/>
                                        <p:tgtEl>
                                          <p:spTgt spid="96"/>
                                        </p:tgtEl>
                                      </p:cBhvr>
                                    </p:animEffect>
                                  </p:childTnLst>
                                </p:cTn>
                              </p:par>
                            </p:childTnLst>
                          </p:cTn>
                        </p:par>
                        <p:par>
                          <p:cTn id="26" fill="hold">
                            <p:stCondLst>
                              <p:cond delay="2750"/>
                            </p:stCondLst>
                            <p:childTnLst>
                              <p:par>
                                <p:cTn id="27" presetID="49" presetClass="entr" presetSubtype="0" decel="100000" fill="hold" nodeType="afterEffect">
                                  <p:stCondLst>
                                    <p:cond delay="0"/>
                                  </p:stCondLst>
                                  <p:childTnLst>
                                    <p:set>
                                      <p:cBhvr>
                                        <p:cTn id="28" dur="1" fill="hold">
                                          <p:stCondLst>
                                            <p:cond delay="0"/>
                                          </p:stCondLst>
                                        </p:cTn>
                                        <p:tgtEl>
                                          <p:spTgt spid="99"/>
                                        </p:tgtEl>
                                        <p:attrNameLst>
                                          <p:attrName>style.visibility</p:attrName>
                                        </p:attrNameLst>
                                      </p:cBhvr>
                                      <p:to>
                                        <p:strVal val="visible"/>
                                      </p:to>
                                    </p:set>
                                    <p:anim calcmode="lin" valueType="num">
                                      <p:cBhvr>
                                        <p:cTn id="29" dur="500" fill="hold"/>
                                        <p:tgtEl>
                                          <p:spTgt spid="99"/>
                                        </p:tgtEl>
                                        <p:attrNameLst>
                                          <p:attrName>ppt_w</p:attrName>
                                        </p:attrNameLst>
                                      </p:cBhvr>
                                      <p:tavLst>
                                        <p:tav tm="0">
                                          <p:val>
                                            <p:fltVal val="0"/>
                                          </p:val>
                                        </p:tav>
                                        <p:tav tm="100000">
                                          <p:val>
                                            <p:strVal val="#ppt_w"/>
                                          </p:val>
                                        </p:tav>
                                      </p:tavLst>
                                    </p:anim>
                                    <p:anim calcmode="lin" valueType="num">
                                      <p:cBhvr>
                                        <p:cTn id="30" dur="500" fill="hold"/>
                                        <p:tgtEl>
                                          <p:spTgt spid="99"/>
                                        </p:tgtEl>
                                        <p:attrNameLst>
                                          <p:attrName>ppt_h</p:attrName>
                                        </p:attrNameLst>
                                      </p:cBhvr>
                                      <p:tavLst>
                                        <p:tav tm="0">
                                          <p:val>
                                            <p:fltVal val="0"/>
                                          </p:val>
                                        </p:tav>
                                        <p:tav tm="100000">
                                          <p:val>
                                            <p:strVal val="#ppt_h"/>
                                          </p:val>
                                        </p:tav>
                                      </p:tavLst>
                                    </p:anim>
                                    <p:anim calcmode="lin" valueType="num">
                                      <p:cBhvr>
                                        <p:cTn id="31" dur="500" fill="hold"/>
                                        <p:tgtEl>
                                          <p:spTgt spid="99"/>
                                        </p:tgtEl>
                                        <p:attrNameLst>
                                          <p:attrName>style.rotation</p:attrName>
                                        </p:attrNameLst>
                                      </p:cBhvr>
                                      <p:tavLst>
                                        <p:tav tm="0">
                                          <p:val>
                                            <p:fltVal val="360"/>
                                          </p:val>
                                        </p:tav>
                                        <p:tav tm="100000">
                                          <p:val>
                                            <p:fltVal val="0"/>
                                          </p:val>
                                        </p:tav>
                                      </p:tavLst>
                                    </p:anim>
                                    <p:animEffect transition="in" filter="fade">
                                      <p:cBhvr>
                                        <p:cTn id="32" dur="500"/>
                                        <p:tgtEl>
                                          <p:spTgt spid="99"/>
                                        </p:tgtEl>
                                      </p:cBhvr>
                                    </p:animEffect>
                                  </p:childTnLst>
                                </p:cTn>
                              </p:par>
                            </p:childTnLst>
                          </p:cTn>
                        </p:par>
                        <p:par>
                          <p:cTn id="33" fill="hold">
                            <p:stCondLst>
                              <p:cond delay="3250"/>
                            </p:stCondLst>
                            <p:childTnLst>
                              <p:par>
                                <p:cTn id="34" presetID="47" presetClass="entr" presetSubtype="0" fill="hold" grpId="0" nodeType="after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fade">
                                      <p:cBhvr>
                                        <p:cTn id="36" dur="500"/>
                                        <p:tgtEl>
                                          <p:spTgt spid="98"/>
                                        </p:tgtEl>
                                      </p:cBhvr>
                                    </p:animEffect>
                                    <p:anim calcmode="lin" valueType="num">
                                      <p:cBhvr>
                                        <p:cTn id="37" dur="500" fill="hold"/>
                                        <p:tgtEl>
                                          <p:spTgt spid="98"/>
                                        </p:tgtEl>
                                        <p:attrNameLst>
                                          <p:attrName>ppt_x</p:attrName>
                                        </p:attrNameLst>
                                      </p:cBhvr>
                                      <p:tavLst>
                                        <p:tav tm="0">
                                          <p:val>
                                            <p:strVal val="#ppt_x"/>
                                          </p:val>
                                        </p:tav>
                                        <p:tav tm="100000">
                                          <p:val>
                                            <p:strVal val="#ppt_x"/>
                                          </p:val>
                                        </p:tav>
                                      </p:tavLst>
                                    </p:anim>
                                    <p:anim calcmode="lin" valueType="num">
                                      <p:cBhvr>
                                        <p:cTn id="38" dur="500" fill="hold"/>
                                        <p:tgtEl>
                                          <p:spTgt spid="9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anim calcmode="lin" valueType="num">
                                      <p:cBhvr>
                                        <p:cTn id="42" dur="500" fill="hold"/>
                                        <p:tgtEl>
                                          <p:spTgt spid="97"/>
                                        </p:tgtEl>
                                        <p:attrNameLst>
                                          <p:attrName>ppt_x</p:attrName>
                                        </p:attrNameLst>
                                      </p:cBhvr>
                                      <p:tavLst>
                                        <p:tav tm="0">
                                          <p:val>
                                            <p:strVal val="#ppt_x"/>
                                          </p:val>
                                        </p:tav>
                                        <p:tav tm="100000">
                                          <p:val>
                                            <p:strVal val="#ppt_x"/>
                                          </p:val>
                                        </p:tav>
                                      </p:tavLst>
                                    </p:anim>
                                    <p:anim calcmode="lin" valueType="num">
                                      <p:cBhvr>
                                        <p:cTn id="43" dur="500" fill="hold"/>
                                        <p:tgtEl>
                                          <p:spTgt spid="97"/>
                                        </p:tgtEl>
                                        <p:attrNameLst>
                                          <p:attrName>ppt_y</p:attrName>
                                        </p:attrNameLst>
                                      </p:cBhvr>
                                      <p:tavLst>
                                        <p:tav tm="0">
                                          <p:val>
                                            <p:strVal val="#ppt_y+.1"/>
                                          </p:val>
                                        </p:tav>
                                        <p:tav tm="100000">
                                          <p:val>
                                            <p:strVal val="#ppt_y"/>
                                          </p:val>
                                        </p:tav>
                                      </p:tavLst>
                                    </p:anim>
                                  </p:childTnLst>
                                </p:cTn>
                              </p:par>
                            </p:childTnLst>
                          </p:cTn>
                        </p:par>
                        <p:par>
                          <p:cTn id="44" fill="hold">
                            <p:stCondLst>
                              <p:cond delay="3750"/>
                            </p:stCondLst>
                            <p:childTnLst>
                              <p:par>
                                <p:cTn id="45" presetID="49" presetClass="entr" presetSubtype="0" decel="100000" fill="hold" nodeType="afterEffect">
                                  <p:stCondLst>
                                    <p:cond delay="0"/>
                                  </p:stCondLst>
                                  <p:childTnLst>
                                    <p:set>
                                      <p:cBhvr>
                                        <p:cTn id="46" dur="1" fill="hold">
                                          <p:stCondLst>
                                            <p:cond delay="0"/>
                                          </p:stCondLst>
                                        </p:cTn>
                                        <p:tgtEl>
                                          <p:spTgt spid="102"/>
                                        </p:tgtEl>
                                        <p:attrNameLst>
                                          <p:attrName>style.visibility</p:attrName>
                                        </p:attrNameLst>
                                      </p:cBhvr>
                                      <p:to>
                                        <p:strVal val="visible"/>
                                      </p:to>
                                    </p:set>
                                    <p:anim calcmode="lin" valueType="num">
                                      <p:cBhvr>
                                        <p:cTn id="47" dur="500" fill="hold"/>
                                        <p:tgtEl>
                                          <p:spTgt spid="102"/>
                                        </p:tgtEl>
                                        <p:attrNameLst>
                                          <p:attrName>ppt_w</p:attrName>
                                        </p:attrNameLst>
                                      </p:cBhvr>
                                      <p:tavLst>
                                        <p:tav tm="0">
                                          <p:val>
                                            <p:fltVal val="0"/>
                                          </p:val>
                                        </p:tav>
                                        <p:tav tm="100000">
                                          <p:val>
                                            <p:strVal val="#ppt_w"/>
                                          </p:val>
                                        </p:tav>
                                      </p:tavLst>
                                    </p:anim>
                                    <p:anim calcmode="lin" valueType="num">
                                      <p:cBhvr>
                                        <p:cTn id="48" dur="500" fill="hold"/>
                                        <p:tgtEl>
                                          <p:spTgt spid="102"/>
                                        </p:tgtEl>
                                        <p:attrNameLst>
                                          <p:attrName>ppt_h</p:attrName>
                                        </p:attrNameLst>
                                      </p:cBhvr>
                                      <p:tavLst>
                                        <p:tav tm="0">
                                          <p:val>
                                            <p:fltVal val="0"/>
                                          </p:val>
                                        </p:tav>
                                        <p:tav tm="100000">
                                          <p:val>
                                            <p:strVal val="#ppt_h"/>
                                          </p:val>
                                        </p:tav>
                                      </p:tavLst>
                                    </p:anim>
                                    <p:anim calcmode="lin" valueType="num">
                                      <p:cBhvr>
                                        <p:cTn id="49" dur="500" fill="hold"/>
                                        <p:tgtEl>
                                          <p:spTgt spid="102"/>
                                        </p:tgtEl>
                                        <p:attrNameLst>
                                          <p:attrName>style.rotation</p:attrName>
                                        </p:attrNameLst>
                                      </p:cBhvr>
                                      <p:tavLst>
                                        <p:tav tm="0">
                                          <p:val>
                                            <p:fltVal val="360"/>
                                          </p:val>
                                        </p:tav>
                                        <p:tav tm="100000">
                                          <p:val>
                                            <p:fltVal val="0"/>
                                          </p:val>
                                        </p:tav>
                                      </p:tavLst>
                                    </p:anim>
                                    <p:animEffect transition="in" filter="fade">
                                      <p:cBhvr>
                                        <p:cTn id="50" dur="500"/>
                                        <p:tgtEl>
                                          <p:spTgt spid="102"/>
                                        </p:tgtEl>
                                      </p:cBhvr>
                                    </p:animEffect>
                                  </p:childTnLst>
                                </p:cTn>
                              </p:par>
                            </p:childTnLst>
                          </p:cTn>
                        </p:par>
                        <p:par>
                          <p:cTn id="51" fill="hold">
                            <p:stCondLst>
                              <p:cond delay="4250"/>
                            </p:stCondLst>
                            <p:childTnLst>
                              <p:par>
                                <p:cTn id="52" presetID="47" presetClass="entr" presetSubtype="0" fill="hold" grpId="0" nodeType="afterEffect">
                                  <p:stCondLst>
                                    <p:cond delay="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anim calcmode="lin" valueType="num">
                                      <p:cBhvr>
                                        <p:cTn id="55" dur="500" fill="hold"/>
                                        <p:tgtEl>
                                          <p:spTgt spid="101"/>
                                        </p:tgtEl>
                                        <p:attrNameLst>
                                          <p:attrName>ppt_x</p:attrName>
                                        </p:attrNameLst>
                                      </p:cBhvr>
                                      <p:tavLst>
                                        <p:tav tm="0">
                                          <p:val>
                                            <p:strVal val="#ppt_x"/>
                                          </p:val>
                                        </p:tav>
                                        <p:tav tm="100000">
                                          <p:val>
                                            <p:strVal val="#ppt_x"/>
                                          </p:val>
                                        </p:tav>
                                      </p:tavLst>
                                    </p:anim>
                                    <p:anim calcmode="lin" valueType="num">
                                      <p:cBhvr>
                                        <p:cTn id="56" dur="500" fill="hold"/>
                                        <p:tgtEl>
                                          <p:spTgt spid="101"/>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00"/>
                                        </p:tgtEl>
                                        <p:attrNameLst>
                                          <p:attrName>style.visibility</p:attrName>
                                        </p:attrNameLst>
                                      </p:cBhvr>
                                      <p:to>
                                        <p:strVal val="visible"/>
                                      </p:to>
                                    </p:set>
                                    <p:animEffect transition="in" filter="fade">
                                      <p:cBhvr>
                                        <p:cTn id="59" dur="500"/>
                                        <p:tgtEl>
                                          <p:spTgt spid="100"/>
                                        </p:tgtEl>
                                      </p:cBhvr>
                                    </p:animEffect>
                                    <p:anim calcmode="lin" valueType="num">
                                      <p:cBhvr>
                                        <p:cTn id="60" dur="500" fill="hold"/>
                                        <p:tgtEl>
                                          <p:spTgt spid="100"/>
                                        </p:tgtEl>
                                        <p:attrNameLst>
                                          <p:attrName>ppt_x</p:attrName>
                                        </p:attrNameLst>
                                      </p:cBhvr>
                                      <p:tavLst>
                                        <p:tav tm="0">
                                          <p:val>
                                            <p:strVal val="#ppt_x"/>
                                          </p:val>
                                        </p:tav>
                                        <p:tav tm="100000">
                                          <p:val>
                                            <p:strVal val="#ppt_x"/>
                                          </p:val>
                                        </p:tav>
                                      </p:tavLst>
                                    </p:anim>
                                    <p:anim calcmode="lin" valueType="num">
                                      <p:cBhvr>
                                        <p:cTn id="61" dur="500" fill="hold"/>
                                        <p:tgtEl>
                                          <p:spTgt spid="100"/>
                                        </p:tgtEl>
                                        <p:attrNameLst>
                                          <p:attrName>ppt_y</p:attrName>
                                        </p:attrNameLst>
                                      </p:cBhvr>
                                      <p:tavLst>
                                        <p:tav tm="0">
                                          <p:val>
                                            <p:strVal val="#ppt_y+.1"/>
                                          </p:val>
                                        </p:tav>
                                        <p:tav tm="100000">
                                          <p:val>
                                            <p:strVal val="#ppt_y"/>
                                          </p:val>
                                        </p:tav>
                                      </p:tavLst>
                                    </p:anim>
                                  </p:childTnLst>
                                </p:cTn>
                              </p:par>
                            </p:childTnLst>
                          </p:cTn>
                        </p:par>
                        <p:par>
                          <p:cTn id="62" fill="hold">
                            <p:stCondLst>
                              <p:cond delay="4750"/>
                            </p:stCondLst>
                            <p:childTnLst>
                              <p:par>
                                <p:cTn id="63" presetID="49" presetClass="entr" presetSubtype="0" decel="100000" fill="hold" nodeType="afterEffect">
                                  <p:stCondLst>
                                    <p:cond delay="0"/>
                                  </p:stCondLst>
                                  <p:childTnLst>
                                    <p:set>
                                      <p:cBhvr>
                                        <p:cTn id="64" dur="1" fill="hold">
                                          <p:stCondLst>
                                            <p:cond delay="0"/>
                                          </p:stCondLst>
                                        </p:cTn>
                                        <p:tgtEl>
                                          <p:spTgt spid="105"/>
                                        </p:tgtEl>
                                        <p:attrNameLst>
                                          <p:attrName>style.visibility</p:attrName>
                                        </p:attrNameLst>
                                      </p:cBhvr>
                                      <p:to>
                                        <p:strVal val="visible"/>
                                      </p:to>
                                    </p:set>
                                    <p:anim calcmode="lin" valueType="num">
                                      <p:cBhvr>
                                        <p:cTn id="65" dur="500" fill="hold"/>
                                        <p:tgtEl>
                                          <p:spTgt spid="105"/>
                                        </p:tgtEl>
                                        <p:attrNameLst>
                                          <p:attrName>ppt_w</p:attrName>
                                        </p:attrNameLst>
                                      </p:cBhvr>
                                      <p:tavLst>
                                        <p:tav tm="0">
                                          <p:val>
                                            <p:fltVal val="0"/>
                                          </p:val>
                                        </p:tav>
                                        <p:tav tm="100000">
                                          <p:val>
                                            <p:strVal val="#ppt_w"/>
                                          </p:val>
                                        </p:tav>
                                      </p:tavLst>
                                    </p:anim>
                                    <p:anim calcmode="lin" valueType="num">
                                      <p:cBhvr>
                                        <p:cTn id="66" dur="500" fill="hold"/>
                                        <p:tgtEl>
                                          <p:spTgt spid="105"/>
                                        </p:tgtEl>
                                        <p:attrNameLst>
                                          <p:attrName>ppt_h</p:attrName>
                                        </p:attrNameLst>
                                      </p:cBhvr>
                                      <p:tavLst>
                                        <p:tav tm="0">
                                          <p:val>
                                            <p:fltVal val="0"/>
                                          </p:val>
                                        </p:tav>
                                        <p:tav tm="100000">
                                          <p:val>
                                            <p:strVal val="#ppt_h"/>
                                          </p:val>
                                        </p:tav>
                                      </p:tavLst>
                                    </p:anim>
                                    <p:anim calcmode="lin" valueType="num">
                                      <p:cBhvr>
                                        <p:cTn id="67" dur="500" fill="hold"/>
                                        <p:tgtEl>
                                          <p:spTgt spid="105"/>
                                        </p:tgtEl>
                                        <p:attrNameLst>
                                          <p:attrName>style.rotation</p:attrName>
                                        </p:attrNameLst>
                                      </p:cBhvr>
                                      <p:tavLst>
                                        <p:tav tm="0">
                                          <p:val>
                                            <p:fltVal val="360"/>
                                          </p:val>
                                        </p:tav>
                                        <p:tav tm="100000">
                                          <p:val>
                                            <p:fltVal val="0"/>
                                          </p:val>
                                        </p:tav>
                                      </p:tavLst>
                                    </p:anim>
                                    <p:animEffect transition="in" filter="fade">
                                      <p:cBhvr>
                                        <p:cTn id="68" dur="500"/>
                                        <p:tgtEl>
                                          <p:spTgt spid="105"/>
                                        </p:tgtEl>
                                      </p:cBhvr>
                                    </p:animEffect>
                                  </p:childTnLst>
                                </p:cTn>
                              </p:par>
                            </p:childTnLst>
                          </p:cTn>
                        </p:par>
                        <p:par>
                          <p:cTn id="69" fill="hold">
                            <p:stCondLst>
                              <p:cond delay="5250"/>
                            </p:stCondLst>
                            <p:childTnLst>
                              <p:par>
                                <p:cTn id="70" presetID="47" presetClass="entr" presetSubtype="0" fill="hold" grpId="0" nodeType="afterEffect">
                                  <p:stCondLst>
                                    <p:cond delay="0"/>
                                  </p:stCondLst>
                                  <p:childTnLst>
                                    <p:set>
                                      <p:cBhvr>
                                        <p:cTn id="71" dur="1" fill="hold">
                                          <p:stCondLst>
                                            <p:cond delay="0"/>
                                          </p:stCondLst>
                                        </p:cTn>
                                        <p:tgtEl>
                                          <p:spTgt spid="104"/>
                                        </p:tgtEl>
                                        <p:attrNameLst>
                                          <p:attrName>style.visibility</p:attrName>
                                        </p:attrNameLst>
                                      </p:cBhvr>
                                      <p:to>
                                        <p:strVal val="visible"/>
                                      </p:to>
                                    </p:set>
                                    <p:animEffect transition="in" filter="fade">
                                      <p:cBhvr>
                                        <p:cTn id="72" dur="500"/>
                                        <p:tgtEl>
                                          <p:spTgt spid="104"/>
                                        </p:tgtEl>
                                      </p:cBhvr>
                                    </p:animEffect>
                                    <p:anim calcmode="lin" valueType="num">
                                      <p:cBhvr>
                                        <p:cTn id="73" dur="500" fill="hold"/>
                                        <p:tgtEl>
                                          <p:spTgt spid="104"/>
                                        </p:tgtEl>
                                        <p:attrNameLst>
                                          <p:attrName>ppt_x</p:attrName>
                                        </p:attrNameLst>
                                      </p:cBhvr>
                                      <p:tavLst>
                                        <p:tav tm="0">
                                          <p:val>
                                            <p:strVal val="#ppt_x"/>
                                          </p:val>
                                        </p:tav>
                                        <p:tav tm="100000">
                                          <p:val>
                                            <p:strVal val="#ppt_x"/>
                                          </p:val>
                                        </p:tav>
                                      </p:tavLst>
                                    </p:anim>
                                    <p:anim calcmode="lin" valueType="num">
                                      <p:cBhvr>
                                        <p:cTn id="74" dur="500" fill="hold"/>
                                        <p:tgtEl>
                                          <p:spTgt spid="10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03"/>
                                        </p:tgtEl>
                                        <p:attrNameLst>
                                          <p:attrName>style.visibility</p:attrName>
                                        </p:attrNameLst>
                                      </p:cBhvr>
                                      <p:to>
                                        <p:strVal val="visible"/>
                                      </p:to>
                                    </p:set>
                                    <p:animEffect transition="in" filter="fade">
                                      <p:cBhvr>
                                        <p:cTn id="77" dur="500"/>
                                        <p:tgtEl>
                                          <p:spTgt spid="103"/>
                                        </p:tgtEl>
                                      </p:cBhvr>
                                    </p:animEffect>
                                    <p:anim calcmode="lin" valueType="num">
                                      <p:cBhvr>
                                        <p:cTn id="78" dur="500" fill="hold"/>
                                        <p:tgtEl>
                                          <p:spTgt spid="103"/>
                                        </p:tgtEl>
                                        <p:attrNameLst>
                                          <p:attrName>ppt_x</p:attrName>
                                        </p:attrNameLst>
                                      </p:cBhvr>
                                      <p:tavLst>
                                        <p:tav tm="0">
                                          <p:val>
                                            <p:strVal val="#ppt_x"/>
                                          </p:val>
                                        </p:tav>
                                        <p:tav tm="100000">
                                          <p:val>
                                            <p:strVal val="#ppt_x"/>
                                          </p:val>
                                        </p:tav>
                                      </p:tavLst>
                                    </p:anim>
                                    <p:anim calcmode="lin" valueType="num">
                                      <p:cBhvr>
                                        <p:cTn id="79" dur="500" fill="hold"/>
                                        <p:tgtEl>
                                          <p:spTgt spid="103"/>
                                        </p:tgtEl>
                                        <p:attrNameLst>
                                          <p:attrName>ppt_y</p:attrName>
                                        </p:attrNameLst>
                                      </p:cBhvr>
                                      <p:tavLst>
                                        <p:tav tm="0">
                                          <p:val>
                                            <p:strVal val="#ppt_y+.1"/>
                                          </p:val>
                                        </p:tav>
                                        <p:tav tm="100000">
                                          <p:val>
                                            <p:strVal val="#ppt_y"/>
                                          </p:val>
                                        </p:tav>
                                      </p:tavLst>
                                    </p:anim>
                                  </p:childTnLst>
                                </p:cTn>
                              </p:par>
                            </p:childTnLst>
                          </p:cTn>
                        </p:par>
                        <p:par>
                          <p:cTn id="80" fill="hold">
                            <p:stCondLst>
                              <p:cond delay="5750"/>
                            </p:stCondLst>
                            <p:childTnLst>
                              <p:par>
                                <p:cTn id="81" presetID="47" presetClass="entr" presetSubtype="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500"/>
                                        <p:tgtEl>
                                          <p:spTgt spid="18"/>
                                        </p:tgtEl>
                                      </p:cBhvr>
                                    </p:animEffect>
                                    <p:anim calcmode="lin" valueType="num">
                                      <p:cBhvr>
                                        <p:cTn id="84" dur="500" fill="hold"/>
                                        <p:tgtEl>
                                          <p:spTgt spid="18"/>
                                        </p:tgtEl>
                                        <p:attrNameLst>
                                          <p:attrName>ppt_x</p:attrName>
                                        </p:attrNameLst>
                                      </p:cBhvr>
                                      <p:tavLst>
                                        <p:tav tm="0">
                                          <p:val>
                                            <p:strVal val="#ppt_x"/>
                                          </p:val>
                                        </p:tav>
                                        <p:tav tm="100000">
                                          <p:val>
                                            <p:strVal val="#ppt_x"/>
                                          </p:val>
                                        </p:tav>
                                      </p:tavLst>
                                    </p:anim>
                                    <p:anim calcmode="lin" valueType="num">
                                      <p:cBhvr>
                                        <p:cTn id="85"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0" grpId="0">
        <p:bldAsOne/>
      </p:bldGraphic>
      <p:bldP spid="61" grpId="0"/>
      <p:bldGraphic spid="93" grpId="0">
        <p:bldAsOne/>
      </p:bldGraphic>
      <p:bldGraphic spid="94" grpId="0">
        <p:bldAsOne/>
      </p:bldGraphic>
      <p:bldP spid="95" grpId="0"/>
      <p:bldP spid="96" grpId="0"/>
      <p:bldP spid="97" grpId="0"/>
      <p:bldP spid="98" grpId="0"/>
      <p:bldP spid="100" grpId="0"/>
      <p:bldP spid="101" grpId="0"/>
      <p:bldP spid="103" grpId="0"/>
      <p:bldP spid="104"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16" name="Rectangle 932"/>
          <p:cNvSpPr>
            <a:spLocks noChangeArrowheads="1"/>
          </p:cNvSpPr>
          <p:nvPr/>
        </p:nvSpPr>
        <p:spPr bwMode="auto">
          <a:xfrm>
            <a:off x="5119447" y="2960678"/>
            <a:ext cx="173494" cy="90518"/>
          </a:xfrm>
          <a:prstGeom prst="rect">
            <a:avLst/>
          </a:prstGeom>
          <a:solidFill>
            <a:srgbClr val="0067B4"/>
          </a:solidFill>
          <a:ln>
            <a:noFill/>
          </a:ln>
          <a:extLst/>
        </p:spPr>
        <p:txBody>
          <a:bodyPr/>
          <a:lstStyle/>
          <a:p>
            <a:endParaRPr lang="zh-CN" altLang="en-US">
              <a:cs typeface="+mn-ea"/>
              <a:sym typeface="+mn-lt"/>
            </a:endParaRPr>
          </a:p>
        </p:txBody>
      </p:sp>
      <p:sp>
        <p:nvSpPr>
          <p:cNvPr id="16518" name="Rectangle 934"/>
          <p:cNvSpPr>
            <a:spLocks noChangeArrowheads="1"/>
          </p:cNvSpPr>
          <p:nvPr/>
        </p:nvSpPr>
        <p:spPr bwMode="auto">
          <a:xfrm>
            <a:off x="5114189" y="2829281"/>
            <a:ext cx="173494" cy="81758"/>
          </a:xfrm>
          <a:prstGeom prst="rect">
            <a:avLst/>
          </a:prstGeom>
          <a:solidFill>
            <a:srgbClr val="004274"/>
          </a:solidFill>
          <a:ln>
            <a:noFill/>
          </a:ln>
          <a:extLst/>
        </p:spPr>
        <p:txBody>
          <a:bodyPr/>
          <a:lstStyle/>
          <a:p>
            <a:endParaRPr lang="zh-CN" altLang="en-US">
              <a:cs typeface="+mn-ea"/>
              <a:sym typeface="+mn-lt"/>
            </a:endParaRPr>
          </a:p>
        </p:txBody>
      </p:sp>
      <p:sp>
        <p:nvSpPr>
          <p:cNvPr id="962" name="矩形 1"/>
          <p:cNvSpPr>
            <a:spLocks noChangeArrowheads="1"/>
          </p:cNvSpPr>
          <p:nvPr/>
        </p:nvSpPr>
        <p:spPr bwMode="auto">
          <a:xfrm>
            <a:off x="1742897" y="680456"/>
            <a:ext cx="1482071" cy="1857047"/>
          </a:xfrm>
          <a:prstGeom prst="rect">
            <a:avLst/>
          </a:prstGeom>
          <a:solidFill>
            <a:srgbClr val="454453"/>
          </a:solidFill>
          <a:ln>
            <a:noFill/>
          </a:ln>
          <a:extLst/>
        </p:spPr>
        <p:txBody>
          <a:bodyPr wrap="square">
            <a:spAutoFit/>
          </a:bodyPr>
          <a:lstStyle/>
          <a:p>
            <a:pPr>
              <a:lnSpc>
                <a:spcPct val="110000"/>
              </a:lnSpc>
            </a:pPr>
            <a:r>
              <a:rPr lang="en-US" altLang="zh-CN" sz="1500" dirty="0">
                <a:solidFill>
                  <a:schemeClr val="bg1"/>
                </a:solidFill>
                <a:cs typeface="+mn-ea"/>
                <a:sym typeface="+mn-lt"/>
              </a:rPr>
              <a:t>Why</a:t>
            </a:r>
          </a:p>
          <a:p>
            <a:pPr>
              <a:lnSpc>
                <a:spcPct val="110000"/>
              </a:lnSpc>
            </a:pPr>
            <a:r>
              <a:rPr lang="en-US" altLang="zh-CN" sz="1500" dirty="0">
                <a:solidFill>
                  <a:schemeClr val="bg1"/>
                </a:solidFill>
                <a:cs typeface="+mn-ea"/>
                <a:sym typeface="+mn-lt"/>
              </a:rPr>
              <a:t>What</a:t>
            </a:r>
          </a:p>
          <a:p>
            <a:pPr>
              <a:lnSpc>
                <a:spcPct val="110000"/>
              </a:lnSpc>
            </a:pPr>
            <a:r>
              <a:rPr lang="en-US" altLang="zh-CN" sz="1500" dirty="0">
                <a:solidFill>
                  <a:schemeClr val="bg1"/>
                </a:solidFill>
                <a:cs typeface="+mn-ea"/>
                <a:sym typeface="+mn-lt"/>
              </a:rPr>
              <a:t>Who</a:t>
            </a:r>
          </a:p>
          <a:p>
            <a:pPr>
              <a:lnSpc>
                <a:spcPct val="110000"/>
              </a:lnSpc>
            </a:pPr>
            <a:r>
              <a:rPr lang="en-US" altLang="zh-CN" sz="1500" dirty="0">
                <a:solidFill>
                  <a:schemeClr val="bg1"/>
                </a:solidFill>
                <a:cs typeface="+mn-ea"/>
                <a:sym typeface="+mn-lt"/>
              </a:rPr>
              <a:t>When</a:t>
            </a:r>
          </a:p>
          <a:p>
            <a:pPr>
              <a:lnSpc>
                <a:spcPct val="110000"/>
              </a:lnSpc>
            </a:pPr>
            <a:r>
              <a:rPr lang="en-US" altLang="zh-CN" sz="1500" dirty="0">
                <a:solidFill>
                  <a:schemeClr val="bg1"/>
                </a:solidFill>
                <a:cs typeface="+mn-ea"/>
                <a:sym typeface="+mn-lt"/>
              </a:rPr>
              <a:t>Where</a:t>
            </a:r>
          </a:p>
          <a:p>
            <a:pPr>
              <a:lnSpc>
                <a:spcPct val="110000"/>
              </a:lnSpc>
            </a:pPr>
            <a:r>
              <a:rPr lang="en-US" altLang="zh-CN" sz="1500" dirty="0">
                <a:solidFill>
                  <a:schemeClr val="bg1"/>
                </a:solidFill>
                <a:cs typeface="+mn-ea"/>
                <a:sym typeface="+mn-lt"/>
              </a:rPr>
              <a:t>How</a:t>
            </a:r>
          </a:p>
          <a:p>
            <a:pPr>
              <a:lnSpc>
                <a:spcPct val="110000"/>
              </a:lnSpc>
            </a:pPr>
            <a:r>
              <a:rPr lang="en-US" altLang="zh-CN" sz="1500" dirty="0">
                <a:solidFill>
                  <a:schemeClr val="bg1"/>
                </a:solidFill>
                <a:cs typeface="+mn-ea"/>
                <a:sym typeface="+mn-lt"/>
              </a:rPr>
              <a:t>How much</a:t>
            </a:r>
          </a:p>
        </p:txBody>
      </p:sp>
      <p:sp>
        <p:nvSpPr>
          <p:cNvPr id="967" name="TextBox 966"/>
          <p:cNvSpPr txBox="1"/>
          <p:nvPr/>
        </p:nvSpPr>
        <p:spPr bwMode="auto">
          <a:xfrm>
            <a:off x="4446922" y="2760701"/>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sp>
        <p:nvSpPr>
          <p:cNvPr id="968" name="TextBox 967"/>
          <p:cNvSpPr txBox="1"/>
          <p:nvPr/>
        </p:nvSpPr>
        <p:spPr bwMode="auto">
          <a:xfrm>
            <a:off x="4446922" y="2902487"/>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grpSp>
        <p:nvGrpSpPr>
          <p:cNvPr id="8" name="组合 7"/>
          <p:cNvGrpSpPr/>
          <p:nvPr/>
        </p:nvGrpSpPr>
        <p:grpSpPr>
          <a:xfrm>
            <a:off x="4525481" y="1023756"/>
            <a:ext cx="1119707" cy="1235126"/>
            <a:chOff x="4525480" y="1309506"/>
            <a:chExt cx="1119707" cy="1235126"/>
          </a:xfrm>
        </p:grpSpPr>
        <p:sp>
          <p:nvSpPr>
            <p:cNvPr id="16876" name="Freeform 552"/>
            <p:cNvSpPr>
              <a:spLocks/>
            </p:cNvSpPr>
            <p:nvPr/>
          </p:nvSpPr>
          <p:spPr bwMode="auto">
            <a:xfrm>
              <a:off x="4546391" y="1309506"/>
              <a:ext cx="1098796" cy="1235126"/>
            </a:xfrm>
            <a:custGeom>
              <a:avLst/>
              <a:gdLst>
                <a:gd name="T0" fmla="*/ 3703 w 177"/>
                <a:gd name="T1" fmla="*/ 0 h 179"/>
                <a:gd name="T2" fmla="*/ 1868 w 177"/>
                <a:gd name="T3" fmla="*/ 0 h 179"/>
                <a:gd name="T4" fmla="*/ 1807 w 177"/>
                <a:gd name="T5" fmla="*/ 0 h 179"/>
                <a:gd name="T6" fmla="*/ 0 w 177"/>
                <a:gd name="T7" fmla="*/ 1810 h 179"/>
                <a:gd name="T8" fmla="*/ 0 w 177"/>
                <a:gd name="T9" fmla="*/ 2994 h 179"/>
                <a:gd name="T10" fmla="*/ 0 w 177"/>
                <a:gd name="T11" fmla="*/ 3774 h 179"/>
                <a:gd name="T12" fmla="*/ 0 w 177"/>
                <a:gd name="T13" fmla="*/ 5584 h 179"/>
                <a:gd name="T14" fmla="*/ 1807 w 177"/>
                <a:gd name="T15" fmla="*/ 5584 h 179"/>
                <a:gd name="T16" fmla="*/ 3608 w 177"/>
                <a:gd name="T17" fmla="*/ 5584 h 179"/>
                <a:gd name="T18" fmla="*/ 3703 w 177"/>
                <a:gd name="T19" fmla="*/ 5584 h 179"/>
                <a:gd name="T20" fmla="*/ 5505 w 177"/>
                <a:gd name="T21" fmla="*/ 3774 h 179"/>
                <a:gd name="T22" fmla="*/ 5505 w 177"/>
                <a:gd name="T23" fmla="*/ 2585 h 179"/>
                <a:gd name="T24" fmla="*/ 5505 w 177"/>
                <a:gd name="T25" fmla="*/ 1810 h 179"/>
                <a:gd name="T26" fmla="*/ 5505 w 177"/>
                <a:gd name="T27" fmla="*/ 0 h 179"/>
                <a:gd name="T28" fmla="*/ 3703 w 177"/>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 h="179">
                  <a:moveTo>
                    <a:pt x="119" y="0"/>
                  </a:moveTo>
                  <a:cubicBezTo>
                    <a:pt x="60" y="0"/>
                    <a:pt x="60" y="0"/>
                    <a:pt x="60"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9" y="179"/>
                    <a:pt x="119" y="179"/>
                    <a:pt x="119" y="179"/>
                  </a:cubicBezTo>
                  <a:cubicBezTo>
                    <a:pt x="151" y="179"/>
                    <a:pt x="177" y="153"/>
                    <a:pt x="177" y="121"/>
                  </a:cubicBezTo>
                  <a:cubicBezTo>
                    <a:pt x="177" y="83"/>
                    <a:pt x="177" y="83"/>
                    <a:pt x="177" y="83"/>
                  </a:cubicBezTo>
                  <a:cubicBezTo>
                    <a:pt x="177" y="58"/>
                    <a:pt x="177" y="58"/>
                    <a:pt x="177" y="58"/>
                  </a:cubicBezTo>
                  <a:cubicBezTo>
                    <a:pt x="177" y="0"/>
                    <a:pt x="177" y="0"/>
                    <a:pt x="177" y="0"/>
                  </a:cubicBezTo>
                  <a:lnTo>
                    <a:pt x="119" y="0"/>
                  </a:lnTo>
                  <a:close/>
                </a:path>
              </a:pathLst>
            </a:custGeom>
            <a:solidFill>
              <a:srgbClr val="486877"/>
            </a:solidFill>
            <a:ln>
              <a:noFill/>
            </a:ln>
            <a:extLst/>
          </p:spPr>
          <p:txBody>
            <a:bodyPr/>
            <a:lstStyle/>
            <a:p>
              <a:endParaRPr lang="zh-CN" altLang="en-US">
                <a:cs typeface="+mn-ea"/>
                <a:sym typeface="+mn-lt"/>
              </a:endParaRPr>
            </a:p>
          </p:txBody>
        </p:sp>
        <p:sp>
          <p:nvSpPr>
            <p:cNvPr id="963" name="矩形 1"/>
            <p:cNvSpPr>
              <a:spLocks noChangeArrowheads="1"/>
            </p:cNvSpPr>
            <p:nvPr/>
          </p:nvSpPr>
          <p:spPr bwMode="auto">
            <a:xfrm>
              <a:off x="4525480" y="2044971"/>
              <a:ext cx="10987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400" spc="300" dirty="0">
                  <a:solidFill>
                    <a:schemeClr val="bg1"/>
                  </a:solidFill>
                  <a:cs typeface="+mn-ea"/>
                  <a:sym typeface="+mn-lt"/>
                </a:rPr>
                <a:t>添加标题</a:t>
              </a:r>
            </a:p>
          </p:txBody>
        </p:sp>
        <p:sp>
          <p:nvSpPr>
            <p:cNvPr id="970" name="TextBox 969"/>
            <p:cNvSpPr txBox="1"/>
            <p:nvPr/>
          </p:nvSpPr>
          <p:spPr>
            <a:xfrm>
              <a:off x="4578052" y="1402355"/>
              <a:ext cx="1046224" cy="584775"/>
            </a:xfrm>
            <a:prstGeom prst="rect">
              <a:avLst/>
            </a:prstGeom>
            <a:noFill/>
          </p:spPr>
          <p:txBody>
            <a:bodyPr wrap="square" rtlCol="0">
              <a:spAutoFit/>
            </a:bodyPr>
            <a:lstStyle/>
            <a:p>
              <a:pPr algn="ctr"/>
              <a:r>
                <a:rPr lang="en-US" altLang="zh-CN" sz="3200" dirty="0">
                  <a:solidFill>
                    <a:schemeClr val="bg1"/>
                  </a:solidFill>
                  <a:cs typeface="+mn-ea"/>
                  <a:sym typeface="+mn-lt"/>
                </a:rPr>
                <a:t>80%</a:t>
              </a:r>
              <a:endParaRPr lang="zh-CN" altLang="en-US" sz="3200" dirty="0">
                <a:solidFill>
                  <a:schemeClr val="bg1"/>
                </a:solidFill>
                <a:cs typeface="+mn-ea"/>
                <a:sym typeface="+mn-lt"/>
              </a:endParaRPr>
            </a:p>
          </p:txBody>
        </p:sp>
      </p:grpSp>
      <p:grpSp>
        <p:nvGrpSpPr>
          <p:cNvPr id="9" name="组合 8"/>
          <p:cNvGrpSpPr/>
          <p:nvPr/>
        </p:nvGrpSpPr>
        <p:grpSpPr>
          <a:xfrm>
            <a:off x="5781613" y="986813"/>
            <a:ext cx="1101692" cy="1235126"/>
            <a:chOff x="5781613" y="1272563"/>
            <a:chExt cx="1101692" cy="1235126"/>
          </a:xfrm>
        </p:grpSpPr>
        <p:sp>
          <p:nvSpPr>
            <p:cNvPr id="16877" name="Freeform 553"/>
            <p:cNvSpPr>
              <a:spLocks/>
            </p:cNvSpPr>
            <p:nvPr/>
          </p:nvSpPr>
          <p:spPr bwMode="auto">
            <a:xfrm>
              <a:off x="5789766" y="1272563"/>
              <a:ext cx="1093539" cy="1235126"/>
            </a:xfrm>
            <a:custGeom>
              <a:avLst/>
              <a:gdLst>
                <a:gd name="T0" fmla="*/ 3683 w 176"/>
                <a:gd name="T1" fmla="*/ 0 h 179"/>
                <a:gd name="T2" fmla="*/ 1877 w 176"/>
                <a:gd name="T3" fmla="*/ 0 h 179"/>
                <a:gd name="T4" fmla="*/ 1811 w 176"/>
                <a:gd name="T5" fmla="*/ 0 h 179"/>
                <a:gd name="T6" fmla="*/ 0 w 176"/>
                <a:gd name="T7" fmla="*/ 1810 h 179"/>
                <a:gd name="T8" fmla="*/ 0 w 176"/>
                <a:gd name="T9" fmla="*/ 2994 h 179"/>
                <a:gd name="T10" fmla="*/ 0 w 176"/>
                <a:gd name="T11" fmla="*/ 3774 h 179"/>
                <a:gd name="T12" fmla="*/ 0 w 176"/>
                <a:gd name="T13" fmla="*/ 5584 h 179"/>
                <a:gd name="T14" fmla="*/ 1811 w 176"/>
                <a:gd name="T15" fmla="*/ 5584 h 179"/>
                <a:gd name="T16" fmla="*/ 3621 w 176"/>
                <a:gd name="T17" fmla="*/ 5584 h 179"/>
                <a:gd name="T18" fmla="*/ 3683 w 176"/>
                <a:gd name="T19" fmla="*/ 5584 h 179"/>
                <a:gd name="T20" fmla="*/ 5491 w 176"/>
                <a:gd name="T21" fmla="*/ 3774 h 179"/>
                <a:gd name="T22" fmla="*/ 5491 w 176"/>
                <a:gd name="T23" fmla="*/ 2585 h 179"/>
                <a:gd name="T24" fmla="*/ 5491 w 176"/>
                <a:gd name="T25" fmla="*/ 1810 h 179"/>
                <a:gd name="T26" fmla="*/ 5491 w 176"/>
                <a:gd name="T27" fmla="*/ 0 h 179"/>
                <a:gd name="T28" fmla="*/ 3683 w 176"/>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6" h="179">
                  <a:moveTo>
                    <a:pt x="118" y="0"/>
                  </a:moveTo>
                  <a:cubicBezTo>
                    <a:pt x="60" y="0"/>
                    <a:pt x="60" y="0"/>
                    <a:pt x="60"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8" y="179"/>
                    <a:pt x="118" y="179"/>
                    <a:pt x="118" y="179"/>
                  </a:cubicBezTo>
                  <a:cubicBezTo>
                    <a:pt x="150" y="179"/>
                    <a:pt x="176" y="153"/>
                    <a:pt x="176" y="121"/>
                  </a:cubicBezTo>
                  <a:cubicBezTo>
                    <a:pt x="176" y="83"/>
                    <a:pt x="176" y="83"/>
                    <a:pt x="176" y="83"/>
                  </a:cubicBezTo>
                  <a:cubicBezTo>
                    <a:pt x="176" y="58"/>
                    <a:pt x="176" y="58"/>
                    <a:pt x="176" y="58"/>
                  </a:cubicBezTo>
                  <a:cubicBezTo>
                    <a:pt x="176" y="0"/>
                    <a:pt x="176" y="0"/>
                    <a:pt x="176" y="0"/>
                  </a:cubicBezTo>
                  <a:lnTo>
                    <a:pt x="118" y="0"/>
                  </a:lnTo>
                  <a:close/>
                </a:path>
              </a:pathLst>
            </a:custGeom>
            <a:solidFill>
              <a:srgbClr val="486877"/>
            </a:solidFill>
            <a:ln>
              <a:noFill/>
            </a:ln>
            <a:extLst/>
          </p:spPr>
          <p:txBody>
            <a:bodyPr/>
            <a:lstStyle/>
            <a:p>
              <a:endParaRPr lang="zh-CN" altLang="en-US">
                <a:cs typeface="+mn-ea"/>
                <a:sym typeface="+mn-lt"/>
              </a:endParaRPr>
            </a:p>
          </p:txBody>
        </p:sp>
        <p:sp>
          <p:nvSpPr>
            <p:cNvPr id="964" name="矩形 1"/>
            <p:cNvSpPr>
              <a:spLocks noChangeArrowheads="1"/>
            </p:cNvSpPr>
            <p:nvPr/>
          </p:nvSpPr>
          <p:spPr bwMode="auto">
            <a:xfrm>
              <a:off x="5781613" y="2031671"/>
              <a:ext cx="10987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400" spc="300" dirty="0">
                  <a:solidFill>
                    <a:srgbClr val="FFFFFF"/>
                  </a:solidFill>
                  <a:cs typeface="+mn-ea"/>
                  <a:sym typeface="+mn-lt"/>
                </a:rPr>
                <a:t>添加标题</a:t>
              </a:r>
            </a:p>
          </p:txBody>
        </p:sp>
        <p:sp>
          <p:nvSpPr>
            <p:cNvPr id="971" name="TextBox 970"/>
            <p:cNvSpPr txBox="1"/>
            <p:nvPr/>
          </p:nvSpPr>
          <p:spPr>
            <a:xfrm>
              <a:off x="5806777" y="1402355"/>
              <a:ext cx="1046224" cy="584775"/>
            </a:xfrm>
            <a:prstGeom prst="rect">
              <a:avLst/>
            </a:prstGeom>
            <a:noFill/>
          </p:spPr>
          <p:txBody>
            <a:bodyPr wrap="square" rtlCol="0">
              <a:spAutoFit/>
            </a:bodyPr>
            <a:lstStyle/>
            <a:p>
              <a:pPr algn="ctr"/>
              <a:r>
                <a:rPr lang="en-US" altLang="zh-CN" sz="3200" dirty="0">
                  <a:solidFill>
                    <a:schemeClr val="bg1"/>
                  </a:solidFill>
                  <a:cs typeface="+mn-ea"/>
                  <a:sym typeface="+mn-lt"/>
                </a:rPr>
                <a:t>5%</a:t>
              </a:r>
              <a:endParaRPr lang="zh-CN" altLang="en-US" sz="3200" dirty="0">
                <a:solidFill>
                  <a:schemeClr val="bg1"/>
                </a:solidFill>
                <a:cs typeface="+mn-ea"/>
                <a:sym typeface="+mn-lt"/>
              </a:endParaRPr>
            </a:p>
          </p:txBody>
        </p:sp>
      </p:grpSp>
      <p:grpSp>
        <p:nvGrpSpPr>
          <p:cNvPr id="10" name="组合 9"/>
          <p:cNvGrpSpPr/>
          <p:nvPr/>
        </p:nvGrpSpPr>
        <p:grpSpPr>
          <a:xfrm>
            <a:off x="7001072" y="986813"/>
            <a:ext cx="1099321" cy="1235126"/>
            <a:chOff x="7001071" y="1272563"/>
            <a:chExt cx="1099321" cy="1235126"/>
          </a:xfrm>
        </p:grpSpPr>
        <p:sp>
          <p:nvSpPr>
            <p:cNvPr id="16878" name="Freeform 554"/>
            <p:cNvSpPr>
              <a:spLocks/>
            </p:cNvSpPr>
            <p:nvPr/>
          </p:nvSpPr>
          <p:spPr bwMode="auto">
            <a:xfrm>
              <a:off x="7001596" y="1272563"/>
              <a:ext cx="1098796" cy="1235126"/>
            </a:xfrm>
            <a:custGeom>
              <a:avLst/>
              <a:gdLst>
                <a:gd name="T0" fmla="*/ 3703 w 177"/>
                <a:gd name="T1" fmla="*/ 0 h 179"/>
                <a:gd name="T2" fmla="*/ 1896 w 177"/>
                <a:gd name="T3" fmla="*/ 0 h 179"/>
                <a:gd name="T4" fmla="*/ 1807 w 177"/>
                <a:gd name="T5" fmla="*/ 0 h 179"/>
                <a:gd name="T6" fmla="*/ 0 w 177"/>
                <a:gd name="T7" fmla="*/ 1810 h 179"/>
                <a:gd name="T8" fmla="*/ 0 w 177"/>
                <a:gd name="T9" fmla="*/ 2994 h 179"/>
                <a:gd name="T10" fmla="*/ 0 w 177"/>
                <a:gd name="T11" fmla="*/ 3774 h 179"/>
                <a:gd name="T12" fmla="*/ 0 w 177"/>
                <a:gd name="T13" fmla="*/ 5584 h 179"/>
                <a:gd name="T14" fmla="*/ 1807 w 177"/>
                <a:gd name="T15" fmla="*/ 5584 h 179"/>
                <a:gd name="T16" fmla="*/ 3608 w 177"/>
                <a:gd name="T17" fmla="*/ 5584 h 179"/>
                <a:gd name="T18" fmla="*/ 3703 w 177"/>
                <a:gd name="T19" fmla="*/ 5584 h 179"/>
                <a:gd name="T20" fmla="*/ 5505 w 177"/>
                <a:gd name="T21" fmla="*/ 3774 h 179"/>
                <a:gd name="T22" fmla="*/ 5505 w 177"/>
                <a:gd name="T23" fmla="*/ 2585 h 179"/>
                <a:gd name="T24" fmla="*/ 5505 w 177"/>
                <a:gd name="T25" fmla="*/ 1810 h 179"/>
                <a:gd name="T26" fmla="*/ 5505 w 177"/>
                <a:gd name="T27" fmla="*/ 0 h 179"/>
                <a:gd name="T28" fmla="*/ 3703 w 177"/>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 h="179">
                  <a:moveTo>
                    <a:pt x="119" y="0"/>
                  </a:moveTo>
                  <a:cubicBezTo>
                    <a:pt x="61" y="0"/>
                    <a:pt x="61" y="0"/>
                    <a:pt x="61"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9" y="179"/>
                    <a:pt x="119" y="179"/>
                    <a:pt x="119" y="179"/>
                  </a:cubicBezTo>
                  <a:cubicBezTo>
                    <a:pt x="151" y="179"/>
                    <a:pt x="177" y="153"/>
                    <a:pt x="177" y="121"/>
                  </a:cubicBezTo>
                  <a:cubicBezTo>
                    <a:pt x="177" y="83"/>
                    <a:pt x="177" y="83"/>
                    <a:pt x="177" y="83"/>
                  </a:cubicBezTo>
                  <a:cubicBezTo>
                    <a:pt x="177" y="58"/>
                    <a:pt x="177" y="58"/>
                    <a:pt x="177" y="58"/>
                  </a:cubicBezTo>
                  <a:cubicBezTo>
                    <a:pt x="177" y="0"/>
                    <a:pt x="177" y="0"/>
                    <a:pt x="177" y="0"/>
                  </a:cubicBezTo>
                  <a:lnTo>
                    <a:pt x="119" y="0"/>
                  </a:lnTo>
                  <a:close/>
                </a:path>
              </a:pathLst>
            </a:custGeom>
            <a:solidFill>
              <a:srgbClr val="486877"/>
            </a:solidFill>
            <a:ln>
              <a:noFill/>
            </a:ln>
            <a:extLst/>
          </p:spPr>
          <p:txBody>
            <a:bodyPr/>
            <a:lstStyle/>
            <a:p>
              <a:endParaRPr lang="zh-CN" altLang="en-US">
                <a:cs typeface="+mn-ea"/>
                <a:sym typeface="+mn-lt"/>
              </a:endParaRPr>
            </a:p>
          </p:txBody>
        </p:sp>
        <p:sp>
          <p:nvSpPr>
            <p:cNvPr id="965" name="矩形 1"/>
            <p:cNvSpPr>
              <a:spLocks noChangeArrowheads="1"/>
            </p:cNvSpPr>
            <p:nvPr/>
          </p:nvSpPr>
          <p:spPr bwMode="auto">
            <a:xfrm>
              <a:off x="7001071" y="2031671"/>
              <a:ext cx="10987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400" spc="300" dirty="0">
                  <a:solidFill>
                    <a:srgbClr val="FFFFFF"/>
                  </a:solidFill>
                  <a:cs typeface="+mn-ea"/>
                  <a:sym typeface="+mn-lt"/>
                </a:rPr>
                <a:t>添加标题</a:t>
              </a:r>
            </a:p>
          </p:txBody>
        </p:sp>
        <p:sp>
          <p:nvSpPr>
            <p:cNvPr id="972" name="TextBox 971"/>
            <p:cNvSpPr txBox="1"/>
            <p:nvPr/>
          </p:nvSpPr>
          <p:spPr>
            <a:xfrm>
              <a:off x="7025977" y="1402355"/>
              <a:ext cx="1046224" cy="584775"/>
            </a:xfrm>
            <a:prstGeom prst="rect">
              <a:avLst/>
            </a:prstGeom>
            <a:noFill/>
          </p:spPr>
          <p:txBody>
            <a:bodyPr wrap="square" rtlCol="0">
              <a:spAutoFit/>
            </a:bodyPr>
            <a:lstStyle/>
            <a:p>
              <a:pPr algn="ctr"/>
              <a:r>
                <a:rPr lang="en-US" altLang="zh-CN" sz="3200" dirty="0">
                  <a:solidFill>
                    <a:schemeClr val="bg1"/>
                  </a:solidFill>
                  <a:cs typeface="+mn-ea"/>
                  <a:sym typeface="+mn-lt"/>
                </a:rPr>
                <a:t>10%</a:t>
              </a:r>
              <a:endParaRPr lang="zh-CN" altLang="en-US" sz="3200" dirty="0">
                <a:solidFill>
                  <a:schemeClr val="bg1"/>
                </a:solidFill>
                <a:cs typeface="+mn-ea"/>
                <a:sym typeface="+mn-lt"/>
              </a:endParaRPr>
            </a:p>
          </p:txBody>
        </p:sp>
      </p:grpSp>
      <p:grpSp>
        <p:nvGrpSpPr>
          <p:cNvPr id="4" name="组合 3"/>
          <p:cNvGrpSpPr/>
          <p:nvPr/>
        </p:nvGrpSpPr>
        <p:grpSpPr>
          <a:xfrm>
            <a:off x="5250882" y="3807370"/>
            <a:ext cx="704396" cy="369332"/>
            <a:chOff x="5250882" y="4093120"/>
            <a:chExt cx="704396" cy="369332"/>
          </a:xfrm>
        </p:grpSpPr>
        <p:sp>
          <p:nvSpPr>
            <p:cNvPr id="16520" name="Rectangle 936"/>
            <p:cNvSpPr>
              <a:spLocks noChangeArrowheads="1"/>
            </p:cNvSpPr>
            <p:nvPr/>
          </p:nvSpPr>
          <p:spPr bwMode="auto">
            <a:xfrm>
              <a:off x="5250882" y="4170460"/>
              <a:ext cx="670318" cy="291992"/>
            </a:xfrm>
            <a:prstGeom prst="rect">
              <a:avLst/>
            </a:prstGeom>
            <a:solidFill>
              <a:srgbClr val="EBAC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cs typeface="+mn-ea"/>
                <a:sym typeface="+mn-lt"/>
              </a:endParaRPr>
            </a:p>
          </p:txBody>
        </p:sp>
        <p:sp>
          <p:nvSpPr>
            <p:cNvPr id="973" name="TextBox 972"/>
            <p:cNvSpPr txBox="1"/>
            <p:nvPr/>
          </p:nvSpPr>
          <p:spPr>
            <a:xfrm>
              <a:off x="5251239" y="4093120"/>
              <a:ext cx="704039" cy="369332"/>
            </a:xfrm>
            <a:prstGeom prst="rect">
              <a:avLst/>
            </a:prstGeom>
            <a:solidFill>
              <a:srgbClr val="486877"/>
            </a:solid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800" dirty="0">
                  <a:solidFill>
                    <a:schemeClr val="bg1"/>
                  </a:solidFill>
                  <a:latin typeface="+mn-lt"/>
                  <a:ea typeface="+mn-ea"/>
                  <a:cs typeface="+mn-ea"/>
                  <a:sym typeface="+mn-lt"/>
                </a:rPr>
                <a:t>173</a:t>
              </a:r>
              <a:endParaRPr lang="zh-CN" altLang="en-US" sz="1800" dirty="0">
                <a:solidFill>
                  <a:schemeClr val="bg1"/>
                </a:solidFill>
                <a:latin typeface="+mn-lt"/>
                <a:ea typeface="+mn-ea"/>
                <a:cs typeface="+mn-ea"/>
                <a:sym typeface="+mn-lt"/>
              </a:endParaRPr>
            </a:p>
          </p:txBody>
        </p:sp>
      </p:grpSp>
      <p:grpSp>
        <p:nvGrpSpPr>
          <p:cNvPr id="2" name="组合 1"/>
          <p:cNvGrpSpPr/>
          <p:nvPr/>
        </p:nvGrpSpPr>
        <p:grpSpPr>
          <a:xfrm>
            <a:off x="5958517" y="3595638"/>
            <a:ext cx="704039" cy="581064"/>
            <a:chOff x="5922741" y="3881388"/>
            <a:chExt cx="704039" cy="581064"/>
          </a:xfrm>
        </p:grpSpPr>
        <p:sp>
          <p:nvSpPr>
            <p:cNvPr id="16526" name="Rectangle 942"/>
            <p:cNvSpPr>
              <a:spLocks noChangeArrowheads="1"/>
            </p:cNvSpPr>
            <p:nvPr/>
          </p:nvSpPr>
          <p:spPr bwMode="auto">
            <a:xfrm>
              <a:off x="5939601" y="3881388"/>
              <a:ext cx="670318" cy="581064"/>
            </a:xfrm>
            <a:prstGeom prst="rect">
              <a:avLst/>
            </a:prstGeom>
            <a:solidFill>
              <a:srgbClr val="486877"/>
            </a:solidFill>
            <a:ln>
              <a:noFill/>
            </a:ln>
            <a:extLst/>
          </p:spPr>
          <p:txBody>
            <a:bodyPr/>
            <a:lstStyle/>
            <a:p>
              <a:endParaRPr lang="zh-CN" altLang="en-US">
                <a:cs typeface="+mn-ea"/>
                <a:sym typeface="+mn-lt"/>
              </a:endParaRPr>
            </a:p>
          </p:txBody>
        </p:sp>
        <p:sp>
          <p:nvSpPr>
            <p:cNvPr id="974" name="TextBox 973"/>
            <p:cNvSpPr txBox="1"/>
            <p:nvPr/>
          </p:nvSpPr>
          <p:spPr>
            <a:xfrm>
              <a:off x="5922741" y="4093120"/>
              <a:ext cx="704039" cy="369332"/>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800" dirty="0">
                  <a:solidFill>
                    <a:schemeClr val="bg1"/>
                  </a:solidFill>
                  <a:latin typeface="+mn-lt"/>
                  <a:ea typeface="+mn-ea"/>
                  <a:cs typeface="+mn-ea"/>
                  <a:sym typeface="+mn-lt"/>
                </a:rPr>
                <a:t>258</a:t>
              </a:r>
              <a:endParaRPr lang="zh-CN" altLang="en-US" sz="1800" dirty="0">
                <a:solidFill>
                  <a:schemeClr val="bg1"/>
                </a:solidFill>
                <a:latin typeface="+mn-lt"/>
                <a:ea typeface="+mn-ea"/>
                <a:cs typeface="+mn-ea"/>
                <a:sym typeface="+mn-lt"/>
              </a:endParaRPr>
            </a:p>
          </p:txBody>
        </p:sp>
      </p:grpSp>
      <p:sp>
        <p:nvSpPr>
          <p:cNvPr id="975" name="TextBox 974"/>
          <p:cNvSpPr txBox="1"/>
          <p:nvPr/>
        </p:nvSpPr>
        <p:spPr>
          <a:xfrm>
            <a:off x="6665794" y="3807370"/>
            <a:ext cx="704039" cy="369332"/>
          </a:xfrm>
          <a:prstGeom prst="rect">
            <a:avLst/>
          </a:prstGeom>
          <a:solidFill>
            <a:srgbClr val="486877"/>
          </a:solid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800" dirty="0">
                <a:solidFill>
                  <a:schemeClr val="bg1"/>
                </a:solidFill>
                <a:latin typeface="+mn-lt"/>
                <a:ea typeface="+mn-ea"/>
                <a:cs typeface="+mn-ea"/>
                <a:sym typeface="+mn-lt"/>
              </a:rPr>
              <a:t>178</a:t>
            </a:r>
            <a:endParaRPr lang="zh-CN" altLang="en-US" sz="1800" dirty="0">
              <a:solidFill>
                <a:schemeClr val="bg1"/>
              </a:solidFill>
              <a:latin typeface="+mn-lt"/>
              <a:ea typeface="+mn-ea"/>
              <a:cs typeface="+mn-ea"/>
              <a:sym typeface="+mn-lt"/>
            </a:endParaRPr>
          </a:p>
        </p:txBody>
      </p:sp>
      <p:grpSp>
        <p:nvGrpSpPr>
          <p:cNvPr id="6" name="组合 5"/>
          <p:cNvGrpSpPr/>
          <p:nvPr/>
        </p:nvGrpSpPr>
        <p:grpSpPr>
          <a:xfrm>
            <a:off x="7373070" y="3321166"/>
            <a:ext cx="704039" cy="855537"/>
            <a:chOff x="7373069" y="3606915"/>
            <a:chExt cx="704039" cy="855537"/>
          </a:xfrm>
        </p:grpSpPr>
        <p:sp>
          <p:nvSpPr>
            <p:cNvPr id="16529" name="Rectangle 945"/>
            <p:cNvSpPr>
              <a:spLocks noChangeArrowheads="1"/>
            </p:cNvSpPr>
            <p:nvPr/>
          </p:nvSpPr>
          <p:spPr bwMode="auto">
            <a:xfrm>
              <a:off x="7388616" y="3606915"/>
              <a:ext cx="672947" cy="855537"/>
            </a:xfrm>
            <a:prstGeom prst="rect">
              <a:avLst/>
            </a:prstGeom>
            <a:solidFill>
              <a:srgbClr val="486877"/>
            </a:solidFill>
            <a:ln>
              <a:noFill/>
            </a:ln>
            <a:extLst/>
          </p:spPr>
          <p:txBody>
            <a:bodyPr/>
            <a:lstStyle/>
            <a:p>
              <a:endParaRPr lang="zh-CN" altLang="en-US">
                <a:cs typeface="+mn-ea"/>
                <a:sym typeface="+mn-lt"/>
              </a:endParaRPr>
            </a:p>
          </p:txBody>
        </p:sp>
        <p:sp>
          <p:nvSpPr>
            <p:cNvPr id="976" name="TextBox 975"/>
            <p:cNvSpPr txBox="1"/>
            <p:nvPr/>
          </p:nvSpPr>
          <p:spPr>
            <a:xfrm>
              <a:off x="7373069" y="4093120"/>
              <a:ext cx="704039" cy="369332"/>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800" dirty="0">
                  <a:solidFill>
                    <a:schemeClr val="bg1"/>
                  </a:solidFill>
                  <a:latin typeface="+mn-lt"/>
                  <a:ea typeface="+mn-ea"/>
                  <a:cs typeface="+mn-ea"/>
                  <a:sym typeface="+mn-lt"/>
                </a:rPr>
                <a:t>382</a:t>
              </a:r>
              <a:endParaRPr lang="zh-CN" altLang="en-US" sz="1800" dirty="0">
                <a:solidFill>
                  <a:schemeClr val="bg1"/>
                </a:solidFill>
                <a:latin typeface="+mn-lt"/>
                <a:ea typeface="+mn-ea"/>
                <a:cs typeface="+mn-ea"/>
                <a:sym typeface="+mn-lt"/>
              </a:endParaRPr>
            </a:p>
          </p:txBody>
        </p:sp>
      </p:grpSp>
      <p:grpSp>
        <p:nvGrpSpPr>
          <p:cNvPr id="7" name="组合 6"/>
          <p:cNvGrpSpPr/>
          <p:nvPr/>
        </p:nvGrpSpPr>
        <p:grpSpPr>
          <a:xfrm>
            <a:off x="728763" y="2650106"/>
            <a:ext cx="3895916" cy="1656547"/>
            <a:chOff x="728763" y="2935855"/>
            <a:chExt cx="3895916" cy="1656547"/>
          </a:xfrm>
        </p:grpSpPr>
        <p:cxnSp>
          <p:nvCxnSpPr>
            <p:cNvPr id="3" name="直接连接符 2"/>
            <p:cNvCxnSpPr/>
            <p:nvPr/>
          </p:nvCxnSpPr>
          <p:spPr>
            <a:xfrm>
              <a:off x="172240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19827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22494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25161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27828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305590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33289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35956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386870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413540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44084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517" name="Freeform 933"/>
            <p:cNvSpPr>
              <a:spLocks/>
            </p:cNvSpPr>
            <p:nvPr/>
          </p:nvSpPr>
          <p:spPr bwMode="auto">
            <a:xfrm>
              <a:off x="1437026" y="3586474"/>
              <a:ext cx="2976683" cy="680647"/>
            </a:xfrm>
            <a:custGeom>
              <a:avLst/>
              <a:gdLst>
                <a:gd name="T0" fmla="*/ 12265 w 434"/>
                <a:gd name="T1" fmla="*/ 2022 h 89"/>
                <a:gd name="T2" fmla="*/ 11145 w 434"/>
                <a:gd name="T3" fmla="*/ 1799 h 89"/>
                <a:gd name="T4" fmla="*/ 10949 w 434"/>
                <a:gd name="T5" fmla="*/ 1731 h 89"/>
                <a:gd name="T6" fmla="*/ 9801 w 434"/>
                <a:gd name="T7" fmla="*/ 1389 h 89"/>
                <a:gd name="T8" fmla="*/ 8679 w 434"/>
                <a:gd name="T9" fmla="*/ 370 h 89"/>
                <a:gd name="T10" fmla="*/ 8590 w 434"/>
                <a:gd name="T11" fmla="*/ 254 h 89"/>
                <a:gd name="T12" fmla="*/ 7468 w 434"/>
                <a:gd name="T13" fmla="*/ 95 h 89"/>
                <a:gd name="T14" fmla="*/ 7246 w 434"/>
                <a:gd name="T15" fmla="*/ 95 h 89"/>
                <a:gd name="T16" fmla="*/ 6218 w 434"/>
                <a:gd name="T17" fmla="*/ 759 h 89"/>
                <a:gd name="T18" fmla="*/ 6034 w 434"/>
                <a:gd name="T19" fmla="*/ 787 h 89"/>
                <a:gd name="T20" fmla="*/ 4915 w 434"/>
                <a:gd name="T21" fmla="*/ 533 h 89"/>
                <a:gd name="T22" fmla="*/ 3793 w 434"/>
                <a:gd name="T23" fmla="*/ 827 h 89"/>
                <a:gd name="T24" fmla="*/ 3609 w 434"/>
                <a:gd name="T25" fmla="*/ 853 h 89"/>
                <a:gd name="T26" fmla="*/ 2487 w 434"/>
                <a:gd name="T27" fmla="*/ 1107 h 89"/>
                <a:gd name="T28" fmla="*/ 2400 w 434"/>
                <a:gd name="T29" fmla="*/ 1264 h 89"/>
                <a:gd name="T30" fmla="*/ 1278 w 434"/>
                <a:gd name="T31" fmla="*/ 2022 h 89"/>
                <a:gd name="T32" fmla="*/ 1143 w 434"/>
                <a:gd name="T33" fmla="*/ 2119 h 89"/>
                <a:gd name="T34" fmla="*/ 28 w 434"/>
                <a:gd name="T35" fmla="*/ 2809 h 89"/>
                <a:gd name="T36" fmla="*/ 66 w 434"/>
                <a:gd name="T37" fmla="*/ 2809 h 89"/>
                <a:gd name="T38" fmla="*/ 1278 w 434"/>
                <a:gd name="T39" fmla="*/ 2238 h 89"/>
                <a:gd name="T40" fmla="*/ 1372 w 434"/>
                <a:gd name="T41" fmla="*/ 2079 h 89"/>
                <a:gd name="T42" fmla="*/ 2487 w 434"/>
                <a:gd name="T43" fmla="*/ 1332 h 89"/>
                <a:gd name="T44" fmla="*/ 2581 w 434"/>
                <a:gd name="T45" fmla="*/ 1226 h 89"/>
                <a:gd name="T46" fmla="*/ 3703 w 434"/>
                <a:gd name="T47" fmla="*/ 972 h 89"/>
                <a:gd name="T48" fmla="*/ 4820 w 434"/>
                <a:gd name="T49" fmla="*/ 669 h 89"/>
                <a:gd name="T50" fmla="*/ 5047 w 434"/>
                <a:gd name="T51" fmla="*/ 669 h 89"/>
                <a:gd name="T52" fmla="*/ 6164 w 434"/>
                <a:gd name="T53" fmla="*/ 944 h 89"/>
                <a:gd name="T54" fmla="*/ 6259 w 434"/>
                <a:gd name="T55" fmla="*/ 827 h 89"/>
                <a:gd name="T56" fmla="*/ 7380 w 434"/>
                <a:gd name="T57" fmla="*/ 225 h 89"/>
                <a:gd name="T58" fmla="*/ 8495 w 434"/>
                <a:gd name="T59" fmla="*/ 349 h 89"/>
                <a:gd name="T60" fmla="*/ 8590 w 434"/>
                <a:gd name="T61" fmla="*/ 479 h 89"/>
                <a:gd name="T62" fmla="*/ 9712 w 434"/>
                <a:gd name="T63" fmla="*/ 1479 h 89"/>
                <a:gd name="T64" fmla="*/ 9801 w 434"/>
                <a:gd name="T65" fmla="*/ 1612 h 89"/>
                <a:gd name="T66" fmla="*/ 10921 w 434"/>
                <a:gd name="T67" fmla="*/ 1799 h 89"/>
                <a:gd name="T68" fmla="*/ 11010 w 434"/>
                <a:gd name="T69" fmla="*/ 1935 h 89"/>
                <a:gd name="T70" fmla="*/ 12132 w 434"/>
                <a:gd name="T71" fmla="*/ 2148 h 89"/>
                <a:gd name="T72" fmla="*/ 12317 w 434"/>
                <a:gd name="T73" fmla="*/ 2214 h 89"/>
                <a:gd name="T74" fmla="*/ 13436 w 434"/>
                <a:gd name="T75" fmla="*/ 2809 h 89"/>
                <a:gd name="T76" fmla="*/ 13504 w 434"/>
                <a:gd name="T77" fmla="*/ 2693 h 89"/>
                <a:gd name="T78" fmla="*/ 12354 w 434"/>
                <a:gd name="T79" fmla="*/ 2148 h 8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34" h="89">
                  <a:moveTo>
                    <a:pt x="397" y="68"/>
                  </a:moveTo>
                  <a:cubicBezTo>
                    <a:pt x="397" y="66"/>
                    <a:pt x="396" y="64"/>
                    <a:pt x="394" y="64"/>
                  </a:cubicBezTo>
                  <a:cubicBezTo>
                    <a:pt x="393" y="64"/>
                    <a:pt x="392" y="65"/>
                    <a:pt x="391" y="66"/>
                  </a:cubicBezTo>
                  <a:cubicBezTo>
                    <a:pt x="358" y="57"/>
                    <a:pt x="358" y="57"/>
                    <a:pt x="358" y="57"/>
                  </a:cubicBezTo>
                  <a:cubicBezTo>
                    <a:pt x="358" y="55"/>
                    <a:pt x="356" y="54"/>
                    <a:pt x="354" y="54"/>
                  </a:cubicBezTo>
                  <a:cubicBezTo>
                    <a:pt x="353" y="54"/>
                    <a:pt x="352" y="54"/>
                    <a:pt x="352" y="55"/>
                  </a:cubicBezTo>
                  <a:cubicBezTo>
                    <a:pt x="319" y="48"/>
                    <a:pt x="319" y="48"/>
                    <a:pt x="319" y="48"/>
                  </a:cubicBezTo>
                  <a:cubicBezTo>
                    <a:pt x="319" y="46"/>
                    <a:pt x="317" y="44"/>
                    <a:pt x="315" y="44"/>
                  </a:cubicBezTo>
                  <a:cubicBezTo>
                    <a:pt x="315" y="44"/>
                    <a:pt x="314" y="45"/>
                    <a:pt x="313" y="45"/>
                  </a:cubicBezTo>
                  <a:cubicBezTo>
                    <a:pt x="279" y="12"/>
                    <a:pt x="279" y="12"/>
                    <a:pt x="279" y="12"/>
                  </a:cubicBezTo>
                  <a:cubicBezTo>
                    <a:pt x="279" y="12"/>
                    <a:pt x="280" y="12"/>
                    <a:pt x="280" y="11"/>
                  </a:cubicBezTo>
                  <a:cubicBezTo>
                    <a:pt x="280" y="9"/>
                    <a:pt x="278" y="8"/>
                    <a:pt x="276" y="8"/>
                  </a:cubicBezTo>
                  <a:cubicBezTo>
                    <a:pt x="275" y="8"/>
                    <a:pt x="274" y="8"/>
                    <a:pt x="273" y="9"/>
                  </a:cubicBezTo>
                  <a:cubicBezTo>
                    <a:pt x="240" y="3"/>
                    <a:pt x="240" y="3"/>
                    <a:pt x="240" y="3"/>
                  </a:cubicBezTo>
                  <a:cubicBezTo>
                    <a:pt x="240" y="1"/>
                    <a:pt x="239" y="0"/>
                    <a:pt x="237" y="0"/>
                  </a:cubicBezTo>
                  <a:cubicBezTo>
                    <a:pt x="235" y="0"/>
                    <a:pt x="233" y="1"/>
                    <a:pt x="233" y="3"/>
                  </a:cubicBezTo>
                  <a:cubicBezTo>
                    <a:pt x="233" y="4"/>
                    <a:pt x="233" y="4"/>
                    <a:pt x="233" y="4"/>
                  </a:cubicBezTo>
                  <a:cubicBezTo>
                    <a:pt x="200" y="24"/>
                    <a:pt x="200" y="24"/>
                    <a:pt x="200" y="24"/>
                  </a:cubicBezTo>
                  <a:cubicBezTo>
                    <a:pt x="199" y="23"/>
                    <a:pt x="198" y="23"/>
                    <a:pt x="198" y="23"/>
                  </a:cubicBezTo>
                  <a:cubicBezTo>
                    <a:pt x="196" y="23"/>
                    <a:pt x="195" y="23"/>
                    <a:pt x="194" y="25"/>
                  </a:cubicBezTo>
                  <a:cubicBezTo>
                    <a:pt x="162" y="19"/>
                    <a:pt x="162" y="19"/>
                    <a:pt x="162" y="19"/>
                  </a:cubicBezTo>
                  <a:cubicBezTo>
                    <a:pt x="161" y="18"/>
                    <a:pt x="160" y="17"/>
                    <a:pt x="158" y="17"/>
                  </a:cubicBezTo>
                  <a:cubicBezTo>
                    <a:pt x="157" y="17"/>
                    <a:pt x="156" y="18"/>
                    <a:pt x="155" y="19"/>
                  </a:cubicBezTo>
                  <a:cubicBezTo>
                    <a:pt x="122" y="26"/>
                    <a:pt x="122" y="26"/>
                    <a:pt x="122" y="26"/>
                  </a:cubicBezTo>
                  <a:cubicBezTo>
                    <a:pt x="122" y="25"/>
                    <a:pt x="120" y="24"/>
                    <a:pt x="119" y="24"/>
                  </a:cubicBezTo>
                  <a:cubicBezTo>
                    <a:pt x="117" y="24"/>
                    <a:pt x="116" y="25"/>
                    <a:pt x="116" y="27"/>
                  </a:cubicBezTo>
                  <a:cubicBezTo>
                    <a:pt x="83" y="37"/>
                    <a:pt x="83" y="37"/>
                    <a:pt x="83" y="37"/>
                  </a:cubicBezTo>
                  <a:cubicBezTo>
                    <a:pt x="82" y="36"/>
                    <a:pt x="81" y="35"/>
                    <a:pt x="80" y="35"/>
                  </a:cubicBezTo>
                  <a:cubicBezTo>
                    <a:pt x="78" y="35"/>
                    <a:pt x="76" y="37"/>
                    <a:pt x="76" y="39"/>
                  </a:cubicBezTo>
                  <a:cubicBezTo>
                    <a:pt x="76" y="39"/>
                    <a:pt x="76" y="39"/>
                    <a:pt x="77" y="40"/>
                  </a:cubicBezTo>
                  <a:cubicBezTo>
                    <a:pt x="42" y="64"/>
                    <a:pt x="42" y="64"/>
                    <a:pt x="42" y="64"/>
                  </a:cubicBezTo>
                  <a:cubicBezTo>
                    <a:pt x="42" y="64"/>
                    <a:pt x="41" y="64"/>
                    <a:pt x="41" y="64"/>
                  </a:cubicBezTo>
                  <a:cubicBezTo>
                    <a:pt x="39" y="64"/>
                    <a:pt x="37" y="65"/>
                    <a:pt x="37" y="67"/>
                  </a:cubicBezTo>
                  <a:cubicBezTo>
                    <a:pt x="37" y="67"/>
                    <a:pt x="37" y="67"/>
                    <a:pt x="37" y="67"/>
                  </a:cubicBezTo>
                  <a:cubicBezTo>
                    <a:pt x="0" y="88"/>
                    <a:pt x="0" y="88"/>
                    <a:pt x="0" y="88"/>
                  </a:cubicBezTo>
                  <a:cubicBezTo>
                    <a:pt x="1" y="89"/>
                    <a:pt x="1" y="89"/>
                    <a:pt x="1" y="89"/>
                  </a:cubicBezTo>
                  <a:cubicBezTo>
                    <a:pt x="2" y="89"/>
                    <a:pt x="2" y="89"/>
                    <a:pt x="2" y="89"/>
                  </a:cubicBezTo>
                  <a:cubicBezTo>
                    <a:pt x="2" y="89"/>
                    <a:pt x="2" y="89"/>
                    <a:pt x="2" y="89"/>
                  </a:cubicBezTo>
                  <a:cubicBezTo>
                    <a:pt x="38" y="69"/>
                    <a:pt x="38" y="69"/>
                    <a:pt x="38" y="69"/>
                  </a:cubicBezTo>
                  <a:cubicBezTo>
                    <a:pt x="39" y="70"/>
                    <a:pt x="40" y="71"/>
                    <a:pt x="41" y="71"/>
                  </a:cubicBezTo>
                  <a:cubicBezTo>
                    <a:pt x="43" y="71"/>
                    <a:pt x="44" y="69"/>
                    <a:pt x="44" y="67"/>
                  </a:cubicBezTo>
                  <a:cubicBezTo>
                    <a:pt x="44" y="67"/>
                    <a:pt x="44" y="66"/>
                    <a:pt x="44" y="66"/>
                  </a:cubicBezTo>
                  <a:cubicBezTo>
                    <a:pt x="78" y="41"/>
                    <a:pt x="78" y="41"/>
                    <a:pt x="78" y="41"/>
                  </a:cubicBezTo>
                  <a:cubicBezTo>
                    <a:pt x="78" y="42"/>
                    <a:pt x="79" y="42"/>
                    <a:pt x="80" y="42"/>
                  </a:cubicBezTo>
                  <a:cubicBezTo>
                    <a:pt x="82" y="42"/>
                    <a:pt x="83" y="41"/>
                    <a:pt x="83" y="39"/>
                  </a:cubicBezTo>
                  <a:cubicBezTo>
                    <a:pt x="83" y="39"/>
                    <a:pt x="83" y="39"/>
                    <a:pt x="83" y="39"/>
                  </a:cubicBezTo>
                  <a:cubicBezTo>
                    <a:pt x="116" y="29"/>
                    <a:pt x="116" y="29"/>
                    <a:pt x="116" y="29"/>
                  </a:cubicBezTo>
                  <a:cubicBezTo>
                    <a:pt x="117" y="30"/>
                    <a:pt x="118" y="31"/>
                    <a:pt x="119" y="31"/>
                  </a:cubicBezTo>
                  <a:cubicBezTo>
                    <a:pt x="121" y="31"/>
                    <a:pt x="122" y="30"/>
                    <a:pt x="123" y="28"/>
                  </a:cubicBezTo>
                  <a:cubicBezTo>
                    <a:pt x="155" y="21"/>
                    <a:pt x="155" y="21"/>
                    <a:pt x="155" y="21"/>
                  </a:cubicBezTo>
                  <a:cubicBezTo>
                    <a:pt x="155" y="23"/>
                    <a:pt x="157" y="24"/>
                    <a:pt x="158" y="24"/>
                  </a:cubicBezTo>
                  <a:cubicBezTo>
                    <a:pt x="160" y="24"/>
                    <a:pt x="161" y="23"/>
                    <a:pt x="162" y="21"/>
                  </a:cubicBezTo>
                  <a:cubicBezTo>
                    <a:pt x="194" y="27"/>
                    <a:pt x="194" y="27"/>
                    <a:pt x="194" y="27"/>
                  </a:cubicBezTo>
                  <a:cubicBezTo>
                    <a:pt x="194" y="28"/>
                    <a:pt x="196" y="30"/>
                    <a:pt x="198" y="30"/>
                  </a:cubicBezTo>
                  <a:cubicBezTo>
                    <a:pt x="199" y="30"/>
                    <a:pt x="201" y="28"/>
                    <a:pt x="201" y="26"/>
                  </a:cubicBezTo>
                  <a:cubicBezTo>
                    <a:pt x="201" y="26"/>
                    <a:pt x="201" y="26"/>
                    <a:pt x="201" y="26"/>
                  </a:cubicBezTo>
                  <a:cubicBezTo>
                    <a:pt x="234" y="6"/>
                    <a:pt x="234" y="6"/>
                    <a:pt x="234" y="6"/>
                  </a:cubicBezTo>
                  <a:cubicBezTo>
                    <a:pt x="235" y="7"/>
                    <a:pt x="236" y="7"/>
                    <a:pt x="237" y="7"/>
                  </a:cubicBezTo>
                  <a:cubicBezTo>
                    <a:pt x="238" y="7"/>
                    <a:pt x="239" y="6"/>
                    <a:pt x="240" y="5"/>
                  </a:cubicBezTo>
                  <a:cubicBezTo>
                    <a:pt x="273" y="11"/>
                    <a:pt x="273" y="11"/>
                    <a:pt x="273" y="11"/>
                  </a:cubicBezTo>
                  <a:cubicBezTo>
                    <a:pt x="273" y="11"/>
                    <a:pt x="273" y="11"/>
                    <a:pt x="273" y="11"/>
                  </a:cubicBezTo>
                  <a:cubicBezTo>
                    <a:pt x="273" y="13"/>
                    <a:pt x="274" y="15"/>
                    <a:pt x="276" y="15"/>
                  </a:cubicBezTo>
                  <a:cubicBezTo>
                    <a:pt x="277" y="15"/>
                    <a:pt x="277" y="15"/>
                    <a:pt x="278" y="14"/>
                  </a:cubicBezTo>
                  <a:cubicBezTo>
                    <a:pt x="312" y="47"/>
                    <a:pt x="312" y="47"/>
                    <a:pt x="312" y="47"/>
                  </a:cubicBezTo>
                  <a:cubicBezTo>
                    <a:pt x="312" y="47"/>
                    <a:pt x="312" y="47"/>
                    <a:pt x="312" y="48"/>
                  </a:cubicBezTo>
                  <a:cubicBezTo>
                    <a:pt x="312" y="50"/>
                    <a:pt x="313" y="51"/>
                    <a:pt x="315" y="51"/>
                  </a:cubicBezTo>
                  <a:cubicBezTo>
                    <a:pt x="316" y="51"/>
                    <a:pt x="317" y="51"/>
                    <a:pt x="318" y="50"/>
                  </a:cubicBezTo>
                  <a:cubicBezTo>
                    <a:pt x="351" y="57"/>
                    <a:pt x="351" y="57"/>
                    <a:pt x="351" y="57"/>
                  </a:cubicBezTo>
                  <a:cubicBezTo>
                    <a:pt x="351" y="57"/>
                    <a:pt x="351" y="57"/>
                    <a:pt x="351" y="57"/>
                  </a:cubicBezTo>
                  <a:cubicBezTo>
                    <a:pt x="351" y="59"/>
                    <a:pt x="353" y="61"/>
                    <a:pt x="354" y="61"/>
                  </a:cubicBezTo>
                  <a:cubicBezTo>
                    <a:pt x="356" y="61"/>
                    <a:pt x="357" y="60"/>
                    <a:pt x="358" y="59"/>
                  </a:cubicBezTo>
                  <a:cubicBezTo>
                    <a:pt x="390" y="68"/>
                    <a:pt x="390" y="68"/>
                    <a:pt x="390" y="68"/>
                  </a:cubicBezTo>
                  <a:cubicBezTo>
                    <a:pt x="390" y="70"/>
                    <a:pt x="392" y="71"/>
                    <a:pt x="394" y="71"/>
                  </a:cubicBezTo>
                  <a:cubicBezTo>
                    <a:pt x="395" y="71"/>
                    <a:pt x="396" y="71"/>
                    <a:pt x="396" y="70"/>
                  </a:cubicBezTo>
                  <a:cubicBezTo>
                    <a:pt x="432" y="86"/>
                    <a:pt x="432" y="86"/>
                    <a:pt x="432" y="86"/>
                  </a:cubicBezTo>
                  <a:cubicBezTo>
                    <a:pt x="432" y="89"/>
                    <a:pt x="432" y="89"/>
                    <a:pt x="432" y="89"/>
                  </a:cubicBezTo>
                  <a:cubicBezTo>
                    <a:pt x="434" y="89"/>
                    <a:pt x="434" y="89"/>
                    <a:pt x="434" y="89"/>
                  </a:cubicBezTo>
                  <a:cubicBezTo>
                    <a:pt x="434" y="85"/>
                    <a:pt x="434" y="85"/>
                    <a:pt x="434" y="85"/>
                  </a:cubicBezTo>
                  <a:cubicBezTo>
                    <a:pt x="397" y="68"/>
                    <a:pt x="397" y="68"/>
                    <a:pt x="397" y="68"/>
                  </a:cubicBezTo>
                  <a:cubicBezTo>
                    <a:pt x="397" y="68"/>
                    <a:pt x="397" y="68"/>
                    <a:pt x="397" y="68"/>
                  </a:cubicBezTo>
                  <a:close/>
                </a:path>
              </a:pathLst>
            </a:custGeom>
            <a:solidFill>
              <a:srgbClr val="3BCCFF"/>
            </a:solidFill>
            <a:ln>
              <a:noFill/>
            </a:ln>
            <a:extLst/>
          </p:spPr>
          <p:txBody>
            <a:bodyPr/>
            <a:lstStyle/>
            <a:p>
              <a:endParaRPr lang="zh-CN" altLang="en-US">
                <a:cs typeface="+mn-ea"/>
                <a:sym typeface="+mn-lt"/>
              </a:endParaRPr>
            </a:p>
          </p:txBody>
        </p:sp>
        <p:sp>
          <p:nvSpPr>
            <p:cNvPr id="16519" name="Freeform 935"/>
            <p:cNvSpPr>
              <a:spLocks/>
            </p:cNvSpPr>
            <p:nvPr/>
          </p:nvSpPr>
          <p:spPr bwMode="auto">
            <a:xfrm>
              <a:off x="1442833" y="3228409"/>
              <a:ext cx="2982491" cy="1038711"/>
            </a:xfrm>
            <a:custGeom>
              <a:avLst/>
              <a:gdLst>
                <a:gd name="T0" fmla="*/ 13294 w 435"/>
                <a:gd name="T1" fmla="*/ 1660 h 136"/>
                <a:gd name="T2" fmla="*/ 12279 w 435"/>
                <a:gd name="T3" fmla="*/ 2202 h 136"/>
                <a:gd name="T4" fmla="*/ 12145 w 435"/>
                <a:gd name="T5" fmla="*/ 2164 h 136"/>
                <a:gd name="T6" fmla="*/ 11092 w 435"/>
                <a:gd name="T7" fmla="*/ 942 h 136"/>
                <a:gd name="T8" fmla="*/ 10870 w 435"/>
                <a:gd name="T9" fmla="*/ 874 h 136"/>
                <a:gd name="T10" fmla="*/ 9793 w 435"/>
                <a:gd name="T11" fmla="*/ 824 h 136"/>
                <a:gd name="T12" fmla="*/ 8634 w 435"/>
                <a:gd name="T13" fmla="*/ 320 h 136"/>
                <a:gd name="T14" fmla="*/ 8539 w 435"/>
                <a:gd name="T15" fmla="*/ 156 h 136"/>
                <a:gd name="T16" fmla="*/ 7425 w 435"/>
                <a:gd name="T17" fmla="*/ 476 h 136"/>
                <a:gd name="T18" fmla="*/ 7241 w 435"/>
                <a:gd name="T19" fmla="*/ 476 h 136"/>
                <a:gd name="T20" fmla="*/ 6120 w 435"/>
                <a:gd name="T21" fmla="*/ 0 h 136"/>
                <a:gd name="T22" fmla="*/ 6004 w 435"/>
                <a:gd name="T23" fmla="*/ 118 h 136"/>
                <a:gd name="T24" fmla="*/ 4882 w 435"/>
                <a:gd name="T25" fmla="*/ 717 h 136"/>
                <a:gd name="T26" fmla="*/ 3763 w 435"/>
                <a:gd name="T27" fmla="*/ 758 h 136"/>
                <a:gd name="T28" fmla="*/ 3579 w 435"/>
                <a:gd name="T29" fmla="*/ 824 h 136"/>
                <a:gd name="T30" fmla="*/ 2486 w 435"/>
                <a:gd name="T31" fmla="*/ 1911 h 136"/>
                <a:gd name="T32" fmla="*/ 2330 w 435"/>
                <a:gd name="T33" fmla="*/ 2017 h 136"/>
                <a:gd name="T34" fmla="*/ 1303 w 435"/>
                <a:gd name="T35" fmla="*/ 2505 h 136"/>
                <a:gd name="T36" fmla="*/ 1121 w 435"/>
                <a:gd name="T37" fmla="*/ 2612 h 136"/>
                <a:gd name="T38" fmla="*/ 0 w 435"/>
                <a:gd name="T39" fmla="*/ 4153 h 136"/>
                <a:gd name="T40" fmla="*/ 0 w 435"/>
                <a:gd name="T41" fmla="*/ 4271 h 136"/>
                <a:gd name="T42" fmla="*/ 13450 w 435"/>
                <a:gd name="T43" fmla="*/ 4271 h 136"/>
                <a:gd name="T44" fmla="*/ 66 w 435"/>
                <a:gd name="T45" fmla="*/ 4250 h 136"/>
                <a:gd name="T46" fmla="*/ 1183 w 435"/>
                <a:gd name="T47" fmla="*/ 2709 h 136"/>
                <a:gd name="T48" fmla="*/ 1343 w 435"/>
                <a:gd name="T49" fmla="*/ 2612 h 136"/>
                <a:gd name="T50" fmla="*/ 2359 w 435"/>
                <a:gd name="T51" fmla="*/ 2069 h 136"/>
                <a:gd name="T52" fmla="*/ 2552 w 435"/>
                <a:gd name="T53" fmla="*/ 2017 h 136"/>
                <a:gd name="T54" fmla="*/ 3607 w 435"/>
                <a:gd name="T55" fmla="*/ 914 h 136"/>
                <a:gd name="T56" fmla="*/ 3789 w 435"/>
                <a:gd name="T57" fmla="*/ 824 h 136"/>
                <a:gd name="T58" fmla="*/ 4882 w 435"/>
                <a:gd name="T59" fmla="*/ 942 h 136"/>
                <a:gd name="T60" fmla="*/ 5000 w 435"/>
                <a:gd name="T61" fmla="*/ 824 h 136"/>
                <a:gd name="T62" fmla="*/ 6120 w 435"/>
                <a:gd name="T63" fmla="*/ 225 h 136"/>
                <a:gd name="T64" fmla="*/ 7213 w 435"/>
                <a:gd name="T65" fmla="*/ 533 h 136"/>
                <a:gd name="T66" fmla="*/ 7425 w 435"/>
                <a:gd name="T67" fmla="*/ 573 h 136"/>
                <a:gd name="T68" fmla="*/ 8539 w 435"/>
                <a:gd name="T69" fmla="*/ 369 h 136"/>
                <a:gd name="T70" fmla="*/ 9659 w 435"/>
                <a:gd name="T71" fmla="*/ 914 h 136"/>
                <a:gd name="T72" fmla="*/ 9793 w 435"/>
                <a:gd name="T73" fmla="*/ 1037 h 136"/>
                <a:gd name="T74" fmla="*/ 10870 w 435"/>
                <a:gd name="T75" fmla="*/ 942 h 136"/>
                <a:gd name="T76" fmla="*/ 11025 w 435"/>
                <a:gd name="T77" fmla="*/ 1037 h 136"/>
                <a:gd name="T78" fmla="*/ 12078 w 435"/>
                <a:gd name="T79" fmla="*/ 2259 h 136"/>
                <a:gd name="T80" fmla="*/ 12303 w 435"/>
                <a:gd name="T81" fmla="*/ 2259 h 136"/>
                <a:gd name="T82" fmla="*/ 13356 w 435"/>
                <a:gd name="T83" fmla="*/ 1726 h 136"/>
                <a:gd name="T84" fmla="*/ 13516 w 435"/>
                <a:gd name="T85" fmla="*/ 1660 h 1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35" h="136">
                  <a:moveTo>
                    <a:pt x="432" y="49"/>
                  </a:moveTo>
                  <a:cubicBezTo>
                    <a:pt x="430" y="49"/>
                    <a:pt x="428" y="51"/>
                    <a:pt x="428" y="53"/>
                  </a:cubicBezTo>
                  <a:cubicBezTo>
                    <a:pt x="428" y="53"/>
                    <a:pt x="429" y="53"/>
                    <a:pt x="429" y="53"/>
                  </a:cubicBezTo>
                  <a:cubicBezTo>
                    <a:pt x="395" y="70"/>
                    <a:pt x="395" y="70"/>
                    <a:pt x="395" y="70"/>
                  </a:cubicBezTo>
                  <a:cubicBezTo>
                    <a:pt x="394" y="69"/>
                    <a:pt x="393" y="68"/>
                    <a:pt x="392" y="68"/>
                  </a:cubicBezTo>
                  <a:cubicBezTo>
                    <a:pt x="392" y="68"/>
                    <a:pt x="391" y="68"/>
                    <a:pt x="391" y="69"/>
                  </a:cubicBezTo>
                  <a:cubicBezTo>
                    <a:pt x="357" y="31"/>
                    <a:pt x="357" y="31"/>
                    <a:pt x="357" y="31"/>
                  </a:cubicBezTo>
                  <a:cubicBezTo>
                    <a:pt x="357" y="31"/>
                    <a:pt x="357" y="30"/>
                    <a:pt x="357" y="30"/>
                  </a:cubicBezTo>
                  <a:cubicBezTo>
                    <a:pt x="357" y="28"/>
                    <a:pt x="355" y="26"/>
                    <a:pt x="353" y="26"/>
                  </a:cubicBezTo>
                  <a:cubicBezTo>
                    <a:pt x="352" y="26"/>
                    <a:pt x="351" y="27"/>
                    <a:pt x="350" y="28"/>
                  </a:cubicBezTo>
                  <a:cubicBezTo>
                    <a:pt x="318" y="28"/>
                    <a:pt x="318" y="28"/>
                    <a:pt x="318" y="28"/>
                  </a:cubicBezTo>
                  <a:cubicBezTo>
                    <a:pt x="317" y="27"/>
                    <a:pt x="316" y="26"/>
                    <a:pt x="315" y="26"/>
                  </a:cubicBezTo>
                  <a:cubicBezTo>
                    <a:pt x="314" y="26"/>
                    <a:pt x="313" y="26"/>
                    <a:pt x="312" y="27"/>
                  </a:cubicBezTo>
                  <a:cubicBezTo>
                    <a:pt x="278" y="10"/>
                    <a:pt x="278" y="10"/>
                    <a:pt x="278" y="10"/>
                  </a:cubicBezTo>
                  <a:cubicBezTo>
                    <a:pt x="278" y="9"/>
                    <a:pt x="279" y="9"/>
                    <a:pt x="279" y="9"/>
                  </a:cubicBezTo>
                  <a:cubicBezTo>
                    <a:pt x="279" y="7"/>
                    <a:pt x="277" y="5"/>
                    <a:pt x="275" y="5"/>
                  </a:cubicBezTo>
                  <a:cubicBezTo>
                    <a:pt x="273" y="5"/>
                    <a:pt x="272" y="7"/>
                    <a:pt x="272" y="9"/>
                  </a:cubicBezTo>
                  <a:cubicBezTo>
                    <a:pt x="239" y="15"/>
                    <a:pt x="239" y="15"/>
                    <a:pt x="239" y="15"/>
                  </a:cubicBezTo>
                  <a:cubicBezTo>
                    <a:pt x="239" y="14"/>
                    <a:pt x="237" y="13"/>
                    <a:pt x="236" y="13"/>
                  </a:cubicBezTo>
                  <a:cubicBezTo>
                    <a:pt x="234" y="13"/>
                    <a:pt x="233" y="14"/>
                    <a:pt x="233" y="15"/>
                  </a:cubicBezTo>
                  <a:cubicBezTo>
                    <a:pt x="200" y="3"/>
                    <a:pt x="200" y="3"/>
                    <a:pt x="200" y="3"/>
                  </a:cubicBezTo>
                  <a:cubicBezTo>
                    <a:pt x="200" y="2"/>
                    <a:pt x="198" y="0"/>
                    <a:pt x="197" y="0"/>
                  </a:cubicBezTo>
                  <a:cubicBezTo>
                    <a:pt x="195" y="0"/>
                    <a:pt x="193" y="2"/>
                    <a:pt x="193" y="4"/>
                  </a:cubicBezTo>
                  <a:cubicBezTo>
                    <a:pt x="193" y="4"/>
                    <a:pt x="193" y="4"/>
                    <a:pt x="193" y="4"/>
                  </a:cubicBezTo>
                  <a:cubicBezTo>
                    <a:pt x="160" y="24"/>
                    <a:pt x="160" y="24"/>
                    <a:pt x="160" y="24"/>
                  </a:cubicBezTo>
                  <a:cubicBezTo>
                    <a:pt x="159" y="23"/>
                    <a:pt x="158" y="23"/>
                    <a:pt x="157" y="23"/>
                  </a:cubicBezTo>
                  <a:cubicBezTo>
                    <a:pt x="156" y="23"/>
                    <a:pt x="154" y="24"/>
                    <a:pt x="154" y="25"/>
                  </a:cubicBezTo>
                  <a:cubicBezTo>
                    <a:pt x="121" y="24"/>
                    <a:pt x="121" y="24"/>
                    <a:pt x="121" y="24"/>
                  </a:cubicBezTo>
                  <a:cubicBezTo>
                    <a:pt x="120" y="23"/>
                    <a:pt x="119" y="22"/>
                    <a:pt x="118" y="22"/>
                  </a:cubicBezTo>
                  <a:cubicBezTo>
                    <a:pt x="116" y="22"/>
                    <a:pt x="115" y="24"/>
                    <a:pt x="115" y="26"/>
                  </a:cubicBezTo>
                  <a:cubicBezTo>
                    <a:pt x="115" y="26"/>
                    <a:pt x="115" y="26"/>
                    <a:pt x="115" y="27"/>
                  </a:cubicBezTo>
                  <a:cubicBezTo>
                    <a:pt x="80" y="61"/>
                    <a:pt x="80" y="61"/>
                    <a:pt x="80" y="61"/>
                  </a:cubicBezTo>
                  <a:cubicBezTo>
                    <a:pt x="80" y="61"/>
                    <a:pt x="79" y="60"/>
                    <a:pt x="79" y="60"/>
                  </a:cubicBezTo>
                  <a:cubicBezTo>
                    <a:pt x="77" y="60"/>
                    <a:pt x="75" y="62"/>
                    <a:pt x="75" y="64"/>
                  </a:cubicBezTo>
                  <a:cubicBezTo>
                    <a:pt x="75" y="64"/>
                    <a:pt x="75" y="64"/>
                    <a:pt x="75" y="64"/>
                  </a:cubicBezTo>
                  <a:cubicBezTo>
                    <a:pt x="42" y="80"/>
                    <a:pt x="42" y="80"/>
                    <a:pt x="42" y="80"/>
                  </a:cubicBezTo>
                  <a:cubicBezTo>
                    <a:pt x="41" y="80"/>
                    <a:pt x="41" y="79"/>
                    <a:pt x="40" y="79"/>
                  </a:cubicBezTo>
                  <a:cubicBezTo>
                    <a:pt x="38" y="79"/>
                    <a:pt x="36" y="81"/>
                    <a:pt x="36" y="83"/>
                  </a:cubicBezTo>
                  <a:cubicBezTo>
                    <a:pt x="36" y="84"/>
                    <a:pt x="36" y="84"/>
                    <a:pt x="37" y="85"/>
                  </a:cubicBezTo>
                  <a:cubicBezTo>
                    <a:pt x="0" y="132"/>
                    <a:pt x="0" y="132"/>
                    <a:pt x="0" y="132"/>
                  </a:cubicBezTo>
                  <a:cubicBezTo>
                    <a:pt x="0" y="136"/>
                    <a:pt x="0" y="136"/>
                    <a:pt x="0" y="136"/>
                  </a:cubicBezTo>
                  <a:cubicBezTo>
                    <a:pt x="0" y="136"/>
                    <a:pt x="0" y="136"/>
                    <a:pt x="0" y="136"/>
                  </a:cubicBezTo>
                  <a:cubicBezTo>
                    <a:pt x="0" y="136"/>
                    <a:pt x="0" y="136"/>
                    <a:pt x="0" y="136"/>
                  </a:cubicBezTo>
                  <a:cubicBezTo>
                    <a:pt x="433" y="136"/>
                    <a:pt x="433" y="136"/>
                    <a:pt x="433" y="136"/>
                  </a:cubicBezTo>
                  <a:cubicBezTo>
                    <a:pt x="433" y="135"/>
                    <a:pt x="433" y="135"/>
                    <a:pt x="433" y="135"/>
                  </a:cubicBezTo>
                  <a:cubicBezTo>
                    <a:pt x="2" y="135"/>
                    <a:pt x="2" y="135"/>
                    <a:pt x="2" y="135"/>
                  </a:cubicBezTo>
                  <a:cubicBezTo>
                    <a:pt x="2" y="133"/>
                    <a:pt x="2" y="133"/>
                    <a:pt x="2" y="133"/>
                  </a:cubicBezTo>
                  <a:cubicBezTo>
                    <a:pt x="38" y="86"/>
                    <a:pt x="38" y="86"/>
                    <a:pt x="38" y="86"/>
                  </a:cubicBezTo>
                  <a:cubicBezTo>
                    <a:pt x="39" y="86"/>
                    <a:pt x="39" y="86"/>
                    <a:pt x="40" y="86"/>
                  </a:cubicBezTo>
                  <a:cubicBezTo>
                    <a:pt x="42" y="86"/>
                    <a:pt x="43" y="85"/>
                    <a:pt x="43" y="83"/>
                  </a:cubicBezTo>
                  <a:cubicBezTo>
                    <a:pt x="43" y="83"/>
                    <a:pt x="43" y="83"/>
                    <a:pt x="43" y="82"/>
                  </a:cubicBezTo>
                  <a:cubicBezTo>
                    <a:pt x="76" y="66"/>
                    <a:pt x="76" y="66"/>
                    <a:pt x="76" y="66"/>
                  </a:cubicBezTo>
                  <a:cubicBezTo>
                    <a:pt x="77" y="67"/>
                    <a:pt x="78" y="67"/>
                    <a:pt x="79" y="67"/>
                  </a:cubicBezTo>
                  <a:cubicBezTo>
                    <a:pt x="81" y="67"/>
                    <a:pt x="82" y="66"/>
                    <a:pt x="82" y="64"/>
                  </a:cubicBezTo>
                  <a:cubicBezTo>
                    <a:pt x="82" y="63"/>
                    <a:pt x="82" y="63"/>
                    <a:pt x="82" y="62"/>
                  </a:cubicBezTo>
                  <a:cubicBezTo>
                    <a:pt x="116" y="29"/>
                    <a:pt x="116" y="29"/>
                    <a:pt x="116" y="29"/>
                  </a:cubicBezTo>
                  <a:cubicBezTo>
                    <a:pt x="117" y="29"/>
                    <a:pt x="117" y="29"/>
                    <a:pt x="118" y="29"/>
                  </a:cubicBezTo>
                  <a:cubicBezTo>
                    <a:pt x="120" y="29"/>
                    <a:pt x="121" y="28"/>
                    <a:pt x="122" y="26"/>
                  </a:cubicBezTo>
                  <a:cubicBezTo>
                    <a:pt x="154" y="28"/>
                    <a:pt x="154" y="28"/>
                    <a:pt x="154" y="28"/>
                  </a:cubicBezTo>
                  <a:cubicBezTo>
                    <a:pt x="155" y="29"/>
                    <a:pt x="156" y="30"/>
                    <a:pt x="157" y="30"/>
                  </a:cubicBezTo>
                  <a:cubicBezTo>
                    <a:pt x="159" y="30"/>
                    <a:pt x="161" y="28"/>
                    <a:pt x="161" y="26"/>
                  </a:cubicBezTo>
                  <a:cubicBezTo>
                    <a:pt x="161" y="26"/>
                    <a:pt x="161" y="26"/>
                    <a:pt x="161" y="26"/>
                  </a:cubicBezTo>
                  <a:cubicBezTo>
                    <a:pt x="194" y="6"/>
                    <a:pt x="194" y="6"/>
                    <a:pt x="194" y="6"/>
                  </a:cubicBezTo>
                  <a:cubicBezTo>
                    <a:pt x="195" y="7"/>
                    <a:pt x="196" y="7"/>
                    <a:pt x="197" y="7"/>
                  </a:cubicBezTo>
                  <a:cubicBezTo>
                    <a:pt x="198" y="7"/>
                    <a:pt x="199" y="7"/>
                    <a:pt x="200" y="6"/>
                  </a:cubicBezTo>
                  <a:cubicBezTo>
                    <a:pt x="232" y="17"/>
                    <a:pt x="232" y="17"/>
                    <a:pt x="232" y="17"/>
                  </a:cubicBezTo>
                  <a:cubicBezTo>
                    <a:pt x="233" y="19"/>
                    <a:pt x="234" y="20"/>
                    <a:pt x="236" y="20"/>
                  </a:cubicBezTo>
                  <a:cubicBezTo>
                    <a:pt x="237" y="20"/>
                    <a:pt x="239" y="19"/>
                    <a:pt x="239" y="18"/>
                  </a:cubicBezTo>
                  <a:cubicBezTo>
                    <a:pt x="272" y="11"/>
                    <a:pt x="272" y="11"/>
                    <a:pt x="272" y="11"/>
                  </a:cubicBezTo>
                  <a:cubicBezTo>
                    <a:pt x="273" y="12"/>
                    <a:pt x="274" y="12"/>
                    <a:pt x="275" y="12"/>
                  </a:cubicBezTo>
                  <a:cubicBezTo>
                    <a:pt x="276" y="12"/>
                    <a:pt x="277" y="12"/>
                    <a:pt x="277" y="11"/>
                  </a:cubicBezTo>
                  <a:cubicBezTo>
                    <a:pt x="311" y="29"/>
                    <a:pt x="311" y="29"/>
                    <a:pt x="311" y="29"/>
                  </a:cubicBezTo>
                  <a:cubicBezTo>
                    <a:pt x="311" y="29"/>
                    <a:pt x="311" y="29"/>
                    <a:pt x="311" y="30"/>
                  </a:cubicBezTo>
                  <a:cubicBezTo>
                    <a:pt x="311" y="31"/>
                    <a:pt x="313" y="33"/>
                    <a:pt x="315" y="33"/>
                  </a:cubicBezTo>
                  <a:cubicBezTo>
                    <a:pt x="316" y="33"/>
                    <a:pt x="317" y="32"/>
                    <a:pt x="318" y="31"/>
                  </a:cubicBezTo>
                  <a:cubicBezTo>
                    <a:pt x="350" y="30"/>
                    <a:pt x="350" y="30"/>
                    <a:pt x="350" y="30"/>
                  </a:cubicBezTo>
                  <a:cubicBezTo>
                    <a:pt x="351" y="32"/>
                    <a:pt x="352" y="33"/>
                    <a:pt x="353" y="33"/>
                  </a:cubicBezTo>
                  <a:cubicBezTo>
                    <a:pt x="354" y="33"/>
                    <a:pt x="355" y="33"/>
                    <a:pt x="355" y="33"/>
                  </a:cubicBezTo>
                  <a:cubicBezTo>
                    <a:pt x="389" y="70"/>
                    <a:pt x="389" y="70"/>
                    <a:pt x="389" y="70"/>
                  </a:cubicBezTo>
                  <a:cubicBezTo>
                    <a:pt x="389" y="71"/>
                    <a:pt x="389" y="71"/>
                    <a:pt x="389" y="72"/>
                  </a:cubicBezTo>
                  <a:cubicBezTo>
                    <a:pt x="389" y="74"/>
                    <a:pt x="390" y="75"/>
                    <a:pt x="392" y="75"/>
                  </a:cubicBezTo>
                  <a:cubicBezTo>
                    <a:pt x="394" y="75"/>
                    <a:pt x="396" y="74"/>
                    <a:pt x="396" y="72"/>
                  </a:cubicBezTo>
                  <a:cubicBezTo>
                    <a:pt x="396" y="72"/>
                    <a:pt x="396" y="72"/>
                    <a:pt x="396" y="72"/>
                  </a:cubicBezTo>
                  <a:cubicBezTo>
                    <a:pt x="430" y="55"/>
                    <a:pt x="430" y="55"/>
                    <a:pt x="430" y="55"/>
                  </a:cubicBezTo>
                  <a:cubicBezTo>
                    <a:pt x="430" y="56"/>
                    <a:pt x="431" y="56"/>
                    <a:pt x="432" y="56"/>
                  </a:cubicBezTo>
                  <a:cubicBezTo>
                    <a:pt x="434" y="56"/>
                    <a:pt x="435" y="54"/>
                    <a:pt x="435" y="53"/>
                  </a:cubicBezTo>
                  <a:cubicBezTo>
                    <a:pt x="435" y="51"/>
                    <a:pt x="434" y="49"/>
                    <a:pt x="432" y="49"/>
                  </a:cubicBezTo>
                  <a:close/>
                </a:path>
              </a:pathLst>
            </a:custGeom>
            <a:solidFill>
              <a:srgbClr val="0067B4"/>
            </a:solidFill>
            <a:ln>
              <a:noFill/>
            </a:ln>
            <a:extLst/>
          </p:spPr>
          <p:txBody>
            <a:bodyPr/>
            <a:lstStyle/>
            <a:p>
              <a:endParaRPr lang="zh-CN" altLang="en-US">
                <a:cs typeface="+mn-ea"/>
                <a:sym typeface="+mn-lt"/>
              </a:endParaRPr>
            </a:p>
          </p:txBody>
        </p:sp>
        <p:sp>
          <p:nvSpPr>
            <p:cNvPr id="1133" name="TextBox 1132"/>
            <p:cNvSpPr txBox="1"/>
            <p:nvPr/>
          </p:nvSpPr>
          <p:spPr bwMode="auto">
            <a:xfrm>
              <a:off x="728763" y="4128244"/>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sp>
          <p:nvSpPr>
            <p:cNvPr id="1148" name="TextBox 1147"/>
            <p:cNvSpPr txBox="1"/>
            <p:nvPr/>
          </p:nvSpPr>
          <p:spPr bwMode="auto">
            <a:xfrm>
              <a:off x="728763" y="3889766"/>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sp>
          <p:nvSpPr>
            <p:cNvPr id="1149" name="TextBox 1148"/>
            <p:cNvSpPr txBox="1"/>
            <p:nvPr/>
          </p:nvSpPr>
          <p:spPr bwMode="auto">
            <a:xfrm>
              <a:off x="728763" y="3651289"/>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sp>
          <p:nvSpPr>
            <p:cNvPr id="1150" name="TextBox 1149"/>
            <p:cNvSpPr txBox="1"/>
            <p:nvPr/>
          </p:nvSpPr>
          <p:spPr bwMode="auto">
            <a:xfrm>
              <a:off x="728763" y="3412811"/>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sp>
          <p:nvSpPr>
            <p:cNvPr id="1151" name="TextBox 1150"/>
            <p:cNvSpPr txBox="1"/>
            <p:nvPr/>
          </p:nvSpPr>
          <p:spPr bwMode="auto">
            <a:xfrm>
              <a:off x="728763" y="3174333"/>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sp>
          <p:nvSpPr>
            <p:cNvPr id="1152" name="TextBox 1151"/>
            <p:cNvSpPr txBox="1"/>
            <p:nvPr/>
          </p:nvSpPr>
          <p:spPr bwMode="auto">
            <a:xfrm>
              <a:off x="728763" y="2935855"/>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sp>
          <p:nvSpPr>
            <p:cNvPr id="1153" name="TextBox 1152"/>
            <p:cNvSpPr txBox="1"/>
            <p:nvPr/>
          </p:nvSpPr>
          <p:spPr bwMode="auto">
            <a:xfrm>
              <a:off x="1494706"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标题</a:t>
              </a:r>
            </a:p>
          </p:txBody>
        </p:sp>
        <p:sp>
          <p:nvSpPr>
            <p:cNvPr id="1161" name="TextBox 1160"/>
            <p:cNvSpPr txBox="1"/>
            <p:nvPr/>
          </p:nvSpPr>
          <p:spPr bwMode="auto">
            <a:xfrm>
              <a:off x="2042787"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标题</a:t>
              </a:r>
            </a:p>
          </p:txBody>
        </p:sp>
        <p:sp>
          <p:nvSpPr>
            <p:cNvPr id="1162" name="TextBox 1161"/>
            <p:cNvSpPr txBox="1"/>
            <p:nvPr/>
          </p:nvSpPr>
          <p:spPr bwMode="auto">
            <a:xfrm>
              <a:off x="2573012"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标题</a:t>
              </a:r>
            </a:p>
          </p:txBody>
        </p:sp>
        <p:sp>
          <p:nvSpPr>
            <p:cNvPr id="1163" name="TextBox 1162"/>
            <p:cNvSpPr txBox="1"/>
            <p:nvPr/>
          </p:nvSpPr>
          <p:spPr bwMode="auto">
            <a:xfrm>
              <a:off x="3109587"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标题</a:t>
              </a:r>
            </a:p>
          </p:txBody>
        </p:sp>
        <p:sp>
          <p:nvSpPr>
            <p:cNvPr id="1164" name="TextBox 1163"/>
            <p:cNvSpPr txBox="1"/>
            <p:nvPr/>
          </p:nvSpPr>
          <p:spPr bwMode="auto">
            <a:xfrm>
              <a:off x="3650131"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标题</a:t>
              </a:r>
            </a:p>
          </p:txBody>
        </p:sp>
        <p:sp>
          <p:nvSpPr>
            <p:cNvPr id="1165" name="TextBox 1164"/>
            <p:cNvSpPr txBox="1"/>
            <p:nvPr/>
          </p:nvSpPr>
          <p:spPr bwMode="auto">
            <a:xfrm>
              <a:off x="4183533"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标题</a:t>
              </a:r>
            </a:p>
          </p:txBody>
        </p:sp>
        <p:cxnSp>
          <p:nvCxnSpPr>
            <p:cNvPr id="73" name="直接连接符 72"/>
            <p:cNvCxnSpPr/>
            <p:nvPr/>
          </p:nvCxnSpPr>
          <p:spPr>
            <a:xfrm>
              <a:off x="1442833"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1377950" y="304644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1377950" y="329042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1377950" y="353440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1377950" y="377838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1377950" y="402236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1377950" y="4266351"/>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62" name="TextBox 6">
            <a:extLst>
              <a:ext uri="{FF2B5EF4-FFF2-40B4-BE49-F238E27FC236}">
                <a16:creationId xmlns="" xmlns:a16="http://schemas.microsoft.com/office/drawing/2014/main" id="{5F797EC8-D22D-4E85-AFAC-23F845B070D6}"/>
              </a:ext>
            </a:extLst>
          </p:cNvPr>
          <p:cNvSpPr txBox="1"/>
          <p:nvPr/>
        </p:nvSpPr>
        <p:spPr>
          <a:xfrm>
            <a:off x="279492" y="-39956"/>
            <a:ext cx="1787669" cy="369332"/>
          </a:xfrm>
          <a:prstGeom prst="rect">
            <a:avLst/>
          </a:prstGeom>
          <a:noFill/>
        </p:spPr>
        <p:txBody>
          <a:bodyPr wrap="none" rtlCol="0">
            <a:spAutoFit/>
          </a:bodyPr>
          <a:lstStyle/>
          <a:p>
            <a:r>
              <a:rPr lang="en-US" altLang="zh-CN" sz="1800" b="1" spc="300" dirty="0">
                <a:solidFill>
                  <a:schemeClr val="bg1"/>
                </a:solidFill>
                <a:cs typeface="+mn-ea"/>
                <a:sym typeface="+mn-lt"/>
              </a:rPr>
              <a:t>5W2H</a:t>
            </a:r>
            <a:r>
              <a:rPr lang="zh-CN" altLang="en-US" sz="1800" b="1" spc="300" dirty="0">
                <a:solidFill>
                  <a:schemeClr val="bg1"/>
                </a:solidFill>
                <a:cs typeface="+mn-ea"/>
                <a:sym typeface="+mn-lt"/>
              </a:rPr>
              <a:t>分析法</a:t>
            </a:r>
            <a:endParaRPr lang="en-US" altLang="zh-CN" sz="1800" b="1" spc="300" dirty="0">
              <a:solidFill>
                <a:schemeClr val="bg1"/>
              </a:solidFill>
              <a:cs typeface="+mn-ea"/>
              <a:sym typeface="+mn-lt"/>
            </a:endParaRPr>
          </a:p>
        </p:txBody>
      </p:sp>
    </p:spTree>
    <p:extLst>
      <p:ext uri="{BB962C8B-B14F-4D97-AF65-F5344CB8AC3E}">
        <p14:creationId xmlns:p14="http://schemas.microsoft.com/office/powerpoint/2010/main" val="823430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16518"/>
                                        </p:tgtEl>
                                        <p:attrNameLst>
                                          <p:attrName>style.visibility</p:attrName>
                                        </p:attrNameLst>
                                      </p:cBhvr>
                                      <p:to>
                                        <p:strVal val="visible"/>
                                      </p:to>
                                    </p:set>
                                    <p:anim calcmode="lin" valueType="num">
                                      <p:cBhvr additive="base">
                                        <p:cTn id="13" dur="500" fill="hold"/>
                                        <p:tgtEl>
                                          <p:spTgt spid="16518"/>
                                        </p:tgtEl>
                                        <p:attrNameLst>
                                          <p:attrName>ppt_x</p:attrName>
                                        </p:attrNameLst>
                                      </p:cBhvr>
                                      <p:tavLst>
                                        <p:tav tm="0">
                                          <p:val>
                                            <p:strVal val="1+#ppt_w/2"/>
                                          </p:val>
                                        </p:tav>
                                        <p:tav tm="100000">
                                          <p:val>
                                            <p:strVal val="#ppt_x"/>
                                          </p:val>
                                        </p:tav>
                                      </p:tavLst>
                                    </p:anim>
                                    <p:anim calcmode="lin" valueType="num">
                                      <p:cBhvr additive="base">
                                        <p:cTn id="14" dur="500" fill="hold"/>
                                        <p:tgtEl>
                                          <p:spTgt spid="16518"/>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16516"/>
                                        </p:tgtEl>
                                        <p:attrNameLst>
                                          <p:attrName>style.visibility</p:attrName>
                                        </p:attrNameLst>
                                      </p:cBhvr>
                                      <p:to>
                                        <p:strVal val="visible"/>
                                      </p:to>
                                    </p:set>
                                    <p:anim calcmode="lin" valueType="num">
                                      <p:cBhvr additive="base">
                                        <p:cTn id="18" dur="500" fill="hold"/>
                                        <p:tgtEl>
                                          <p:spTgt spid="16516"/>
                                        </p:tgtEl>
                                        <p:attrNameLst>
                                          <p:attrName>ppt_x</p:attrName>
                                        </p:attrNameLst>
                                      </p:cBhvr>
                                      <p:tavLst>
                                        <p:tav tm="0">
                                          <p:val>
                                            <p:strVal val="1+#ppt_w/2"/>
                                          </p:val>
                                        </p:tav>
                                        <p:tav tm="100000">
                                          <p:val>
                                            <p:strVal val="#ppt_x"/>
                                          </p:val>
                                        </p:tav>
                                      </p:tavLst>
                                    </p:anim>
                                    <p:anim calcmode="lin" valueType="num">
                                      <p:cBhvr additive="base">
                                        <p:cTn id="19" dur="500" fill="hold"/>
                                        <p:tgtEl>
                                          <p:spTgt spid="16516"/>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67"/>
                                        </p:tgtEl>
                                        <p:attrNameLst>
                                          <p:attrName>style.visibility</p:attrName>
                                        </p:attrNameLst>
                                      </p:cBhvr>
                                      <p:to>
                                        <p:strVal val="visible"/>
                                      </p:to>
                                    </p:set>
                                    <p:animEffect transition="in" filter="fade">
                                      <p:cBhvr>
                                        <p:cTn id="23" dur="500"/>
                                        <p:tgtEl>
                                          <p:spTgt spid="96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68"/>
                                        </p:tgtEl>
                                        <p:attrNameLst>
                                          <p:attrName>style.visibility</p:attrName>
                                        </p:attrNameLst>
                                      </p:cBhvr>
                                      <p:to>
                                        <p:strVal val="visible"/>
                                      </p:to>
                                    </p:set>
                                    <p:animEffect transition="in" filter="fade">
                                      <p:cBhvr>
                                        <p:cTn id="26" dur="500"/>
                                        <p:tgtEl>
                                          <p:spTgt spid="968"/>
                                        </p:tgtEl>
                                      </p:cBhvr>
                                    </p:animEffect>
                                  </p:childTnLst>
                                </p:cTn>
                              </p:par>
                            </p:childTnLst>
                          </p:cTn>
                        </p:par>
                        <p:par>
                          <p:cTn id="27" fill="hold">
                            <p:stCondLst>
                              <p:cond delay="2500"/>
                            </p:stCondLst>
                            <p:childTnLst>
                              <p:par>
                                <p:cTn id="28" presetID="55"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strVal val="#ppt_w*0.70"/>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Effect transition="in" filter="fade">
                                      <p:cBhvr>
                                        <p:cTn id="32" dur="1000"/>
                                        <p:tgtEl>
                                          <p:spTgt spid="8"/>
                                        </p:tgtEl>
                                      </p:cBhvr>
                                    </p:animEffect>
                                  </p:childTnLst>
                                </p:cTn>
                              </p:par>
                              <p:par>
                                <p:cTn id="33" presetID="55" presetClass="entr" presetSubtype="0" fill="hold" nodeType="withEffect">
                                  <p:stCondLst>
                                    <p:cond delay="25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strVal val="#ppt_w*0.70"/>
                                          </p:val>
                                        </p:tav>
                                        <p:tav tm="100000">
                                          <p:val>
                                            <p:strVal val="#ppt_w"/>
                                          </p:val>
                                        </p:tav>
                                      </p:tavLst>
                                    </p:anim>
                                    <p:anim calcmode="lin" valueType="num">
                                      <p:cBhvr>
                                        <p:cTn id="36" dur="1000" fill="hold"/>
                                        <p:tgtEl>
                                          <p:spTgt spid="9"/>
                                        </p:tgtEl>
                                        <p:attrNameLst>
                                          <p:attrName>ppt_h</p:attrName>
                                        </p:attrNameLst>
                                      </p:cBhvr>
                                      <p:tavLst>
                                        <p:tav tm="0">
                                          <p:val>
                                            <p:strVal val="#ppt_h"/>
                                          </p:val>
                                        </p:tav>
                                        <p:tav tm="100000">
                                          <p:val>
                                            <p:strVal val="#ppt_h"/>
                                          </p:val>
                                        </p:tav>
                                      </p:tavLst>
                                    </p:anim>
                                    <p:animEffect transition="in" filter="fade">
                                      <p:cBhvr>
                                        <p:cTn id="37" dur="1000"/>
                                        <p:tgtEl>
                                          <p:spTgt spid="9"/>
                                        </p:tgtEl>
                                      </p:cBhvr>
                                    </p:animEffect>
                                  </p:childTnLst>
                                </p:cTn>
                              </p:par>
                              <p:par>
                                <p:cTn id="38" presetID="55" presetClass="entr" presetSubtype="0" fill="hold" nodeType="withEffect">
                                  <p:stCondLst>
                                    <p:cond delay="500"/>
                                  </p:stCondLst>
                                  <p:childTnLst>
                                    <p:set>
                                      <p:cBhvr>
                                        <p:cTn id="39" dur="1" fill="hold">
                                          <p:stCondLst>
                                            <p:cond delay="0"/>
                                          </p:stCondLst>
                                        </p:cTn>
                                        <p:tgtEl>
                                          <p:spTgt spid="10"/>
                                        </p:tgtEl>
                                        <p:attrNameLst>
                                          <p:attrName>style.visibility</p:attrName>
                                        </p:attrNameLst>
                                      </p:cBhvr>
                                      <p:to>
                                        <p:strVal val="visible"/>
                                      </p:to>
                                    </p:set>
                                    <p:anim calcmode="lin" valueType="num">
                                      <p:cBhvr>
                                        <p:cTn id="40" dur="1000" fill="hold"/>
                                        <p:tgtEl>
                                          <p:spTgt spid="10"/>
                                        </p:tgtEl>
                                        <p:attrNameLst>
                                          <p:attrName>ppt_w</p:attrName>
                                        </p:attrNameLst>
                                      </p:cBhvr>
                                      <p:tavLst>
                                        <p:tav tm="0">
                                          <p:val>
                                            <p:strVal val="#ppt_w*0.70"/>
                                          </p:val>
                                        </p:tav>
                                        <p:tav tm="100000">
                                          <p:val>
                                            <p:strVal val="#ppt_w"/>
                                          </p:val>
                                        </p:tav>
                                      </p:tavLst>
                                    </p:anim>
                                    <p:anim calcmode="lin" valueType="num">
                                      <p:cBhvr>
                                        <p:cTn id="41" dur="1000" fill="hold"/>
                                        <p:tgtEl>
                                          <p:spTgt spid="10"/>
                                        </p:tgtEl>
                                        <p:attrNameLst>
                                          <p:attrName>ppt_h</p:attrName>
                                        </p:attrNameLst>
                                      </p:cBhvr>
                                      <p:tavLst>
                                        <p:tav tm="0">
                                          <p:val>
                                            <p:strVal val="#ppt_h"/>
                                          </p:val>
                                        </p:tav>
                                        <p:tav tm="100000">
                                          <p:val>
                                            <p:strVal val="#ppt_h"/>
                                          </p:val>
                                        </p:tav>
                                      </p:tavLst>
                                    </p:anim>
                                    <p:animEffect transition="in" filter="fade">
                                      <p:cBhvr>
                                        <p:cTn id="42" dur="1000"/>
                                        <p:tgtEl>
                                          <p:spTgt spid="10"/>
                                        </p:tgtEl>
                                      </p:cBhvr>
                                    </p:animEffect>
                                  </p:childTnLst>
                                </p:cTn>
                              </p:par>
                              <p:par>
                                <p:cTn id="43" presetID="47" presetClass="entr" presetSubtype="0" fill="hold" grpId="0" nodeType="withEffect">
                                  <p:stCondLst>
                                    <p:cond delay="1000"/>
                                  </p:stCondLst>
                                  <p:childTnLst>
                                    <p:set>
                                      <p:cBhvr>
                                        <p:cTn id="44" dur="1" fill="hold">
                                          <p:stCondLst>
                                            <p:cond delay="0"/>
                                          </p:stCondLst>
                                        </p:cTn>
                                        <p:tgtEl>
                                          <p:spTgt spid="962"/>
                                        </p:tgtEl>
                                        <p:attrNameLst>
                                          <p:attrName>style.visibility</p:attrName>
                                        </p:attrNameLst>
                                      </p:cBhvr>
                                      <p:to>
                                        <p:strVal val="visible"/>
                                      </p:to>
                                    </p:set>
                                    <p:animEffect transition="in" filter="fade">
                                      <p:cBhvr>
                                        <p:cTn id="45" dur="1000"/>
                                        <p:tgtEl>
                                          <p:spTgt spid="962"/>
                                        </p:tgtEl>
                                      </p:cBhvr>
                                    </p:animEffect>
                                    <p:anim calcmode="lin" valueType="num">
                                      <p:cBhvr>
                                        <p:cTn id="46" dur="1000" fill="hold"/>
                                        <p:tgtEl>
                                          <p:spTgt spid="962"/>
                                        </p:tgtEl>
                                        <p:attrNameLst>
                                          <p:attrName>ppt_x</p:attrName>
                                        </p:attrNameLst>
                                      </p:cBhvr>
                                      <p:tavLst>
                                        <p:tav tm="0">
                                          <p:val>
                                            <p:strVal val="#ppt_x"/>
                                          </p:val>
                                        </p:tav>
                                        <p:tav tm="100000">
                                          <p:val>
                                            <p:strVal val="#ppt_x"/>
                                          </p:val>
                                        </p:tav>
                                      </p:tavLst>
                                    </p:anim>
                                    <p:anim calcmode="lin" valueType="num">
                                      <p:cBhvr>
                                        <p:cTn id="47" dur="1000" fill="hold"/>
                                        <p:tgtEl>
                                          <p:spTgt spid="962"/>
                                        </p:tgtEl>
                                        <p:attrNameLst>
                                          <p:attrName>ppt_y</p:attrName>
                                        </p:attrNameLst>
                                      </p:cBhvr>
                                      <p:tavLst>
                                        <p:tav tm="0">
                                          <p:val>
                                            <p:strVal val="#ppt_y-.1"/>
                                          </p:val>
                                        </p:tav>
                                        <p:tav tm="100000">
                                          <p:val>
                                            <p:strVal val="#ppt_y"/>
                                          </p:val>
                                        </p:tav>
                                      </p:tavLst>
                                    </p:anim>
                                  </p:childTnLst>
                                </p:cTn>
                              </p:par>
                            </p:childTnLst>
                          </p:cTn>
                        </p:par>
                        <p:par>
                          <p:cTn id="48" fill="hold">
                            <p:stCondLst>
                              <p:cond delay="4500"/>
                            </p:stCondLst>
                            <p:childTnLst>
                              <p:par>
                                <p:cTn id="49" presetID="22" presetClass="entr" presetSubtype="4"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down)">
                                      <p:cBhvr>
                                        <p:cTn id="51" dur="500"/>
                                        <p:tgtEl>
                                          <p:spTgt spid="4"/>
                                        </p:tgtEl>
                                      </p:cBhvr>
                                    </p:animEffect>
                                  </p:childTnLst>
                                </p:cTn>
                              </p:par>
                              <p:par>
                                <p:cTn id="52" presetID="22" presetClass="entr" presetSubtype="4" fill="hold" nodeType="with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wipe(down)">
                                      <p:cBhvr>
                                        <p:cTn id="54" dur="500"/>
                                        <p:tgtEl>
                                          <p:spTgt spid="2"/>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975"/>
                                        </p:tgtEl>
                                        <p:attrNameLst>
                                          <p:attrName>style.visibility</p:attrName>
                                        </p:attrNameLst>
                                      </p:cBhvr>
                                      <p:to>
                                        <p:strVal val="visible"/>
                                      </p:to>
                                    </p:set>
                                    <p:animEffect transition="in" filter="wipe(down)">
                                      <p:cBhvr>
                                        <p:cTn id="57" dur="500"/>
                                        <p:tgtEl>
                                          <p:spTgt spid="975"/>
                                        </p:tgtEl>
                                      </p:cBhvr>
                                    </p:animEffect>
                                  </p:childTnLst>
                                </p:cTn>
                              </p:par>
                              <p:par>
                                <p:cTn id="58" presetID="22" presetClass="entr" presetSubtype="4" fill="hold" nodeType="with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down)">
                                      <p:cBhvr>
                                        <p:cTn id="6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16" grpId="0" animBg="1"/>
      <p:bldP spid="16518" grpId="0" animBg="1"/>
      <p:bldP spid="962" grpId="0" animBg="1"/>
      <p:bldP spid="967" grpId="0"/>
      <p:bldP spid="968" grpId="0"/>
      <p:bldP spid="97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143818" y="1123988"/>
            <a:ext cx="1418438" cy="1862048"/>
            <a:chOff x="3143818" y="1409738"/>
            <a:chExt cx="1418438" cy="1862048"/>
          </a:xfrm>
        </p:grpSpPr>
        <p:sp>
          <p:nvSpPr>
            <p:cNvPr id="54" name="圆角矩形 53"/>
            <p:cNvSpPr/>
            <p:nvPr/>
          </p:nvSpPr>
          <p:spPr bwMode="auto">
            <a:xfrm>
              <a:off x="3143818" y="1462323"/>
              <a:ext cx="1418438" cy="1771285"/>
            </a:xfrm>
            <a:prstGeom prst="roundRect">
              <a:avLst>
                <a:gd name="adj" fmla="val 0"/>
              </a:avLst>
            </a:prstGeom>
            <a:solidFill>
              <a:srgbClr val="486877"/>
            </a:solidFill>
            <a:ln w="9525" algn="ctr">
              <a:noFill/>
              <a:miter lim="800000"/>
              <a:headEnd/>
              <a:tailEnd/>
            </a:ln>
            <a:effectLst/>
          </p:spPr>
          <p:txBody>
            <a:bodyPr wrap="none" anchor="ctr"/>
            <a:lstStyle/>
            <a:p>
              <a:pPr algn="ctr" fontAlgn="auto">
                <a:spcBef>
                  <a:spcPts val="0"/>
                </a:spcBef>
                <a:spcAft>
                  <a:spcPts val="0"/>
                </a:spcAft>
                <a:defRPr/>
              </a:pPr>
              <a:endParaRPr lang="zh-CN" altLang="en-US" sz="1600" b="1" kern="0" dirty="0">
                <a:solidFill>
                  <a:schemeClr val="bg1"/>
                </a:solidFill>
                <a:effectLst>
                  <a:outerShdw blurRad="38100" dist="38100" dir="2700000" algn="tl">
                    <a:srgbClr val="000000">
                      <a:alpha val="43137"/>
                    </a:srgbClr>
                  </a:outerShdw>
                </a:effectLst>
                <a:cs typeface="+mn-ea"/>
                <a:sym typeface="+mn-lt"/>
              </a:endParaRPr>
            </a:p>
          </p:txBody>
        </p:sp>
        <p:sp>
          <p:nvSpPr>
            <p:cNvPr id="58" name="矩形 57"/>
            <p:cNvSpPr/>
            <p:nvPr/>
          </p:nvSpPr>
          <p:spPr>
            <a:xfrm>
              <a:off x="3204208" y="1409738"/>
              <a:ext cx="1168910" cy="1862048"/>
            </a:xfrm>
            <a:prstGeom prst="rect">
              <a:avLst/>
            </a:prstGeom>
          </p:spPr>
          <p:txBody>
            <a:bodyPr wrap="none" anchor="ctr">
              <a:spAutoFit/>
            </a:bodyPr>
            <a:lstStyle/>
            <a:p>
              <a:pPr algn="ctr" fontAlgn="auto">
                <a:spcBef>
                  <a:spcPts val="0"/>
                </a:spcBef>
                <a:spcAft>
                  <a:spcPts val="0"/>
                </a:spcAft>
                <a:defRPr/>
              </a:pPr>
              <a:r>
                <a:rPr lang="en-US" altLang="zh-CN" sz="11500" b="1" i="1" kern="0" dirty="0">
                  <a:solidFill>
                    <a:schemeClr val="bg1"/>
                  </a:solidFill>
                  <a:cs typeface="+mn-ea"/>
                  <a:sym typeface="+mn-lt"/>
                </a:rPr>
                <a:t>S</a:t>
              </a:r>
              <a:endParaRPr lang="zh-CN" altLang="en-US" sz="11500" b="1" i="1" kern="0" dirty="0">
                <a:solidFill>
                  <a:schemeClr val="bg1"/>
                </a:solidFill>
                <a:cs typeface="+mn-ea"/>
                <a:sym typeface="+mn-lt"/>
              </a:endParaRPr>
            </a:p>
          </p:txBody>
        </p:sp>
      </p:grpSp>
      <p:grpSp>
        <p:nvGrpSpPr>
          <p:cNvPr id="4" name="组合 3"/>
          <p:cNvGrpSpPr/>
          <p:nvPr/>
        </p:nvGrpSpPr>
        <p:grpSpPr>
          <a:xfrm>
            <a:off x="4477034" y="1158777"/>
            <a:ext cx="1648485" cy="1862048"/>
            <a:chOff x="4477034" y="1444527"/>
            <a:chExt cx="1648485" cy="1862048"/>
          </a:xfrm>
        </p:grpSpPr>
        <p:sp>
          <p:nvSpPr>
            <p:cNvPr id="50" name="圆角矩形 49"/>
            <p:cNvSpPr/>
            <p:nvPr/>
          </p:nvSpPr>
          <p:spPr bwMode="auto">
            <a:xfrm>
              <a:off x="4707081" y="1462323"/>
              <a:ext cx="1418438" cy="1771285"/>
            </a:xfrm>
            <a:prstGeom prst="roundRect">
              <a:avLst>
                <a:gd name="adj" fmla="val 0"/>
              </a:avLst>
            </a:prstGeom>
            <a:solidFill>
              <a:srgbClr val="486877"/>
            </a:solidFill>
            <a:ln w="9525" algn="ctr">
              <a:noFill/>
              <a:miter lim="800000"/>
              <a:headEnd/>
              <a:tailEnd/>
            </a:ln>
            <a:effectLst/>
          </p:spPr>
          <p:txBody>
            <a:bodyPr wrap="none" anchor="ctr"/>
            <a:lstStyle/>
            <a:p>
              <a:pPr algn="ctr" fontAlgn="auto">
                <a:spcBef>
                  <a:spcPts val="0"/>
                </a:spcBef>
                <a:spcAft>
                  <a:spcPts val="0"/>
                </a:spcAft>
                <a:defRPr/>
              </a:pPr>
              <a:endParaRPr lang="zh-CN" altLang="en-US" sz="1600" b="1" kern="0" dirty="0">
                <a:solidFill>
                  <a:schemeClr val="bg1"/>
                </a:solidFill>
                <a:effectLst>
                  <a:outerShdw blurRad="38100" dist="38100" dir="2700000" algn="tl">
                    <a:srgbClr val="000000">
                      <a:alpha val="43137"/>
                    </a:srgbClr>
                  </a:outerShdw>
                </a:effectLst>
                <a:cs typeface="+mn-ea"/>
                <a:sym typeface="+mn-lt"/>
              </a:endParaRPr>
            </a:p>
          </p:txBody>
        </p:sp>
        <p:sp>
          <p:nvSpPr>
            <p:cNvPr id="59" name="矩形 58"/>
            <p:cNvSpPr/>
            <p:nvPr/>
          </p:nvSpPr>
          <p:spPr>
            <a:xfrm>
              <a:off x="4477034" y="1444527"/>
              <a:ext cx="1576072" cy="1862048"/>
            </a:xfrm>
            <a:prstGeom prst="rect">
              <a:avLst/>
            </a:prstGeom>
          </p:spPr>
          <p:txBody>
            <a:bodyPr wrap="none" anchor="ctr">
              <a:spAutoFit/>
            </a:bodyPr>
            <a:lstStyle/>
            <a:p>
              <a:pPr algn="ctr" fontAlgn="auto">
                <a:spcBef>
                  <a:spcPts val="0"/>
                </a:spcBef>
                <a:spcAft>
                  <a:spcPts val="0"/>
                </a:spcAft>
                <a:defRPr/>
              </a:pPr>
              <a:r>
                <a:rPr lang="en-US" altLang="zh-CN" sz="11500" b="1" i="1" kern="0" dirty="0">
                  <a:solidFill>
                    <a:schemeClr val="bg1"/>
                  </a:solidFill>
                  <a:cs typeface="+mn-ea"/>
                  <a:sym typeface="+mn-lt"/>
                </a:rPr>
                <a:t>W</a:t>
              </a:r>
              <a:endParaRPr lang="zh-CN" altLang="en-US" sz="11500" b="1" i="1" kern="0" dirty="0">
                <a:solidFill>
                  <a:schemeClr val="bg1"/>
                </a:solidFill>
                <a:cs typeface="+mn-ea"/>
                <a:sym typeface="+mn-lt"/>
              </a:endParaRPr>
            </a:p>
          </p:txBody>
        </p:sp>
      </p:grpSp>
      <p:grpSp>
        <p:nvGrpSpPr>
          <p:cNvPr id="5" name="组合 4"/>
          <p:cNvGrpSpPr/>
          <p:nvPr/>
        </p:nvGrpSpPr>
        <p:grpSpPr>
          <a:xfrm>
            <a:off x="3143818" y="3041206"/>
            <a:ext cx="1418438" cy="1862048"/>
            <a:chOff x="3143818" y="3326956"/>
            <a:chExt cx="1418438" cy="1862048"/>
          </a:xfrm>
        </p:grpSpPr>
        <p:sp>
          <p:nvSpPr>
            <p:cNvPr id="55" name="圆角矩形 54"/>
            <p:cNvSpPr/>
            <p:nvPr/>
          </p:nvSpPr>
          <p:spPr bwMode="auto">
            <a:xfrm>
              <a:off x="3143818" y="3379541"/>
              <a:ext cx="1418438" cy="1771214"/>
            </a:xfrm>
            <a:prstGeom prst="roundRect">
              <a:avLst>
                <a:gd name="adj" fmla="val 0"/>
              </a:avLst>
            </a:prstGeom>
            <a:solidFill>
              <a:srgbClr val="486877"/>
            </a:solidFill>
            <a:ln w="9525" algn="ctr">
              <a:noFill/>
              <a:miter lim="800000"/>
              <a:headEnd/>
              <a:tailEnd/>
            </a:ln>
            <a:effectLst/>
          </p:spPr>
          <p:txBody>
            <a:bodyPr wrap="none" anchor="ctr"/>
            <a:lstStyle/>
            <a:p>
              <a:pPr algn="ctr" fontAlgn="auto">
                <a:spcBef>
                  <a:spcPts val="0"/>
                </a:spcBef>
                <a:spcAft>
                  <a:spcPts val="0"/>
                </a:spcAft>
                <a:defRPr/>
              </a:pPr>
              <a:endParaRPr lang="zh-CN" altLang="en-US" sz="1600" b="1" kern="0" dirty="0">
                <a:solidFill>
                  <a:schemeClr val="bg1"/>
                </a:solidFill>
                <a:effectLst>
                  <a:outerShdw blurRad="38100" dist="38100" dir="2700000" algn="tl">
                    <a:srgbClr val="000000">
                      <a:alpha val="43137"/>
                    </a:srgbClr>
                  </a:outerShdw>
                </a:effectLst>
                <a:cs typeface="+mn-ea"/>
                <a:sym typeface="+mn-lt"/>
              </a:endParaRPr>
            </a:p>
          </p:txBody>
        </p:sp>
        <p:sp>
          <p:nvSpPr>
            <p:cNvPr id="60" name="矩形 59"/>
            <p:cNvSpPr/>
            <p:nvPr/>
          </p:nvSpPr>
          <p:spPr>
            <a:xfrm>
              <a:off x="3245886" y="3326956"/>
              <a:ext cx="1085554" cy="1862048"/>
            </a:xfrm>
            <a:prstGeom prst="rect">
              <a:avLst/>
            </a:prstGeom>
          </p:spPr>
          <p:txBody>
            <a:bodyPr wrap="none" anchor="ctr">
              <a:spAutoFit/>
            </a:bodyPr>
            <a:lstStyle/>
            <a:p>
              <a:pPr algn="ctr" fontAlgn="auto">
                <a:spcBef>
                  <a:spcPts val="0"/>
                </a:spcBef>
                <a:spcAft>
                  <a:spcPts val="0"/>
                </a:spcAft>
                <a:defRPr/>
              </a:pPr>
              <a:r>
                <a:rPr lang="en-US" altLang="zh-CN" sz="11500" b="1" i="1" kern="0" dirty="0">
                  <a:solidFill>
                    <a:schemeClr val="bg1"/>
                  </a:solidFill>
                  <a:cs typeface="+mn-ea"/>
                  <a:sym typeface="+mn-lt"/>
                </a:rPr>
                <a:t>T</a:t>
              </a:r>
              <a:endParaRPr lang="zh-CN" altLang="en-US" sz="11500" b="1" i="1" kern="0" dirty="0">
                <a:solidFill>
                  <a:schemeClr val="bg1"/>
                </a:solidFill>
                <a:cs typeface="+mn-ea"/>
                <a:sym typeface="+mn-lt"/>
              </a:endParaRPr>
            </a:p>
          </p:txBody>
        </p:sp>
      </p:grpSp>
      <p:grpSp>
        <p:nvGrpSpPr>
          <p:cNvPr id="6" name="组合 5"/>
          <p:cNvGrpSpPr/>
          <p:nvPr/>
        </p:nvGrpSpPr>
        <p:grpSpPr>
          <a:xfrm>
            <a:off x="4707081" y="3041206"/>
            <a:ext cx="1418438" cy="1862048"/>
            <a:chOff x="4707081" y="3326956"/>
            <a:chExt cx="1418438" cy="1862048"/>
          </a:xfrm>
        </p:grpSpPr>
        <p:sp>
          <p:nvSpPr>
            <p:cNvPr id="51" name="圆角矩形 50"/>
            <p:cNvSpPr/>
            <p:nvPr/>
          </p:nvSpPr>
          <p:spPr bwMode="auto">
            <a:xfrm>
              <a:off x="4707081" y="3379541"/>
              <a:ext cx="1418438" cy="1771214"/>
            </a:xfrm>
            <a:prstGeom prst="roundRect">
              <a:avLst>
                <a:gd name="adj" fmla="val 0"/>
              </a:avLst>
            </a:prstGeom>
            <a:solidFill>
              <a:srgbClr val="486877"/>
            </a:solidFill>
            <a:ln w="9525" algn="ctr">
              <a:noFill/>
              <a:miter lim="800000"/>
              <a:headEnd/>
              <a:tailEnd/>
            </a:ln>
            <a:effectLst/>
          </p:spPr>
          <p:txBody>
            <a:bodyPr wrap="none" anchor="ctr"/>
            <a:lstStyle/>
            <a:p>
              <a:pPr algn="ctr" fontAlgn="auto">
                <a:spcBef>
                  <a:spcPts val="0"/>
                </a:spcBef>
                <a:spcAft>
                  <a:spcPts val="0"/>
                </a:spcAft>
                <a:defRPr/>
              </a:pPr>
              <a:endParaRPr lang="zh-CN" altLang="en-US" sz="1600" b="1" kern="0" dirty="0">
                <a:solidFill>
                  <a:schemeClr val="bg1"/>
                </a:solidFill>
                <a:effectLst>
                  <a:outerShdw blurRad="38100" dist="38100" dir="2700000" algn="tl">
                    <a:srgbClr val="000000">
                      <a:alpha val="43137"/>
                    </a:srgbClr>
                  </a:outerShdw>
                </a:effectLst>
                <a:cs typeface="+mn-ea"/>
                <a:sym typeface="+mn-lt"/>
              </a:endParaRPr>
            </a:p>
          </p:txBody>
        </p:sp>
        <p:sp>
          <p:nvSpPr>
            <p:cNvPr id="61" name="矩形 60"/>
            <p:cNvSpPr/>
            <p:nvPr/>
          </p:nvSpPr>
          <p:spPr>
            <a:xfrm>
              <a:off x="4774239" y="3326956"/>
              <a:ext cx="1332417" cy="1862048"/>
            </a:xfrm>
            <a:prstGeom prst="rect">
              <a:avLst/>
            </a:prstGeom>
          </p:spPr>
          <p:txBody>
            <a:bodyPr wrap="none" anchor="ctr">
              <a:spAutoFit/>
            </a:bodyPr>
            <a:lstStyle/>
            <a:p>
              <a:pPr algn="ctr" fontAlgn="auto">
                <a:spcBef>
                  <a:spcPts val="0"/>
                </a:spcBef>
                <a:spcAft>
                  <a:spcPts val="0"/>
                </a:spcAft>
                <a:defRPr/>
              </a:pPr>
              <a:r>
                <a:rPr lang="en-US" altLang="zh-CN" sz="11500" b="1" i="1" kern="0" dirty="0">
                  <a:solidFill>
                    <a:schemeClr val="bg1"/>
                  </a:solidFill>
                  <a:cs typeface="+mn-ea"/>
                  <a:sym typeface="+mn-lt"/>
                </a:rPr>
                <a:t>O</a:t>
              </a:r>
              <a:endParaRPr lang="zh-CN" altLang="en-US" sz="11500" b="1" i="1" kern="0" dirty="0">
                <a:solidFill>
                  <a:schemeClr val="bg1"/>
                </a:solidFill>
                <a:cs typeface="+mn-ea"/>
                <a:sym typeface="+mn-lt"/>
              </a:endParaRPr>
            </a:p>
          </p:txBody>
        </p:sp>
      </p:grpSp>
      <p:grpSp>
        <p:nvGrpSpPr>
          <p:cNvPr id="7" name="组合 6"/>
          <p:cNvGrpSpPr/>
          <p:nvPr/>
        </p:nvGrpSpPr>
        <p:grpSpPr>
          <a:xfrm>
            <a:off x="533506" y="1181153"/>
            <a:ext cx="2610312" cy="1762127"/>
            <a:chOff x="533506" y="1466902"/>
            <a:chExt cx="2610312" cy="1762127"/>
          </a:xfrm>
        </p:grpSpPr>
        <p:sp>
          <p:nvSpPr>
            <p:cNvPr id="53" name="AutoShape 106"/>
            <p:cNvSpPr>
              <a:spLocks noChangeArrowheads="1"/>
            </p:cNvSpPr>
            <p:nvPr/>
          </p:nvSpPr>
          <p:spPr bwMode="auto">
            <a:xfrm>
              <a:off x="533506" y="1466902"/>
              <a:ext cx="2610312" cy="1762127"/>
            </a:xfrm>
            <a:prstGeom prst="roundRect">
              <a:avLst>
                <a:gd name="adj" fmla="val 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algn="ctr" fontAlgn="auto">
                <a:lnSpc>
                  <a:spcPct val="150000"/>
                </a:lnSpc>
                <a:spcBef>
                  <a:spcPts val="0"/>
                </a:spcBef>
                <a:spcAft>
                  <a:spcPts val="0"/>
                </a:spcAft>
                <a:buClr>
                  <a:srgbClr val="007EEA"/>
                </a:buClr>
                <a:defRPr/>
              </a:pPr>
              <a:endParaRPr lang="zh-CN" altLang="en-US" sz="1200" kern="0" dirty="0">
                <a:solidFill>
                  <a:sysClr val="windowText" lastClr="000000"/>
                </a:solidFill>
                <a:cs typeface="+mn-ea"/>
                <a:sym typeface="+mn-lt"/>
              </a:endParaRPr>
            </a:p>
          </p:txBody>
        </p:sp>
        <p:sp>
          <p:nvSpPr>
            <p:cNvPr id="62" name="矩形 61"/>
            <p:cNvSpPr/>
            <p:nvPr/>
          </p:nvSpPr>
          <p:spPr>
            <a:xfrm>
              <a:off x="664254" y="1808748"/>
              <a:ext cx="2348815" cy="700192"/>
            </a:xfrm>
            <a:prstGeom prst="rect">
              <a:avLst/>
            </a:prstGeom>
            <a:noFill/>
            <a:ln w="9525" algn="ctr">
              <a:noFill/>
              <a:round/>
              <a:headEnd/>
              <a:tailEnd/>
            </a:ln>
            <a:effectLst/>
          </p:spPr>
          <p:txBody>
            <a:bodyPr wrap="square">
              <a:spAutoFit/>
            </a:bodyPr>
            <a:lstStyle/>
            <a:p>
              <a:pPr marL="285750" indent="-285750" algn="r">
                <a:lnSpc>
                  <a:spcPct val="150000"/>
                </a:lnSpc>
                <a:buClr>
                  <a:schemeClr val="accent1"/>
                </a:buClr>
                <a:buFont typeface="Arial" pitchFamily="34" charset="0"/>
                <a:buChar char="•"/>
              </a:pPr>
              <a:r>
                <a:rPr lang="zh-CN" altLang="en-US" sz="1400" dirty="0">
                  <a:cs typeface="+mn-ea"/>
                  <a:sym typeface="+mn-lt"/>
                </a:rPr>
                <a:t>依靠内容优势</a:t>
              </a:r>
              <a:endParaRPr lang="en-US" altLang="zh-CN" sz="1400" dirty="0">
                <a:cs typeface="+mn-ea"/>
                <a:sym typeface="+mn-lt"/>
              </a:endParaRPr>
            </a:p>
            <a:p>
              <a:pPr marL="285750" indent="-285750" algn="r">
                <a:lnSpc>
                  <a:spcPct val="150000"/>
                </a:lnSpc>
                <a:buClr>
                  <a:schemeClr val="accent1"/>
                </a:buClr>
                <a:buFont typeface="Arial" pitchFamily="34" charset="0"/>
                <a:buChar char="•"/>
              </a:pPr>
              <a:r>
                <a:rPr lang="zh-CN" altLang="en-US" sz="1400" dirty="0">
                  <a:cs typeface="+mn-ea"/>
                  <a:sym typeface="+mn-lt"/>
                </a:rPr>
                <a:t>利用外部机会</a:t>
              </a:r>
            </a:p>
          </p:txBody>
        </p:sp>
      </p:grpSp>
      <p:grpSp>
        <p:nvGrpSpPr>
          <p:cNvPr id="9" name="组合 8"/>
          <p:cNvGrpSpPr/>
          <p:nvPr/>
        </p:nvGrpSpPr>
        <p:grpSpPr>
          <a:xfrm>
            <a:off x="533506" y="3093792"/>
            <a:ext cx="2610312" cy="1762127"/>
            <a:chOff x="533506" y="3379541"/>
            <a:chExt cx="2610312" cy="1762127"/>
          </a:xfrm>
        </p:grpSpPr>
        <p:sp>
          <p:nvSpPr>
            <p:cNvPr id="52" name="AutoShape 106"/>
            <p:cNvSpPr>
              <a:spLocks noChangeArrowheads="1"/>
            </p:cNvSpPr>
            <p:nvPr/>
          </p:nvSpPr>
          <p:spPr bwMode="auto">
            <a:xfrm>
              <a:off x="533506" y="3379541"/>
              <a:ext cx="2610312" cy="1762127"/>
            </a:xfrm>
            <a:prstGeom prst="roundRect">
              <a:avLst>
                <a:gd name="adj" fmla="val 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algn="ctr" fontAlgn="auto">
                <a:lnSpc>
                  <a:spcPct val="150000"/>
                </a:lnSpc>
                <a:spcBef>
                  <a:spcPts val="0"/>
                </a:spcBef>
                <a:spcAft>
                  <a:spcPts val="0"/>
                </a:spcAft>
                <a:buClr>
                  <a:srgbClr val="007EEA"/>
                </a:buClr>
                <a:defRPr/>
              </a:pPr>
              <a:endParaRPr lang="zh-CN" altLang="en-US" sz="1200" kern="0" dirty="0">
                <a:solidFill>
                  <a:sysClr val="windowText" lastClr="000000"/>
                </a:solidFill>
                <a:cs typeface="+mn-ea"/>
                <a:sym typeface="+mn-lt"/>
              </a:endParaRPr>
            </a:p>
          </p:txBody>
        </p:sp>
        <p:sp>
          <p:nvSpPr>
            <p:cNvPr id="67" name="矩形 66"/>
            <p:cNvSpPr/>
            <p:nvPr/>
          </p:nvSpPr>
          <p:spPr>
            <a:xfrm>
              <a:off x="664254" y="3725895"/>
              <a:ext cx="2348815" cy="700192"/>
            </a:xfrm>
            <a:prstGeom prst="rect">
              <a:avLst/>
            </a:prstGeom>
            <a:noFill/>
            <a:ln w="9525" algn="ctr">
              <a:noFill/>
              <a:round/>
              <a:headEnd/>
              <a:tailEnd/>
            </a:ln>
            <a:effectLst/>
          </p:spPr>
          <p:txBody>
            <a:bodyPr wrap="square">
              <a:spAutoFit/>
            </a:bodyPr>
            <a:lstStyle/>
            <a:p>
              <a:pPr marL="285750" indent="-285750" algn="r">
                <a:lnSpc>
                  <a:spcPct val="150000"/>
                </a:lnSpc>
                <a:buClr>
                  <a:schemeClr val="accent1"/>
                </a:buClr>
                <a:buFont typeface="Arial" pitchFamily="34" charset="0"/>
                <a:buChar char="•"/>
              </a:pPr>
              <a:r>
                <a:rPr lang="zh-CN" altLang="en-US" sz="1400" dirty="0">
                  <a:cs typeface="+mn-ea"/>
                  <a:sym typeface="+mn-lt"/>
                </a:rPr>
                <a:t>依靠内部优势</a:t>
              </a:r>
              <a:endParaRPr lang="en-US" altLang="zh-CN" sz="1400" dirty="0">
                <a:cs typeface="+mn-ea"/>
                <a:sym typeface="+mn-lt"/>
              </a:endParaRPr>
            </a:p>
            <a:p>
              <a:pPr marL="285750" indent="-285750" algn="r">
                <a:lnSpc>
                  <a:spcPct val="150000"/>
                </a:lnSpc>
                <a:buClr>
                  <a:schemeClr val="accent1"/>
                </a:buClr>
                <a:buFont typeface="Arial" pitchFamily="34" charset="0"/>
                <a:buChar char="•"/>
              </a:pPr>
              <a:r>
                <a:rPr lang="zh-CN" altLang="en-US" sz="1400" dirty="0">
                  <a:cs typeface="+mn-ea"/>
                  <a:sym typeface="+mn-lt"/>
                </a:rPr>
                <a:t>回避外部威胁</a:t>
              </a:r>
            </a:p>
          </p:txBody>
        </p:sp>
      </p:grpSp>
      <p:grpSp>
        <p:nvGrpSpPr>
          <p:cNvPr id="8" name="组合 7"/>
          <p:cNvGrpSpPr/>
          <p:nvPr/>
        </p:nvGrpSpPr>
        <p:grpSpPr>
          <a:xfrm>
            <a:off x="6125518" y="1181153"/>
            <a:ext cx="2610312" cy="1762127"/>
            <a:chOff x="6125518" y="1466902"/>
            <a:chExt cx="2610312" cy="1762127"/>
          </a:xfrm>
        </p:grpSpPr>
        <p:sp>
          <p:nvSpPr>
            <p:cNvPr id="57" name="AutoShape 106"/>
            <p:cNvSpPr>
              <a:spLocks noChangeArrowheads="1"/>
            </p:cNvSpPr>
            <p:nvPr/>
          </p:nvSpPr>
          <p:spPr bwMode="auto">
            <a:xfrm flipH="1">
              <a:off x="6125518" y="1466902"/>
              <a:ext cx="2610312" cy="1762127"/>
            </a:xfrm>
            <a:prstGeom prst="roundRect">
              <a:avLst>
                <a:gd name="adj" fmla="val 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algn="ctr" fontAlgn="auto">
                <a:lnSpc>
                  <a:spcPct val="150000"/>
                </a:lnSpc>
                <a:spcBef>
                  <a:spcPts val="0"/>
                </a:spcBef>
                <a:spcAft>
                  <a:spcPts val="0"/>
                </a:spcAft>
                <a:buClr>
                  <a:srgbClr val="007EEA"/>
                </a:buClr>
                <a:defRPr/>
              </a:pPr>
              <a:endParaRPr lang="zh-CN" altLang="en-US" sz="1200" kern="0" dirty="0">
                <a:solidFill>
                  <a:sysClr val="windowText" lastClr="000000"/>
                </a:solidFill>
                <a:cs typeface="+mn-ea"/>
                <a:sym typeface="+mn-lt"/>
              </a:endParaRPr>
            </a:p>
          </p:txBody>
        </p:sp>
        <p:sp>
          <p:nvSpPr>
            <p:cNvPr id="68" name="矩形 67"/>
            <p:cNvSpPr/>
            <p:nvPr/>
          </p:nvSpPr>
          <p:spPr>
            <a:xfrm>
              <a:off x="6256266" y="1808748"/>
              <a:ext cx="2348815" cy="700192"/>
            </a:xfrm>
            <a:prstGeom prst="rect">
              <a:avLst/>
            </a:prstGeom>
            <a:noFill/>
            <a:ln w="9525" algn="ctr">
              <a:noFill/>
              <a:round/>
              <a:headEnd/>
              <a:tailEnd/>
            </a:ln>
            <a:effectLst/>
          </p:spPr>
          <p:txBody>
            <a:bodyPr wrap="square">
              <a:spAutoFit/>
            </a:bodyPr>
            <a:lstStyle/>
            <a:p>
              <a:pPr marL="285750" indent="-285750">
                <a:lnSpc>
                  <a:spcPct val="150000"/>
                </a:lnSpc>
                <a:buClr>
                  <a:schemeClr val="accent1"/>
                </a:buClr>
                <a:buFont typeface="Arial" pitchFamily="34" charset="0"/>
                <a:buChar char="•"/>
              </a:pPr>
              <a:r>
                <a:rPr lang="zh-CN" altLang="en-US" sz="1400" dirty="0">
                  <a:cs typeface="+mn-ea"/>
                  <a:sym typeface="+mn-lt"/>
                </a:rPr>
                <a:t>利用外部机会</a:t>
              </a:r>
              <a:endParaRPr lang="en-US" altLang="zh-CN" sz="1400" dirty="0">
                <a:cs typeface="+mn-ea"/>
                <a:sym typeface="+mn-lt"/>
              </a:endParaRPr>
            </a:p>
            <a:p>
              <a:pPr marL="285750" indent="-285750">
                <a:lnSpc>
                  <a:spcPct val="150000"/>
                </a:lnSpc>
                <a:buClr>
                  <a:schemeClr val="accent1"/>
                </a:buClr>
                <a:buFont typeface="Arial" pitchFamily="34" charset="0"/>
                <a:buChar char="•"/>
              </a:pPr>
              <a:r>
                <a:rPr lang="zh-CN" altLang="en-US" sz="1400" dirty="0">
                  <a:cs typeface="+mn-ea"/>
                  <a:sym typeface="+mn-lt"/>
                </a:rPr>
                <a:t>克服内部劣势</a:t>
              </a:r>
            </a:p>
          </p:txBody>
        </p:sp>
      </p:grpSp>
      <p:grpSp>
        <p:nvGrpSpPr>
          <p:cNvPr id="10" name="组合 9"/>
          <p:cNvGrpSpPr/>
          <p:nvPr/>
        </p:nvGrpSpPr>
        <p:grpSpPr>
          <a:xfrm>
            <a:off x="6125518" y="3093792"/>
            <a:ext cx="2610312" cy="1762127"/>
            <a:chOff x="6125518" y="3379541"/>
            <a:chExt cx="2610312" cy="1762127"/>
          </a:xfrm>
        </p:grpSpPr>
        <p:sp>
          <p:nvSpPr>
            <p:cNvPr id="56" name="AutoShape 106"/>
            <p:cNvSpPr>
              <a:spLocks noChangeArrowheads="1"/>
            </p:cNvSpPr>
            <p:nvPr/>
          </p:nvSpPr>
          <p:spPr bwMode="auto">
            <a:xfrm flipH="1">
              <a:off x="6125518" y="3379541"/>
              <a:ext cx="2610312" cy="1762127"/>
            </a:xfrm>
            <a:prstGeom prst="roundRect">
              <a:avLst>
                <a:gd name="adj" fmla="val 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algn="ctr" fontAlgn="auto">
                <a:lnSpc>
                  <a:spcPct val="150000"/>
                </a:lnSpc>
                <a:spcBef>
                  <a:spcPts val="0"/>
                </a:spcBef>
                <a:spcAft>
                  <a:spcPts val="0"/>
                </a:spcAft>
                <a:buClr>
                  <a:srgbClr val="007EEA"/>
                </a:buClr>
                <a:defRPr/>
              </a:pPr>
              <a:endParaRPr lang="zh-CN" altLang="en-US" sz="1200" kern="0" dirty="0">
                <a:solidFill>
                  <a:sysClr val="windowText" lastClr="000000"/>
                </a:solidFill>
                <a:cs typeface="+mn-ea"/>
                <a:sym typeface="+mn-lt"/>
              </a:endParaRPr>
            </a:p>
          </p:txBody>
        </p:sp>
        <p:sp>
          <p:nvSpPr>
            <p:cNvPr id="69" name="矩形 68"/>
            <p:cNvSpPr/>
            <p:nvPr/>
          </p:nvSpPr>
          <p:spPr>
            <a:xfrm>
              <a:off x="6256266" y="3725895"/>
              <a:ext cx="2348815" cy="700192"/>
            </a:xfrm>
            <a:prstGeom prst="rect">
              <a:avLst/>
            </a:prstGeom>
            <a:noFill/>
            <a:ln w="9525" algn="ctr">
              <a:noFill/>
              <a:round/>
              <a:headEnd/>
              <a:tailEnd/>
            </a:ln>
            <a:effectLst/>
          </p:spPr>
          <p:txBody>
            <a:bodyPr wrap="square">
              <a:spAutoFit/>
            </a:bodyPr>
            <a:lstStyle/>
            <a:p>
              <a:pPr marL="285750" indent="-285750">
                <a:lnSpc>
                  <a:spcPct val="150000"/>
                </a:lnSpc>
                <a:buClr>
                  <a:schemeClr val="accent1"/>
                </a:buClr>
                <a:buFont typeface="Arial" pitchFamily="34" charset="0"/>
                <a:buChar char="•"/>
              </a:pPr>
              <a:r>
                <a:rPr lang="zh-CN" altLang="en-US" sz="1400" dirty="0">
                  <a:cs typeface="+mn-ea"/>
                  <a:sym typeface="+mn-lt"/>
                </a:rPr>
                <a:t>减少内部劣势</a:t>
              </a:r>
              <a:endParaRPr lang="en-US" altLang="zh-CN" sz="1400" dirty="0">
                <a:cs typeface="+mn-ea"/>
                <a:sym typeface="+mn-lt"/>
              </a:endParaRPr>
            </a:p>
            <a:p>
              <a:pPr marL="285750" indent="-285750">
                <a:lnSpc>
                  <a:spcPct val="150000"/>
                </a:lnSpc>
                <a:buClr>
                  <a:schemeClr val="accent1"/>
                </a:buClr>
                <a:buFont typeface="Arial" pitchFamily="34" charset="0"/>
                <a:buChar char="•"/>
              </a:pPr>
              <a:r>
                <a:rPr lang="zh-CN" altLang="en-US" sz="1400" dirty="0">
                  <a:cs typeface="+mn-ea"/>
                  <a:sym typeface="+mn-lt"/>
                </a:rPr>
                <a:t>回避外部威胁</a:t>
              </a:r>
            </a:p>
          </p:txBody>
        </p:sp>
      </p:grpSp>
      <p:grpSp>
        <p:nvGrpSpPr>
          <p:cNvPr id="2" name="组合 1"/>
          <p:cNvGrpSpPr/>
          <p:nvPr/>
        </p:nvGrpSpPr>
        <p:grpSpPr>
          <a:xfrm>
            <a:off x="3954019" y="2365900"/>
            <a:ext cx="1380863" cy="1418262"/>
            <a:chOff x="3954018" y="2651650"/>
            <a:chExt cx="1380863" cy="1418262"/>
          </a:xfrm>
        </p:grpSpPr>
        <p:grpSp>
          <p:nvGrpSpPr>
            <p:cNvPr id="70" name="组合 69"/>
            <p:cNvGrpSpPr/>
            <p:nvPr/>
          </p:nvGrpSpPr>
          <p:grpSpPr>
            <a:xfrm>
              <a:off x="3954018" y="2651650"/>
              <a:ext cx="1380863" cy="1418262"/>
              <a:chOff x="-2175792" y="3087687"/>
              <a:chExt cx="1524000" cy="1565276"/>
            </a:xfrm>
          </p:grpSpPr>
          <p:sp>
            <p:nvSpPr>
              <p:cNvPr id="71" name="Oval 12"/>
              <p:cNvSpPr>
                <a:spLocks noChangeArrowheads="1"/>
              </p:cNvSpPr>
              <p:nvPr/>
            </p:nvSpPr>
            <p:spPr bwMode="auto">
              <a:xfrm>
                <a:off x="-2175792" y="4076700"/>
                <a:ext cx="1524000" cy="576263"/>
              </a:xfrm>
              <a:prstGeom prst="ellipse">
                <a:avLst/>
              </a:prstGeom>
              <a:gradFill rotWithShape="1">
                <a:gsLst>
                  <a:gs pos="0">
                    <a:srgbClr val="000000"/>
                  </a:gs>
                  <a:gs pos="100000">
                    <a:srgbClr val="000000">
                      <a:gamma/>
                      <a:shade val="46275"/>
                      <a:invGamma/>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cs typeface="+mn-ea"/>
                  <a:sym typeface="+mn-lt"/>
                </a:endParaRPr>
              </a:p>
            </p:txBody>
          </p:sp>
          <p:sp>
            <p:nvSpPr>
              <p:cNvPr id="72" name="Oval 13"/>
              <p:cNvSpPr>
                <a:spLocks noChangeArrowheads="1"/>
              </p:cNvSpPr>
              <p:nvPr/>
            </p:nvSpPr>
            <p:spPr bwMode="auto">
              <a:xfrm>
                <a:off x="-2104355" y="3087687"/>
                <a:ext cx="1384300" cy="1370013"/>
              </a:xfrm>
              <a:prstGeom prst="ellipse">
                <a:avLst/>
              </a:prstGeom>
              <a:solidFill>
                <a:srgbClr val="486877"/>
              </a:solidFill>
              <a:ln w="6350" algn="ctr">
                <a:noFill/>
                <a:round/>
                <a:headEnd/>
                <a:tailEnd/>
              </a:ln>
              <a:effectLst/>
              <a:extLst/>
            </p:spPr>
            <p:txBody>
              <a:bodyPr wrap="none" anchor="ctr"/>
              <a:lstStyle/>
              <a:p>
                <a:pPr algn="ctr" fontAlgn="auto">
                  <a:spcBef>
                    <a:spcPct val="20000"/>
                  </a:spcBef>
                  <a:spcAft>
                    <a:spcPts val="0"/>
                  </a:spcAft>
                  <a:buClr>
                    <a:srgbClr val="E1B40C"/>
                  </a:buClr>
                  <a:defRPr/>
                </a:pPr>
                <a:r>
                  <a:rPr lang="zh-CN" altLang="en-US" sz="1600" b="1" kern="0" dirty="0">
                    <a:solidFill>
                      <a:schemeClr val="bg1"/>
                    </a:solidFill>
                    <a:cs typeface="+mn-ea"/>
                    <a:sym typeface="+mn-lt"/>
                  </a:rPr>
                  <a:t>优势</a:t>
                </a:r>
                <a:r>
                  <a:rPr lang="en-US" altLang="zh-CN" sz="1600" b="1" kern="0" dirty="0">
                    <a:solidFill>
                      <a:schemeClr val="bg1"/>
                    </a:solidFill>
                    <a:cs typeface="+mn-ea"/>
                    <a:sym typeface="+mn-lt"/>
                  </a:rPr>
                  <a:t>/</a:t>
                </a:r>
                <a:r>
                  <a:rPr lang="zh-CN" altLang="en-US" sz="1600" b="1" kern="0" dirty="0">
                    <a:solidFill>
                      <a:schemeClr val="bg1"/>
                    </a:solidFill>
                    <a:cs typeface="+mn-ea"/>
                    <a:sym typeface="+mn-lt"/>
                  </a:rPr>
                  <a:t>劣势</a:t>
                </a:r>
                <a:endParaRPr lang="en-US" altLang="zh-CN" sz="1600" b="1" kern="0" dirty="0">
                  <a:solidFill>
                    <a:schemeClr val="bg1"/>
                  </a:solidFill>
                  <a:cs typeface="+mn-ea"/>
                  <a:sym typeface="+mn-lt"/>
                </a:endParaRPr>
              </a:p>
            </p:txBody>
          </p:sp>
        </p:grpSp>
        <p:grpSp>
          <p:nvGrpSpPr>
            <p:cNvPr id="73" name="组合 72"/>
            <p:cNvGrpSpPr/>
            <p:nvPr/>
          </p:nvGrpSpPr>
          <p:grpSpPr>
            <a:xfrm>
              <a:off x="4080857" y="2675588"/>
              <a:ext cx="1130521" cy="374951"/>
              <a:chOff x="1258957" y="3851531"/>
              <a:chExt cx="1792119" cy="594381"/>
            </a:xfrm>
          </p:grpSpPr>
          <p:sp>
            <p:nvSpPr>
              <p:cNvPr id="74" name="Oval 10"/>
              <p:cNvSpPr>
                <a:spLocks noChangeArrowheads="1"/>
              </p:cNvSpPr>
              <p:nvPr/>
            </p:nvSpPr>
            <p:spPr bwMode="auto">
              <a:xfrm>
                <a:off x="1530715" y="4078461"/>
                <a:ext cx="352654" cy="350958"/>
              </a:xfrm>
              <a:prstGeom prst="ellipse">
                <a:avLst/>
              </a:prstGeom>
              <a:gradFill rotWithShape="1">
                <a:gsLst>
                  <a:gs pos="0">
                    <a:srgbClr val="FFFFFF"/>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75" name="Freeform 12"/>
              <p:cNvSpPr>
                <a:spLocks/>
              </p:cNvSpPr>
              <p:nvPr/>
            </p:nvSpPr>
            <p:spPr bwMode="auto">
              <a:xfrm>
                <a:off x="1258957" y="3851531"/>
                <a:ext cx="1792119" cy="594381"/>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amma/>
                      <a:shade val="46275"/>
                      <a:invGamma/>
                      <a:alpha val="0"/>
                    </a:srgbClr>
                  </a:gs>
                </a:gsLst>
                <a:lin ang="5400000" scaled="1"/>
              </a:gradFill>
              <a:ln>
                <a:noFill/>
              </a:ln>
              <a:extLst>
                <a:ext uri="{91240B29-F687-4F45-9708-019B960494DF}">
                  <a14:hiddenLine xmlns:a14="http://schemas.microsoft.com/office/drawing/2010/main" w="12700">
                    <a:solidFill>
                      <a:srgbClr val="000000"/>
                    </a:solidFill>
                    <a:prstDash val="solid"/>
                    <a:round/>
                    <a:headEnd/>
                    <a:tailEnd/>
                  </a14:hiddenLine>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grpSp>
      </p:grpSp>
      <p:sp>
        <p:nvSpPr>
          <p:cNvPr id="33" name="TextBox 6">
            <a:extLst>
              <a:ext uri="{FF2B5EF4-FFF2-40B4-BE49-F238E27FC236}">
                <a16:creationId xmlns="" xmlns:a16="http://schemas.microsoft.com/office/drawing/2014/main" id="{CD4BD239-A03E-4862-8C48-7FAF80AD7320}"/>
              </a:ext>
            </a:extLst>
          </p:cNvPr>
          <p:cNvSpPr txBox="1"/>
          <p:nvPr/>
        </p:nvSpPr>
        <p:spPr>
          <a:xfrm>
            <a:off x="279492" y="-39956"/>
            <a:ext cx="2400529" cy="369332"/>
          </a:xfrm>
          <a:prstGeom prst="rect">
            <a:avLst/>
          </a:prstGeom>
          <a:noFill/>
        </p:spPr>
        <p:txBody>
          <a:bodyPr wrap="none" rtlCol="0">
            <a:spAutoFit/>
          </a:bodyPr>
          <a:lstStyle/>
          <a:p>
            <a:pPr marL="274320" indent="-274320" fontAlgn="auto">
              <a:spcAft>
                <a:spcPts val="0"/>
              </a:spcAft>
              <a:buClr>
                <a:schemeClr val="accent3"/>
              </a:buClr>
              <a:buFont typeface="Wingdings 2" panose="05020102010507070707"/>
              <a:buNone/>
              <a:defRPr/>
            </a:pPr>
            <a:r>
              <a:rPr lang="en-US" altLang="zh-CN" sz="1800" b="1" spc="300" dirty="0">
                <a:solidFill>
                  <a:schemeClr val="bg1"/>
                </a:solidFill>
                <a:cs typeface="+mn-ea"/>
                <a:sym typeface="+mn-lt"/>
              </a:rPr>
              <a:t>SWTO</a:t>
            </a:r>
            <a:r>
              <a:rPr lang="zh-CN" altLang="en-US" sz="1800" b="1" spc="300" dirty="0">
                <a:solidFill>
                  <a:schemeClr val="bg1"/>
                </a:solidFill>
                <a:cs typeface="+mn-ea"/>
                <a:sym typeface="+mn-lt"/>
              </a:rPr>
              <a:t>矩阵分析法</a:t>
            </a:r>
            <a:endParaRPr lang="en-US" altLang="zh-CN" sz="1800" b="1" spc="300" dirty="0">
              <a:solidFill>
                <a:schemeClr val="bg1"/>
              </a:solidFill>
              <a:cs typeface="+mn-ea"/>
              <a:sym typeface="+mn-lt"/>
            </a:endParaRPr>
          </a:p>
        </p:txBody>
      </p:sp>
    </p:spTree>
    <p:custDataLst>
      <p:tags r:id="rId1"/>
    </p:custDataLst>
    <p:extLst>
      <p:ext uri="{BB962C8B-B14F-4D97-AF65-F5344CB8AC3E}">
        <p14:creationId xmlns:p14="http://schemas.microsoft.com/office/powerpoint/2010/main" val="13061699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5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7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2" presetClass="entr" presetSubtype="8" fill="hold" nodeType="withEffect">
                                  <p:stCondLst>
                                    <p:cond delay="20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225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1+#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25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275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par>
                          <p:cTn id="33" fill="hold">
                            <p:stCondLst>
                              <p:cond delay="3250"/>
                            </p:stCondLst>
                            <p:childTnLst>
                              <p:par>
                                <p:cTn id="34" presetID="53"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200" fill="hold"/>
                                        <p:tgtEl>
                                          <p:spTgt spid="2"/>
                                        </p:tgtEl>
                                        <p:attrNameLst>
                                          <p:attrName>ppt_w</p:attrName>
                                        </p:attrNameLst>
                                      </p:cBhvr>
                                      <p:tavLst>
                                        <p:tav tm="0">
                                          <p:val>
                                            <p:fltVal val="0"/>
                                          </p:val>
                                        </p:tav>
                                        <p:tav tm="100000">
                                          <p:val>
                                            <p:strVal val="#ppt_w"/>
                                          </p:val>
                                        </p:tav>
                                      </p:tavLst>
                                    </p:anim>
                                    <p:anim calcmode="lin" valueType="num">
                                      <p:cBhvr>
                                        <p:cTn id="37" dur="200" fill="hold"/>
                                        <p:tgtEl>
                                          <p:spTgt spid="2"/>
                                        </p:tgtEl>
                                        <p:attrNameLst>
                                          <p:attrName>ppt_h</p:attrName>
                                        </p:attrNameLst>
                                      </p:cBhvr>
                                      <p:tavLst>
                                        <p:tav tm="0">
                                          <p:val>
                                            <p:fltVal val="0"/>
                                          </p:val>
                                        </p:tav>
                                        <p:tav tm="100000">
                                          <p:val>
                                            <p:strVal val="#ppt_h"/>
                                          </p:val>
                                        </p:tav>
                                      </p:tavLst>
                                    </p:anim>
                                    <p:animEffect transition="in" filter="fade">
                                      <p:cBhvr>
                                        <p:cTn id="38" dur="200"/>
                                        <p:tgtEl>
                                          <p:spTgt spid="2"/>
                                        </p:tgtEl>
                                      </p:cBhvr>
                                    </p:animEffect>
                                  </p:childTnLst>
                                </p:cTn>
                              </p:par>
                            </p:childTnLst>
                          </p:cTn>
                        </p:par>
                        <p:par>
                          <p:cTn id="39" fill="hold">
                            <p:stCondLst>
                              <p:cond delay="3450"/>
                            </p:stCondLst>
                            <p:childTnLst>
                              <p:par>
                                <p:cTn id="40" presetID="6" presetClass="emph" presetSubtype="0" fill="hold" nodeType="afterEffect">
                                  <p:stCondLst>
                                    <p:cond delay="0"/>
                                  </p:stCondLst>
                                  <p:childTnLst>
                                    <p:animScale>
                                      <p:cBhvr>
                                        <p:cTn id="41" dur="100" fill="hold"/>
                                        <p:tgtEl>
                                          <p:spTgt spid="2"/>
                                        </p:tgtEl>
                                      </p:cBhvr>
                                      <p:by x="115000" y="115000"/>
                                    </p:animScale>
                                  </p:childTnLst>
                                </p:cTn>
                              </p:par>
                              <p:par>
                                <p:cTn id="42" presetID="6" presetClass="emph" presetSubtype="0" fill="hold" nodeType="withEffect">
                                  <p:stCondLst>
                                    <p:cond delay="200"/>
                                  </p:stCondLst>
                                  <p:childTnLst>
                                    <p:animScale>
                                      <p:cBhvr>
                                        <p:cTn id="43" dur="100" fill="hold"/>
                                        <p:tgtEl>
                                          <p:spTgt spid="2"/>
                                        </p:tgtEl>
                                      </p:cBhvr>
                                      <p:by x="85000" y="85000"/>
                                    </p:animScale>
                                  </p:childTnLst>
                                </p:cTn>
                              </p:par>
                            </p:childTnLst>
                          </p:cTn>
                        </p:par>
                        <p:par>
                          <p:cTn id="44" fill="hold">
                            <p:stCondLst>
                              <p:cond delay="3750"/>
                            </p:stCondLst>
                            <p:childTnLst>
                              <p:par>
                                <p:cTn id="45" presetID="6" presetClass="emph" presetSubtype="0" fill="hold" nodeType="afterEffect">
                                  <p:stCondLst>
                                    <p:cond delay="0"/>
                                  </p:stCondLst>
                                  <p:childTnLst>
                                    <p:animScale>
                                      <p:cBhvr>
                                        <p:cTn id="46" dur="100" fill="hold"/>
                                        <p:tgtEl>
                                          <p:spTgt spid="2"/>
                                        </p:tgtEl>
                                      </p:cBhvr>
                                      <p:by x="105000" y="105000"/>
                                    </p:animScale>
                                  </p:childTnLst>
                                </p:cTn>
                              </p:par>
                              <p:par>
                                <p:cTn id="47" presetID="6" presetClass="emph" presetSubtype="0" fill="hold" nodeType="withEffect">
                                  <p:stCondLst>
                                    <p:cond delay="200"/>
                                  </p:stCondLst>
                                  <p:childTnLst>
                                    <p:animScale>
                                      <p:cBhvr>
                                        <p:cTn id="48" dur="100" fill="hold"/>
                                        <p:tgtEl>
                                          <p:spTgt spid="2"/>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41083"/>
            <a:ext cx="9144000" cy="5364626"/>
          </a:xfrm>
          <a:prstGeom prst="rect">
            <a:avLst/>
          </a:prstGeom>
        </p:spPr>
      </p:pic>
      <p:sp>
        <p:nvSpPr>
          <p:cNvPr id="2" name="矩形 1"/>
          <p:cNvSpPr/>
          <p:nvPr/>
        </p:nvSpPr>
        <p:spPr>
          <a:xfrm>
            <a:off x="0" y="-241083"/>
            <a:ext cx="4025900" cy="5364626"/>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TextBox 6"/>
          <p:cNvSpPr txBox="1">
            <a:spLocks noChangeArrowheads="1"/>
          </p:cNvSpPr>
          <p:nvPr/>
        </p:nvSpPr>
        <p:spPr bwMode="auto">
          <a:xfrm>
            <a:off x="1143000" y="2612142"/>
            <a:ext cx="18652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685800" rtl="0" eaLnBrk="1" fontAlgn="auto" latinLnBrk="0" hangingPunct="1">
              <a:lnSpc>
                <a:spcPct val="100000"/>
              </a:lnSpc>
              <a:spcBef>
                <a:spcPts val="0"/>
              </a:spcBef>
              <a:spcAft>
                <a:spcPts val="0"/>
              </a:spcAft>
              <a:buClrTx/>
              <a:buSzTx/>
              <a:buFontTx/>
              <a:buNone/>
              <a:tabLst/>
              <a:defRPr/>
            </a:pPr>
            <a:r>
              <a:rPr lang="zh-CN" altLang="en-US" sz="3200" b="1" dirty="0">
                <a:solidFill>
                  <a:prstClr val="black"/>
                </a:solidFill>
                <a:cs typeface="+mn-ea"/>
                <a:sym typeface="+mn-lt"/>
              </a:rPr>
              <a:t>第二部分</a:t>
            </a:r>
            <a:endParaRPr kumimoji="0" lang="zh-CN" altLang="en-US" sz="3200" b="1" i="0" u="none" strike="noStrike" kern="1200" cap="none" spc="0" normalizeH="0" baseline="0" noProof="0" dirty="0">
              <a:ln>
                <a:noFill/>
              </a:ln>
              <a:solidFill>
                <a:prstClr val="black"/>
              </a:solidFill>
              <a:effectLst/>
              <a:uLnTx/>
              <a:uFillTx/>
              <a:cs typeface="+mn-ea"/>
              <a:sym typeface="+mn-lt"/>
            </a:endParaRPr>
          </a:p>
        </p:txBody>
      </p:sp>
      <p:sp>
        <p:nvSpPr>
          <p:cNvPr id="9" name="TextBox 36"/>
          <p:cNvSpPr txBox="1"/>
          <p:nvPr/>
        </p:nvSpPr>
        <p:spPr>
          <a:xfrm>
            <a:off x="455530" y="3319804"/>
            <a:ext cx="3240165" cy="461665"/>
          </a:xfrm>
          <a:prstGeom prst="rect">
            <a:avLst/>
          </a:prstGeom>
          <a:noFill/>
        </p:spPr>
        <p:txBody>
          <a:bodyPr wrap="square" rtlCol="0">
            <a:spAutoFit/>
          </a:bodyPr>
          <a:lstStyle/>
          <a:p>
            <a:pPr marL="0" lvl="1" algn="ctr">
              <a:defRPr/>
            </a:pPr>
            <a:r>
              <a:rPr lang="en-US" altLang="zh-CN" sz="2400" b="1" dirty="0">
                <a:solidFill>
                  <a:srgbClr val="27242F"/>
                </a:solidFill>
                <a:cs typeface="+mn-ea"/>
                <a:sym typeface="+mn-lt"/>
              </a:rPr>
              <a:t>Excel</a:t>
            </a:r>
            <a:r>
              <a:rPr lang="zh-CN" altLang="en-US" sz="2400" b="1" dirty="0">
                <a:solidFill>
                  <a:srgbClr val="27242F"/>
                </a:solidFill>
                <a:cs typeface="+mn-ea"/>
                <a:sym typeface="+mn-lt"/>
              </a:rPr>
              <a:t>常用操作技巧</a:t>
            </a:r>
            <a:endParaRPr kumimoji="0" lang="zh-CN" altLang="en-US" sz="2400" b="1" i="0" u="none" strike="noStrike" kern="1200" cap="none" spc="0" normalizeH="0" baseline="0" noProof="0" dirty="0">
              <a:ln>
                <a:noFill/>
              </a:ln>
              <a:solidFill>
                <a:srgbClr val="27242F"/>
              </a:solidFill>
              <a:effectLst/>
              <a:uLnTx/>
              <a:uFillTx/>
              <a:cs typeface="+mn-ea"/>
              <a:sym typeface="+mn-lt"/>
            </a:endParaRPr>
          </a:p>
        </p:txBody>
      </p:sp>
      <p:grpSp>
        <p:nvGrpSpPr>
          <p:cNvPr id="10" name="组合 9"/>
          <p:cNvGrpSpPr/>
          <p:nvPr/>
        </p:nvGrpSpPr>
        <p:grpSpPr>
          <a:xfrm>
            <a:off x="1293558" y="1065078"/>
            <a:ext cx="1564118" cy="1410230"/>
            <a:chOff x="4634991" y="2138335"/>
            <a:chExt cx="428348" cy="386204"/>
          </a:xfrm>
        </p:grpSpPr>
        <p:sp>
          <p:nvSpPr>
            <p:cNvPr id="11"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54453"/>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cs typeface="+mn-ea"/>
                <a:sym typeface="+mn-lt"/>
              </a:endParaRPr>
            </a:p>
          </p:txBody>
        </p:sp>
        <p:sp>
          <p:nvSpPr>
            <p:cNvPr id="12"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FFFFFF"/>
                </a:solidFill>
                <a:effectLst/>
                <a:uLnTx/>
                <a:uFillTx/>
                <a:cs typeface="+mn-ea"/>
                <a:sym typeface="+mn-lt"/>
              </a:endParaRPr>
            </a:p>
          </p:txBody>
        </p:sp>
      </p:grpSp>
    </p:spTree>
    <p:extLst>
      <p:ext uri="{BB962C8B-B14F-4D97-AF65-F5344CB8AC3E}">
        <p14:creationId xmlns:p14="http://schemas.microsoft.com/office/powerpoint/2010/main" val="1994014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27153" y="1543744"/>
            <a:ext cx="87313" cy="419871"/>
            <a:chOff x="1327152" y="1600899"/>
            <a:chExt cx="87313" cy="419871"/>
          </a:xfrm>
          <a:solidFill>
            <a:srgbClr val="486877"/>
          </a:solidFill>
        </p:grpSpPr>
        <p:sp>
          <p:nvSpPr>
            <p:cNvPr id="31" name="Rectangle 22"/>
            <p:cNvSpPr>
              <a:spLocks noChangeArrowheads="1"/>
            </p:cNvSpPr>
            <p:nvPr/>
          </p:nvSpPr>
          <p:spPr bwMode="auto">
            <a:xfrm>
              <a:off x="1327152" y="1600899"/>
              <a:ext cx="87313" cy="419871"/>
            </a:xfrm>
            <a:prstGeom prst="rect">
              <a:avLst/>
            </a:prstGeom>
            <a:grpFill/>
            <a:ln>
              <a:noFill/>
            </a:ln>
            <a:extLst/>
          </p:spPr>
          <p:txBody>
            <a:bodyPr/>
            <a:lstStyle/>
            <a:p>
              <a:endParaRPr lang="zh-CN" altLang="en-US" sz="1600">
                <a:cs typeface="+mn-ea"/>
                <a:sym typeface="+mn-lt"/>
              </a:endParaRPr>
            </a:p>
          </p:txBody>
        </p:sp>
        <p:sp>
          <p:nvSpPr>
            <p:cNvPr id="107544" name="Freeform 39"/>
            <p:cNvSpPr>
              <a:spLocks/>
            </p:cNvSpPr>
            <p:nvPr/>
          </p:nvSpPr>
          <p:spPr bwMode="auto">
            <a:xfrm>
              <a:off x="1376363" y="1600899"/>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545" name="Freeform 40"/>
            <p:cNvSpPr>
              <a:spLocks/>
            </p:cNvSpPr>
            <p:nvPr/>
          </p:nvSpPr>
          <p:spPr bwMode="auto">
            <a:xfrm>
              <a:off x="1376363" y="1600899"/>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546" name="Rectangle 41"/>
            <p:cNvSpPr>
              <a:spLocks noChangeArrowheads="1"/>
            </p:cNvSpPr>
            <p:nvPr/>
          </p:nvSpPr>
          <p:spPr bwMode="auto">
            <a:xfrm>
              <a:off x="1376363" y="1600899"/>
              <a:ext cx="38100" cy="419871"/>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547" name="Rectangle 42"/>
            <p:cNvSpPr>
              <a:spLocks noChangeArrowheads="1"/>
            </p:cNvSpPr>
            <p:nvPr/>
          </p:nvSpPr>
          <p:spPr bwMode="auto">
            <a:xfrm>
              <a:off x="1376363" y="1600899"/>
              <a:ext cx="38100" cy="419871"/>
            </a:xfrm>
            <a:prstGeom prst="rect">
              <a:avLst/>
            </a:prstGeom>
            <a:grpFill/>
            <a:ln>
              <a:noFill/>
            </a:ln>
            <a:extLst/>
          </p:spPr>
          <p:txBody>
            <a:bodyPr/>
            <a:lstStyle/>
            <a:p>
              <a:endParaRPr lang="zh-CN" altLang="en-US" sz="1600">
                <a:cs typeface="+mn-ea"/>
                <a:sym typeface="+mn-lt"/>
              </a:endParaRPr>
            </a:p>
          </p:txBody>
        </p:sp>
      </p:grpSp>
      <p:cxnSp>
        <p:nvCxnSpPr>
          <p:cNvPr id="8" name="直接连接符 7"/>
          <p:cNvCxnSpPr>
            <a:cxnSpLocks/>
          </p:cNvCxnSpPr>
          <p:nvPr/>
        </p:nvCxnSpPr>
        <p:spPr>
          <a:xfrm flipH="1">
            <a:off x="2714422" y="1754365"/>
            <a:ext cx="2381896"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2" name="TextBox 682"/>
          <p:cNvSpPr txBox="1"/>
          <p:nvPr/>
        </p:nvSpPr>
        <p:spPr>
          <a:xfrm>
            <a:off x="5219117" y="1553624"/>
            <a:ext cx="12618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2000" dirty="0">
                <a:solidFill>
                  <a:srgbClr val="486877"/>
                </a:solidFill>
                <a:latin typeface="+mn-lt"/>
                <a:ea typeface="+mn-ea"/>
                <a:cs typeface="+mn-ea"/>
                <a:sym typeface="+mn-lt"/>
              </a:rPr>
              <a:t>Ctrl+……</a:t>
            </a:r>
            <a:endParaRPr lang="zh-CN" altLang="en-US" sz="2000" dirty="0">
              <a:solidFill>
                <a:srgbClr val="486877"/>
              </a:solidFill>
              <a:latin typeface="+mn-lt"/>
              <a:ea typeface="+mn-ea"/>
              <a:cs typeface="+mn-ea"/>
              <a:sym typeface="+mn-lt"/>
            </a:endParaRPr>
          </a:p>
        </p:txBody>
      </p:sp>
      <p:sp>
        <p:nvSpPr>
          <p:cNvPr id="207" name="TextBox 206"/>
          <p:cNvSpPr txBox="1"/>
          <p:nvPr/>
        </p:nvSpPr>
        <p:spPr bwMode="auto">
          <a:xfrm>
            <a:off x="1675988" y="1565593"/>
            <a:ext cx="915635"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itchFamily="34" charset="-122"/>
                <a:ea typeface="微软雅黑" pitchFamily="34" charset="-122"/>
                <a:cs typeface="Arial" pitchFamily="34" charset="0"/>
              </a:defRPr>
            </a:lvl1pPr>
          </a:lstStyle>
          <a:p>
            <a:r>
              <a:rPr lang="zh-CN" altLang="en-US" sz="1600" dirty="0">
                <a:solidFill>
                  <a:srgbClr val="486877"/>
                </a:solidFill>
                <a:latin typeface="+mn-lt"/>
                <a:ea typeface="+mn-ea"/>
                <a:cs typeface="+mn-ea"/>
                <a:sym typeface="+mn-lt"/>
              </a:rPr>
              <a:t>快捷键</a:t>
            </a:r>
          </a:p>
        </p:txBody>
      </p:sp>
      <p:grpSp>
        <p:nvGrpSpPr>
          <p:cNvPr id="5" name="组合 4"/>
          <p:cNvGrpSpPr/>
          <p:nvPr/>
        </p:nvGrpSpPr>
        <p:grpSpPr>
          <a:xfrm>
            <a:off x="1327153" y="2283713"/>
            <a:ext cx="87313" cy="419871"/>
            <a:chOff x="1327152" y="2167455"/>
            <a:chExt cx="87313" cy="419871"/>
          </a:xfrm>
          <a:solidFill>
            <a:srgbClr val="486877"/>
          </a:solidFill>
        </p:grpSpPr>
        <p:sp>
          <p:nvSpPr>
            <p:cNvPr id="28" name="Rectangle 19"/>
            <p:cNvSpPr>
              <a:spLocks noChangeArrowheads="1"/>
            </p:cNvSpPr>
            <p:nvPr/>
          </p:nvSpPr>
          <p:spPr bwMode="auto">
            <a:xfrm>
              <a:off x="1327152" y="2167455"/>
              <a:ext cx="87313" cy="419871"/>
            </a:xfrm>
            <a:prstGeom prst="rect">
              <a:avLst/>
            </a:prstGeom>
            <a:grpFill/>
            <a:ln>
              <a:noFill/>
            </a:ln>
            <a:extLst/>
          </p:spPr>
          <p:txBody>
            <a:bodyPr/>
            <a:lstStyle/>
            <a:p>
              <a:endParaRPr lang="zh-CN" altLang="en-US" sz="1600">
                <a:cs typeface="+mn-ea"/>
                <a:sym typeface="+mn-lt"/>
              </a:endParaRPr>
            </a:p>
          </p:txBody>
        </p:sp>
        <p:sp>
          <p:nvSpPr>
            <p:cNvPr id="29" name="Rectangle 20"/>
            <p:cNvSpPr>
              <a:spLocks noChangeArrowheads="1"/>
            </p:cNvSpPr>
            <p:nvPr/>
          </p:nvSpPr>
          <p:spPr bwMode="auto">
            <a:xfrm>
              <a:off x="1327152" y="2167455"/>
              <a:ext cx="87313" cy="419871"/>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540" name="Freeform 35"/>
            <p:cNvSpPr>
              <a:spLocks/>
            </p:cNvSpPr>
            <p:nvPr/>
          </p:nvSpPr>
          <p:spPr bwMode="auto">
            <a:xfrm>
              <a:off x="1376363" y="2167455"/>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541" name="Freeform 36"/>
            <p:cNvSpPr>
              <a:spLocks/>
            </p:cNvSpPr>
            <p:nvPr/>
          </p:nvSpPr>
          <p:spPr bwMode="auto">
            <a:xfrm>
              <a:off x="1376363" y="2167455"/>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542" name="Rectangle 37"/>
            <p:cNvSpPr>
              <a:spLocks noChangeArrowheads="1"/>
            </p:cNvSpPr>
            <p:nvPr/>
          </p:nvSpPr>
          <p:spPr bwMode="auto">
            <a:xfrm>
              <a:off x="1376363" y="2167455"/>
              <a:ext cx="38100" cy="419871"/>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543" name="Rectangle 38"/>
            <p:cNvSpPr>
              <a:spLocks noChangeArrowheads="1"/>
            </p:cNvSpPr>
            <p:nvPr/>
          </p:nvSpPr>
          <p:spPr bwMode="auto">
            <a:xfrm>
              <a:off x="1376363" y="2167455"/>
              <a:ext cx="38100" cy="419871"/>
            </a:xfrm>
            <a:prstGeom prst="rect">
              <a:avLst/>
            </a:prstGeom>
            <a:grpFill/>
            <a:ln>
              <a:noFill/>
            </a:ln>
            <a:extLst/>
          </p:spPr>
          <p:txBody>
            <a:bodyPr/>
            <a:lstStyle/>
            <a:p>
              <a:endParaRPr lang="zh-CN" altLang="en-US" sz="1600">
                <a:cs typeface="+mn-ea"/>
                <a:sym typeface="+mn-lt"/>
              </a:endParaRPr>
            </a:p>
          </p:txBody>
        </p:sp>
      </p:grpSp>
      <p:cxnSp>
        <p:nvCxnSpPr>
          <p:cNvPr id="196" name="直接连接符 195"/>
          <p:cNvCxnSpPr/>
          <p:nvPr/>
        </p:nvCxnSpPr>
        <p:spPr>
          <a:xfrm flipH="1">
            <a:off x="2808409" y="2504927"/>
            <a:ext cx="2193923"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3" name="TextBox 682"/>
          <p:cNvSpPr txBox="1"/>
          <p:nvPr/>
        </p:nvSpPr>
        <p:spPr>
          <a:xfrm>
            <a:off x="5137394" y="2197312"/>
            <a:ext cx="1152880"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2000" dirty="0" err="1">
                <a:solidFill>
                  <a:srgbClr val="486877"/>
                </a:solidFill>
                <a:latin typeface="+mn-lt"/>
                <a:ea typeface="+mn-ea"/>
                <a:cs typeface="+mn-ea"/>
                <a:sym typeface="+mn-lt"/>
              </a:rPr>
              <a:t>vlookup</a:t>
            </a:r>
            <a:r>
              <a:rPr lang="en-US" altLang="zh-CN" sz="2000" dirty="0">
                <a:solidFill>
                  <a:srgbClr val="486877"/>
                </a:solidFill>
                <a:latin typeface="+mn-lt"/>
                <a:ea typeface="+mn-ea"/>
                <a:cs typeface="+mn-ea"/>
                <a:sym typeface="+mn-lt"/>
              </a:rPr>
              <a:t> </a:t>
            </a:r>
            <a:endParaRPr lang="zh-CN" altLang="en-US" sz="2000" dirty="0">
              <a:solidFill>
                <a:srgbClr val="486877"/>
              </a:solidFill>
              <a:latin typeface="+mn-lt"/>
              <a:ea typeface="+mn-ea"/>
              <a:cs typeface="+mn-ea"/>
              <a:sym typeface="+mn-lt"/>
            </a:endParaRPr>
          </a:p>
        </p:txBody>
      </p:sp>
      <p:sp>
        <p:nvSpPr>
          <p:cNvPr id="208" name="TextBox 207"/>
          <p:cNvSpPr txBox="1"/>
          <p:nvPr/>
        </p:nvSpPr>
        <p:spPr bwMode="auto">
          <a:xfrm>
            <a:off x="1797815" y="2322425"/>
            <a:ext cx="671980"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dirty="0">
                <a:solidFill>
                  <a:srgbClr val="486877"/>
                </a:solidFill>
                <a:latin typeface="+mn-lt"/>
                <a:ea typeface="+mn-ea"/>
                <a:cs typeface="+mn-ea"/>
                <a:sym typeface="+mn-lt"/>
              </a:rPr>
              <a:t>函数</a:t>
            </a:r>
          </a:p>
        </p:txBody>
      </p:sp>
      <p:grpSp>
        <p:nvGrpSpPr>
          <p:cNvPr id="6" name="组合 5"/>
          <p:cNvGrpSpPr/>
          <p:nvPr/>
        </p:nvGrpSpPr>
        <p:grpSpPr>
          <a:xfrm>
            <a:off x="1327153" y="3023682"/>
            <a:ext cx="87313" cy="426266"/>
            <a:chOff x="1327152" y="2730816"/>
            <a:chExt cx="87313" cy="426266"/>
          </a:xfrm>
          <a:solidFill>
            <a:srgbClr val="486877"/>
          </a:solidFill>
        </p:grpSpPr>
        <p:sp>
          <p:nvSpPr>
            <p:cNvPr id="107520" name="Rectangle 23"/>
            <p:cNvSpPr>
              <a:spLocks noChangeArrowheads="1"/>
            </p:cNvSpPr>
            <p:nvPr/>
          </p:nvSpPr>
          <p:spPr bwMode="auto">
            <a:xfrm>
              <a:off x="1327152" y="2730816"/>
              <a:ext cx="87313" cy="426266"/>
            </a:xfrm>
            <a:prstGeom prst="rect">
              <a:avLst/>
            </a:prstGeom>
            <a:grpFill/>
            <a:ln>
              <a:noFill/>
            </a:ln>
            <a:extLst/>
          </p:spPr>
          <p:txBody>
            <a:bodyPr/>
            <a:lstStyle/>
            <a:p>
              <a:endParaRPr lang="zh-CN" altLang="en-US" sz="1600">
                <a:cs typeface="+mn-ea"/>
                <a:sym typeface="+mn-lt"/>
              </a:endParaRPr>
            </a:p>
          </p:txBody>
        </p:sp>
        <p:sp>
          <p:nvSpPr>
            <p:cNvPr id="107521" name="Rectangle 24"/>
            <p:cNvSpPr>
              <a:spLocks noChangeArrowheads="1"/>
            </p:cNvSpPr>
            <p:nvPr/>
          </p:nvSpPr>
          <p:spPr bwMode="auto">
            <a:xfrm>
              <a:off x="1327152" y="2730816"/>
              <a:ext cx="87313" cy="426266"/>
            </a:xfrm>
            <a:prstGeom prst="rect">
              <a:avLst/>
            </a:prstGeom>
            <a:grpFill/>
            <a:ln>
              <a:noFill/>
            </a:ln>
            <a:extLst/>
          </p:spPr>
          <p:txBody>
            <a:bodyPr/>
            <a:lstStyle/>
            <a:p>
              <a:endParaRPr lang="zh-CN" altLang="en-US" sz="1600">
                <a:cs typeface="+mn-ea"/>
                <a:sym typeface="+mn-lt"/>
              </a:endParaRPr>
            </a:p>
          </p:txBody>
        </p:sp>
        <p:sp>
          <p:nvSpPr>
            <p:cNvPr id="107548" name="Freeform 43"/>
            <p:cNvSpPr>
              <a:spLocks/>
            </p:cNvSpPr>
            <p:nvPr/>
          </p:nvSpPr>
          <p:spPr bwMode="auto">
            <a:xfrm>
              <a:off x="1376363" y="2730816"/>
              <a:ext cx="38100" cy="426266"/>
            </a:xfrm>
            <a:custGeom>
              <a:avLst/>
              <a:gdLst>
                <a:gd name="T0" fmla="*/ 24 w 24"/>
                <a:gd name="T1" fmla="*/ 0 h 200"/>
                <a:gd name="T2" fmla="*/ 0 w 24"/>
                <a:gd name="T3" fmla="*/ 0 h 200"/>
                <a:gd name="T4" fmla="*/ 24 w 24"/>
                <a:gd name="T5" fmla="*/ 0 h 200"/>
                <a:gd name="T6" fmla="*/ 24 w 24"/>
                <a:gd name="T7" fmla="*/ 200 h 200"/>
                <a:gd name="T8" fmla="*/ 24 w 24"/>
                <a:gd name="T9" fmla="*/ 200 h 200"/>
                <a:gd name="T10" fmla="*/ 24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4" y="0"/>
                  </a:moveTo>
                  <a:lnTo>
                    <a:pt x="0" y="0"/>
                  </a:lnTo>
                  <a:lnTo>
                    <a:pt x="24" y="0"/>
                  </a:lnTo>
                  <a:lnTo>
                    <a:pt x="24" y="200"/>
                  </a:lnTo>
                  <a:lnTo>
                    <a:pt x="24" y="200"/>
                  </a:lnTo>
                  <a:lnTo>
                    <a:pt x="24"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549" name="Freeform 44"/>
            <p:cNvSpPr>
              <a:spLocks/>
            </p:cNvSpPr>
            <p:nvPr/>
          </p:nvSpPr>
          <p:spPr bwMode="auto">
            <a:xfrm>
              <a:off x="1376363" y="2730816"/>
              <a:ext cx="38100" cy="426266"/>
            </a:xfrm>
            <a:custGeom>
              <a:avLst/>
              <a:gdLst>
                <a:gd name="T0" fmla="*/ 24 w 24"/>
                <a:gd name="T1" fmla="*/ 0 h 200"/>
                <a:gd name="T2" fmla="*/ 0 w 24"/>
                <a:gd name="T3" fmla="*/ 0 h 200"/>
                <a:gd name="T4" fmla="*/ 24 w 24"/>
                <a:gd name="T5" fmla="*/ 0 h 200"/>
                <a:gd name="T6" fmla="*/ 24 w 24"/>
                <a:gd name="T7" fmla="*/ 200 h 200"/>
                <a:gd name="T8" fmla="*/ 24 w 24"/>
                <a:gd name="T9" fmla="*/ 200 h 200"/>
                <a:gd name="T10" fmla="*/ 24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4" y="0"/>
                  </a:moveTo>
                  <a:lnTo>
                    <a:pt x="0" y="0"/>
                  </a:lnTo>
                  <a:lnTo>
                    <a:pt x="24" y="0"/>
                  </a:lnTo>
                  <a:lnTo>
                    <a:pt x="24" y="200"/>
                  </a:lnTo>
                  <a:lnTo>
                    <a:pt x="24" y="200"/>
                  </a:lnTo>
                  <a:lnTo>
                    <a:pt x="24" y="0"/>
                  </a:ln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550" name="Rectangle 45"/>
            <p:cNvSpPr>
              <a:spLocks noChangeArrowheads="1"/>
            </p:cNvSpPr>
            <p:nvPr/>
          </p:nvSpPr>
          <p:spPr bwMode="auto">
            <a:xfrm>
              <a:off x="1376363" y="2730816"/>
              <a:ext cx="38100" cy="426266"/>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551" name="Rectangle 46"/>
            <p:cNvSpPr>
              <a:spLocks noChangeArrowheads="1"/>
            </p:cNvSpPr>
            <p:nvPr/>
          </p:nvSpPr>
          <p:spPr bwMode="auto">
            <a:xfrm>
              <a:off x="1376363" y="2730816"/>
              <a:ext cx="38100" cy="426266"/>
            </a:xfrm>
            <a:prstGeom prst="rect">
              <a:avLst/>
            </a:prstGeom>
            <a:grpFill/>
            <a:ln>
              <a:noFill/>
            </a:ln>
            <a:extLst/>
          </p:spPr>
          <p:txBody>
            <a:bodyPr/>
            <a:lstStyle/>
            <a:p>
              <a:endParaRPr lang="zh-CN" altLang="en-US" sz="1600">
                <a:cs typeface="+mn-ea"/>
                <a:sym typeface="+mn-lt"/>
              </a:endParaRPr>
            </a:p>
          </p:txBody>
        </p:sp>
      </p:grpSp>
      <p:cxnSp>
        <p:nvCxnSpPr>
          <p:cNvPr id="198" name="直接连接符 197"/>
          <p:cNvCxnSpPr/>
          <p:nvPr/>
        </p:nvCxnSpPr>
        <p:spPr>
          <a:xfrm flipH="1">
            <a:off x="2879276" y="3255489"/>
            <a:ext cx="2052188"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9" name="TextBox 208"/>
          <p:cNvSpPr txBox="1"/>
          <p:nvPr/>
        </p:nvSpPr>
        <p:spPr bwMode="auto">
          <a:xfrm>
            <a:off x="1432331" y="3079257"/>
            <a:ext cx="1402948"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r>
              <a:rPr lang="zh-CN" altLang="en-US" dirty="0">
                <a:solidFill>
                  <a:srgbClr val="486877"/>
                </a:solidFill>
                <a:latin typeface="+mn-lt"/>
                <a:ea typeface="+mn-ea"/>
                <a:cs typeface="+mn-ea"/>
                <a:sym typeface="+mn-lt"/>
              </a:rPr>
              <a:t>数据透视表</a:t>
            </a:r>
          </a:p>
        </p:txBody>
      </p:sp>
      <p:grpSp>
        <p:nvGrpSpPr>
          <p:cNvPr id="7" name="组合 6"/>
          <p:cNvGrpSpPr/>
          <p:nvPr/>
        </p:nvGrpSpPr>
        <p:grpSpPr>
          <a:xfrm>
            <a:off x="1327153" y="3770046"/>
            <a:ext cx="87313" cy="426266"/>
            <a:chOff x="1327152" y="3297372"/>
            <a:chExt cx="87313" cy="426266"/>
          </a:xfrm>
          <a:solidFill>
            <a:srgbClr val="486877"/>
          </a:solidFill>
        </p:grpSpPr>
        <p:sp>
          <p:nvSpPr>
            <p:cNvPr id="107530" name="Rectangle 26"/>
            <p:cNvSpPr>
              <a:spLocks noChangeArrowheads="1"/>
            </p:cNvSpPr>
            <p:nvPr/>
          </p:nvSpPr>
          <p:spPr bwMode="auto">
            <a:xfrm>
              <a:off x="1327152" y="3297372"/>
              <a:ext cx="87313" cy="426266"/>
            </a:xfrm>
            <a:prstGeom prst="rect">
              <a:avLst/>
            </a:prstGeom>
            <a:grpFill/>
            <a:ln>
              <a:noFill/>
            </a:ln>
            <a:extLst/>
          </p:spPr>
          <p:txBody>
            <a:bodyPr/>
            <a:lstStyle/>
            <a:p>
              <a:endParaRPr lang="zh-CN" altLang="en-US" sz="1600">
                <a:cs typeface="+mn-ea"/>
                <a:sym typeface="+mn-lt"/>
              </a:endParaRPr>
            </a:p>
          </p:txBody>
        </p:sp>
        <p:sp>
          <p:nvSpPr>
            <p:cNvPr id="107552" name="Freeform 47"/>
            <p:cNvSpPr>
              <a:spLocks/>
            </p:cNvSpPr>
            <p:nvPr/>
          </p:nvSpPr>
          <p:spPr bwMode="auto">
            <a:xfrm>
              <a:off x="1376363" y="3297372"/>
              <a:ext cx="38100" cy="426266"/>
            </a:xfrm>
            <a:custGeom>
              <a:avLst/>
              <a:gdLst>
                <a:gd name="T0" fmla="*/ 24 w 24"/>
                <a:gd name="T1" fmla="*/ 0 h 200"/>
                <a:gd name="T2" fmla="*/ 0 w 24"/>
                <a:gd name="T3" fmla="*/ 0 h 200"/>
                <a:gd name="T4" fmla="*/ 24 w 24"/>
                <a:gd name="T5" fmla="*/ 0 h 200"/>
                <a:gd name="T6" fmla="*/ 24 w 24"/>
                <a:gd name="T7" fmla="*/ 200 h 200"/>
                <a:gd name="T8" fmla="*/ 24 w 24"/>
                <a:gd name="T9" fmla="*/ 200 h 200"/>
                <a:gd name="T10" fmla="*/ 24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4" y="0"/>
                  </a:moveTo>
                  <a:lnTo>
                    <a:pt x="0" y="0"/>
                  </a:lnTo>
                  <a:lnTo>
                    <a:pt x="24" y="0"/>
                  </a:lnTo>
                  <a:lnTo>
                    <a:pt x="24" y="200"/>
                  </a:lnTo>
                  <a:lnTo>
                    <a:pt x="24" y="200"/>
                  </a:lnTo>
                  <a:lnTo>
                    <a:pt x="24"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553" name="Freeform 48"/>
            <p:cNvSpPr>
              <a:spLocks/>
            </p:cNvSpPr>
            <p:nvPr/>
          </p:nvSpPr>
          <p:spPr bwMode="auto">
            <a:xfrm>
              <a:off x="1376363" y="3297372"/>
              <a:ext cx="38100" cy="426266"/>
            </a:xfrm>
            <a:custGeom>
              <a:avLst/>
              <a:gdLst>
                <a:gd name="T0" fmla="*/ 24 w 24"/>
                <a:gd name="T1" fmla="*/ 0 h 200"/>
                <a:gd name="T2" fmla="*/ 0 w 24"/>
                <a:gd name="T3" fmla="*/ 0 h 200"/>
                <a:gd name="T4" fmla="*/ 24 w 24"/>
                <a:gd name="T5" fmla="*/ 0 h 200"/>
                <a:gd name="T6" fmla="*/ 24 w 24"/>
                <a:gd name="T7" fmla="*/ 200 h 200"/>
                <a:gd name="T8" fmla="*/ 24 w 24"/>
                <a:gd name="T9" fmla="*/ 200 h 200"/>
                <a:gd name="T10" fmla="*/ 24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4" y="0"/>
                  </a:moveTo>
                  <a:lnTo>
                    <a:pt x="0" y="0"/>
                  </a:lnTo>
                  <a:lnTo>
                    <a:pt x="24" y="0"/>
                  </a:lnTo>
                  <a:lnTo>
                    <a:pt x="24" y="200"/>
                  </a:lnTo>
                  <a:lnTo>
                    <a:pt x="24" y="200"/>
                  </a:lnTo>
                  <a:lnTo>
                    <a:pt x="24" y="0"/>
                  </a:ln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554" name="Rectangle 49"/>
            <p:cNvSpPr>
              <a:spLocks noChangeArrowheads="1"/>
            </p:cNvSpPr>
            <p:nvPr/>
          </p:nvSpPr>
          <p:spPr bwMode="auto">
            <a:xfrm>
              <a:off x="1376363" y="3297372"/>
              <a:ext cx="38100" cy="426266"/>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555" name="Rectangle 50"/>
            <p:cNvSpPr>
              <a:spLocks noChangeArrowheads="1"/>
            </p:cNvSpPr>
            <p:nvPr/>
          </p:nvSpPr>
          <p:spPr bwMode="auto">
            <a:xfrm>
              <a:off x="1376363" y="3297372"/>
              <a:ext cx="38100" cy="426266"/>
            </a:xfrm>
            <a:prstGeom prst="rect">
              <a:avLst/>
            </a:prstGeom>
            <a:grpFill/>
            <a:ln>
              <a:noFill/>
            </a:ln>
            <a:extLst/>
          </p:spPr>
          <p:txBody>
            <a:bodyPr/>
            <a:lstStyle/>
            <a:p>
              <a:endParaRPr lang="zh-CN" altLang="en-US" sz="1600">
                <a:cs typeface="+mn-ea"/>
                <a:sym typeface="+mn-lt"/>
              </a:endParaRPr>
            </a:p>
          </p:txBody>
        </p:sp>
      </p:grpSp>
      <p:cxnSp>
        <p:nvCxnSpPr>
          <p:cNvPr id="200" name="直接连接符 199"/>
          <p:cNvCxnSpPr/>
          <p:nvPr/>
        </p:nvCxnSpPr>
        <p:spPr>
          <a:xfrm flipH="1">
            <a:off x="2808409" y="4006052"/>
            <a:ext cx="2193923"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10" name="TextBox 209"/>
          <p:cNvSpPr txBox="1"/>
          <p:nvPr/>
        </p:nvSpPr>
        <p:spPr bwMode="auto">
          <a:xfrm>
            <a:off x="1797815" y="3836088"/>
            <a:ext cx="671980"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dirty="0">
                <a:solidFill>
                  <a:srgbClr val="486877"/>
                </a:solidFill>
                <a:latin typeface="+mn-lt"/>
                <a:ea typeface="+mn-ea"/>
                <a:cs typeface="+mn-ea"/>
                <a:sym typeface="+mn-lt"/>
              </a:rPr>
              <a:t>图表</a:t>
            </a:r>
          </a:p>
        </p:txBody>
      </p:sp>
      <p:sp>
        <p:nvSpPr>
          <p:cNvPr id="64" name="TextBox 6">
            <a:extLst>
              <a:ext uri="{FF2B5EF4-FFF2-40B4-BE49-F238E27FC236}">
                <a16:creationId xmlns="" xmlns:a16="http://schemas.microsoft.com/office/drawing/2014/main" id="{82656636-22D6-446A-85C0-66FE4755CCBA}"/>
              </a:ext>
            </a:extLst>
          </p:cNvPr>
          <p:cNvSpPr txBox="1"/>
          <p:nvPr/>
        </p:nvSpPr>
        <p:spPr>
          <a:xfrm>
            <a:off x="279492" y="-39956"/>
            <a:ext cx="3926844" cy="369332"/>
          </a:xfrm>
          <a:prstGeom prst="rect">
            <a:avLst/>
          </a:prstGeom>
          <a:noFill/>
        </p:spPr>
        <p:txBody>
          <a:bodyPr wrap="none" rtlCol="0">
            <a:spAutoFit/>
          </a:bodyPr>
          <a:lstStyle/>
          <a:p>
            <a:pPr marL="274320" indent="-274320">
              <a:buClr>
                <a:schemeClr val="accent3"/>
              </a:buClr>
              <a:defRPr/>
            </a:pPr>
            <a:r>
              <a:rPr lang="zh-CN" altLang="en-US" sz="1800" b="1" spc="300" dirty="0">
                <a:solidFill>
                  <a:schemeClr val="bg1"/>
                </a:solidFill>
                <a:cs typeface="+mn-ea"/>
                <a:sym typeface="+mn-lt"/>
              </a:rPr>
              <a:t>提升</a:t>
            </a:r>
            <a:r>
              <a:rPr lang="en-US" altLang="zh-CN" sz="1800" b="1" spc="300" dirty="0">
                <a:solidFill>
                  <a:schemeClr val="bg1"/>
                </a:solidFill>
                <a:cs typeface="+mn-ea"/>
                <a:sym typeface="+mn-lt"/>
              </a:rPr>
              <a:t>excel</a:t>
            </a:r>
            <a:r>
              <a:rPr lang="zh-CN" altLang="en-US" sz="1800" b="1" spc="300" dirty="0">
                <a:solidFill>
                  <a:schemeClr val="bg1"/>
                </a:solidFill>
                <a:cs typeface="+mn-ea"/>
                <a:sym typeface="+mn-lt"/>
              </a:rPr>
              <a:t>使用效率的四个因素</a:t>
            </a:r>
            <a:endParaRPr lang="en-US" altLang="zh-CN" sz="1800" b="1" spc="300" dirty="0">
              <a:solidFill>
                <a:schemeClr val="bg1"/>
              </a:solidFill>
              <a:cs typeface="+mn-ea"/>
              <a:sym typeface="+mn-lt"/>
            </a:endParaRPr>
          </a:p>
        </p:txBody>
      </p:sp>
      <p:pic>
        <p:nvPicPr>
          <p:cNvPr id="67" name="Picture 4">
            <a:extLst>
              <a:ext uri="{FF2B5EF4-FFF2-40B4-BE49-F238E27FC236}">
                <a16:creationId xmlns="" xmlns:a16="http://schemas.microsoft.com/office/drawing/2014/main" id="{11769B10-7E94-44AF-BC65-71A8C32033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9255" y="2722282"/>
            <a:ext cx="5905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3">
            <a:extLst>
              <a:ext uri="{FF2B5EF4-FFF2-40B4-BE49-F238E27FC236}">
                <a16:creationId xmlns="" xmlns:a16="http://schemas.microsoft.com/office/drawing/2014/main" id="{EB3DD969-63FA-4260-B1C4-C9593639A58B}"/>
              </a:ext>
            </a:extLst>
          </p:cNvPr>
          <p:cNvPicPr>
            <a:picLocks noChangeAspect="1" noChangeArrowheads="1"/>
          </p:cNvPicPr>
          <p:nvPr/>
        </p:nvPicPr>
        <p:blipFill>
          <a:blip r:embed="rId4" cstate="print">
            <a:clrChange>
              <a:clrFrom>
                <a:srgbClr val="CCCCCC"/>
              </a:clrFrom>
              <a:clrTo>
                <a:srgbClr val="CCCCCC">
                  <a:alpha val="0"/>
                </a:srgbClr>
              </a:clrTo>
            </a:clrChange>
            <a:extLst>
              <a:ext uri="{28A0092B-C50C-407E-A947-70E740481C1C}">
                <a14:useLocalDpi xmlns:a14="http://schemas.microsoft.com/office/drawing/2010/main" val="0"/>
              </a:ext>
            </a:extLst>
          </a:blip>
          <a:srcRect/>
          <a:stretch>
            <a:fillRect/>
          </a:stretch>
        </p:blipFill>
        <p:spPr bwMode="auto">
          <a:xfrm>
            <a:off x="5243904" y="3666293"/>
            <a:ext cx="685863" cy="678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 xmlns:cx1="http://schemas.microsoft.com/office/drawing/2015/9/8/chartex" Requires="cx1">
          <p:graphicFrame>
            <p:nvGraphicFramePr>
              <p:cNvPr id="9" name="图表 8">
                <a:extLst>
                  <a:ext uri="{FF2B5EF4-FFF2-40B4-BE49-F238E27FC236}">
                    <a16:creationId xmlns:a16="http://schemas.microsoft.com/office/drawing/2014/main" id="{7BAD889C-41ED-48F6-B9B9-AB1D35476278}"/>
                  </a:ext>
                </a:extLst>
              </p:cNvPr>
              <p:cNvGraphicFramePr/>
              <p:nvPr>
                <p:extLst>
                  <p:ext uri="{D42A27DB-BD31-4B8C-83A1-F6EECF244321}">
                    <p14:modId xmlns:p14="http://schemas.microsoft.com/office/powerpoint/2010/main" val="1180571647"/>
                  </p:ext>
                </p:extLst>
              </p:nvPr>
            </p:nvGraphicFramePr>
            <p:xfrm>
              <a:off x="5555018" y="1382200"/>
              <a:ext cx="3926844" cy="2940203"/>
            </p:xfrm>
            <a:graphic>
              <a:graphicData uri="http://schemas.microsoft.com/office/drawing/2014/chartex">
                <cx:chart xmlns:cx="http://schemas.microsoft.com/office/drawing/2014/chartex" xmlns:r="http://schemas.openxmlformats.org/officeDocument/2006/relationships" r:id="rId5"/>
              </a:graphicData>
            </a:graphic>
          </p:graphicFrame>
        </mc:Choice>
        <mc:Fallback>
          <p:pic>
            <p:nvPicPr>
              <p:cNvPr id="9" name="图表 8">
                <a:extLst>
                  <a:ext uri="{FF2B5EF4-FFF2-40B4-BE49-F238E27FC236}">
                    <a16:creationId xmlns:cx1="http://schemas.microsoft.com/office/drawing/2015/9/8/chartex" xmlns="" xmlns:a16="http://schemas.microsoft.com/office/drawing/2014/main" id="{7BAD889C-41ED-48F6-B9B9-AB1D35476278}"/>
                  </a:ext>
                </a:extLst>
              </p:cNvPr>
              <p:cNvPicPr>
                <a:picLocks noGrp="1" noRot="1" noChangeAspect="1" noMove="1" noResize="1" noEditPoints="1" noAdjustHandles="1" noChangeArrowheads="1" noChangeShapeType="1"/>
              </p:cNvPicPr>
              <p:nvPr/>
            </p:nvPicPr>
            <p:blipFill>
              <a:blip r:embed="rId6"/>
              <a:stretch>
                <a:fillRect/>
              </a:stretch>
            </p:blipFill>
            <p:spPr>
              <a:xfrm>
                <a:off x="5555018" y="1382200"/>
                <a:ext cx="3926844" cy="2940203"/>
              </a:xfrm>
              <a:prstGeom prst="rect">
                <a:avLst/>
              </a:prstGeom>
            </p:spPr>
          </p:pic>
        </mc:Fallback>
      </mc:AlternateContent>
    </p:spTree>
    <p:extLst>
      <p:ext uri="{BB962C8B-B14F-4D97-AF65-F5344CB8AC3E}">
        <p14:creationId xmlns:p14="http://schemas.microsoft.com/office/powerpoint/2010/main" val="13344663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207"/>
                                        </p:tgtEl>
                                        <p:attrNameLst>
                                          <p:attrName>style.visibility</p:attrName>
                                        </p:attrNameLst>
                                      </p:cBhvr>
                                      <p:to>
                                        <p:strVal val="visible"/>
                                      </p:to>
                                    </p:set>
                                    <p:animEffect transition="in" filter="fade">
                                      <p:cBhvr>
                                        <p:cTn id="24" dur="500"/>
                                        <p:tgtEl>
                                          <p:spTgt spid="207"/>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208"/>
                                        </p:tgtEl>
                                        <p:attrNameLst>
                                          <p:attrName>style.visibility</p:attrName>
                                        </p:attrNameLst>
                                      </p:cBhvr>
                                      <p:to>
                                        <p:strVal val="visible"/>
                                      </p:to>
                                    </p:set>
                                    <p:animEffect transition="in" filter="fade">
                                      <p:cBhvr>
                                        <p:cTn id="27" dur="500"/>
                                        <p:tgtEl>
                                          <p:spTgt spid="208"/>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209"/>
                                        </p:tgtEl>
                                        <p:attrNameLst>
                                          <p:attrName>style.visibility</p:attrName>
                                        </p:attrNameLst>
                                      </p:cBhvr>
                                      <p:to>
                                        <p:strVal val="visible"/>
                                      </p:to>
                                    </p:set>
                                    <p:animEffect transition="in" filter="fade">
                                      <p:cBhvr>
                                        <p:cTn id="30" dur="500"/>
                                        <p:tgtEl>
                                          <p:spTgt spid="209"/>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210"/>
                                        </p:tgtEl>
                                        <p:attrNameLst>
                                          <p:attrName>style.visibility</p:attrName>
                                        </p:attrNameLst>
                                      </p:cBhvr>
                                      <p:to>
                                        <p:strVal val="visible"/>
                                      </p:to>
                                    </p:set>
                                    <p:animEffect transition="in" filter="fade">
                                      <p:cBhvr>
                                        <p:cTn id="33" dur="500"/>
                                        <p:tgtEl>
                                          <p:spTgt spid="210"/>
                                        </p:tgtEl>
                                      </p:cBhvr>
                                    </p:animEffect>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nodeType="withEffect">
                                  <p:stCondLst>
                                    <p:cond delay="250"/>
                                  </p:stCondLst>
                                  <p:childTnLst>
                                    <p:set>
                                      <p:cBhvr>
                                        <p:cTn id="39" dur="1" fill="hold">
                                          <p:stCondLst>
                                            <p:cond delay="0"/>
                                          </p:stCondLst>
                                        </p:cTn>
                                        <p:tgtEl>
                                          <p:spTgt spid="196"/>
                                        </p:tgtEl>
                                        <p:attrNameLst>
                                          <p:attrName>style.visibility</p:attrName>
                                        </p:attrNameLst>
                                      </p:cBhvr>
                                      <p:to>
                                        <p:strVal val="visible"/>
                                      </p:to>
                                    </p:set>
                                    <p:animEffect transition="in" filter="wipe(left)">
                                      <p:cBhvr>
                                        <p:cTn id="40" dur="500"/>
                                        <p:tgtEl>
                                          <p:spTgt spid="196"/>
                                        </p:tgtEl>
                                      </p:cBhvr>
                                    </p:animEffect>
                                  </p:childTnLst>
                                </p:cTn>
                              </p:par>
                              <p:par>
                                <p:cTn id="41" presetID="22" presetClass="entr" presetSubtype="8" fill="hold" nodeType="withEffect">
                                  <p:stCondLst>
                                    <p:cond delay="500"/>
                                  </p:stCondLst>
                                  <p:childTnLst>
                                    <p:set>
                                      <p:cBhvr>
                                        <p:cTn id="42" dur="1" fill="hold">
                                          <p:stCondLst>
                                            <p:cond delay="0"/>
                                          </p:stCondLst>
                                        </p:cTn>
                                        <p:tgtEl>
                                          <p:spTgt spid="198"/>
                                        </p:tgtEl>
                                        <p:attrNameLst>
                                          <p:attrName>style.visibility</p:attrName>
                                        </p:attrNameLst>
                                      </p:cBhvr>
                                      <p:to>
                                        <p:strVal val="visible"/>
                                      </p:to>
                                    </p:set>
                                    <p:animEffect transition="in" filter="wipe(left)">
                                      <p:cBhvr>
                                        <p:cTn id="43" dur="500"/>
                                        <p:tgtEl>
                                          <p:spTgt spid="198"/>
                                        </p:tgtEl>
                                      </p:cBhvr>
                                    </p:animEffect>
                                  </p:childTnLst>
                                </p:cTn>
                              </p:par>
                              <p:par>
                                <p:cTn id="44" presetID="22" presetClass="entr" presetSubtype="8" fill="hold" nodeType="withEffect">
                                  <p:stCondLst>
                                    <p:cond delay="750"/>
                                  </p:stCondLst>
                                  <p:childTnLst>
                                    <p:set>
                                      <p:cBhvr>
                                        <p:cTn id="45" dur="1" fill="hold">
                                          <p:stCondLst>
                                            <p:cond delay="0"/>
                                          </p:stCondLst>
                                        </p:cTn>
                                        <p:tgtEl>
                                          <p:spTgt spid="200"/>
                                        </p:tgtEl>
                                        <p:attrNameLst>
                                          <p:attrName>style.visibility</p:attrName>
                                        </p:attrNameLst>
                                      </p:cBhvr>
                                      <p:to>
                                        <p:strVal val="visible"/>
                                      </p:to>
                                    </p:set>
                                    <p:animEffect transition="in" filter="wipe(left)">
                                      <p:cBhvr>
                                        <p:cTn id="46" dur="500"/>
                                        <p:tgtEl>
                                          <p:spTgt spid="200"/>
                                        </p:tgtEl>
                                      </p:cBhvr>
                                    </p:animEffect>
                                  </p:childTnLst>
                                </p:cTn>
                              </p:par>
                            </p:childTnLst>
                          </p:cTn>
                        </p:par>
                        <p:par>
                          <p:cTn id="47" fill="hold">
                            <p:stCondLst>
                              <p:cond delay="3750"/>
                            </p:stCondLst>
                            <p:childTnLst>
                              <p:par>
                                <p:cTn id="48" presetID="10" presetClass="entr" presetSubtype="0" fill="hold" grpId="0" nodeType="afterEffect">
                                  <p:stCondLst>
                                    <p:cond delay="0"/>
                                  </p:stCondLst>
                                  <p:childTnLst>
                                    <p:set>
                                      <p:cBhvr>
                                        <p:cTn id="49" dur="1" fill="hold">
                                          <p:stCondLst>
                                            <p:cond delay="0"/>
                                          </p:stCondLst>
                                        </p:cTn>
                                        <p:tgtEl>
                                          <p:spTgt spid="202"/>
                                        </p:tgtEl>
                                        <p:attrNameLst>
                                          <p:attrName>style.visibility</p:attrName>
                                        </p:attrNameLst>
                                      </p:cBhvr>
                                      <p:to>
                                        <p:strVal val="visible"/>
                                      </p:to>
                                    </p:set>
                                    <p:animEffect transition="in" filter="fade">
                                      <p:cBhvr>
                                        <p:cTn id="50" dur="500"/>
                                        <p:tgtEl>
                                          <p:spTgt spid="202"/>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203"/>
                                        </p:tgtEl>
                                        <p:attrNameLst>
                                          <p:attrName>style.visibility</p:attrName>
                                        </p:attrNameLst>
                                      </p:cBhvr>
                                      <p:to>
                                        <p:strVal val="visible"/>
                                      </p:to>
                                    </p:set>
                                    <p:animEffect transition="in" filter="fade">
                                      <p:cBhvr>
                                        <p:cTn id="53" dur="500"/>
                                        <p:tgtEl>
                                          <p:spTgt spid="203"/>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67"/>
                                        </p:tgtEl>
                                        <p:attrNameLst>
                                          <p:attrName>style.visibility</p:attrName>
                                        </p:attrNameLst>
                                      </p:cBhvr>
                                      <p:to>
                                        <p:strVal val="visible"/>
                                      </p:to>
                                    </p:set>
                                    <p:anim calcmode="lin" valueType="num">
                                      <p:cBhvr additive="base">
                                        <p:cTn id="58" dur="500" fill="hold"/>
                                        <p:tgtEl>
                                          <p:spTgt spid="67"/>
                                        </p:tgtEl>
                                        <p:attrNameLst>
                                          <p:attrName>ppt_x</p:attrName>
                                        </p:attrNameLst>
                                      </p:cBhvr>
                                      <p:tavLst>
                                        <p:tav tm="0">
                                          <p:val>
                                            <p:strVal val="#ppt_x"/>
                                          </p:val>
                                        </p:tav>
                                        <p:tav tm="100000">
                                          <p:val>
                                            <p:strVal val="#ppt_x"/>
                                          </p:val>
                                        </p:tav>
                                      </p:tavLst>
                                    </p:anim>
                                    <p:anim calcmode="lin" valueType="num">
                                      <p:cBhvr additive="base">
                                        <p:cTn id="59"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6" presetClass="entr" presetSubtype="0" fill="hold" nodeType="clickEffect">
                                  <p:stCondLst>
                                    <p:cond delay="0"/>
                                  </p:stCondLst>
                                  <p:childTnLst>
                                    <p:set>
                                      <p:cBhvr>
                                        <p:cTn id="63" dur="1" fill="hold">
                                          <p:stCondLst>
                                            <p:cond delay="0"/>
                                          </p:stCondLst>
                                        </p:cTn>
                                        <p:tgtEl>
                                          <p:spTgt spid="68"/>
                                        </p:tgtEl>
                                        <p:attrNameLst>
                                          <p:attrName>style.visibility</p:attrName>
                                        </p:attrNameLst>
                                      </p:cBhvr>
                                      <p:to>
                                        <p:strVal val="visible"/>
                                      </p:to>
                                    </p:set>
                                    <p:animEffect transition="in" filter="wipe(down)">
                                      <p:cBhvr>
                                        <p:cTn id="64" dur="580">
                                          <p:stCondLst>
                                            <p:cond delay="0"/>
                                          </p:stCondLst>
                                        </p:cTn>
                                        <p:tgtEl>
                                          <p:spTgt spid="68"/>
                                        </p:tgtEl>
                                      </p:cBhvr>
                                    </p:animEffect>
                                    <p:anim calcmode="lin" valueType="num">
                                      <p:cBhvr>
                                        <p:cTn id="65" dur="1822" tmFilter="0,0; 0.14,0.36; 0.43,0.73; 0.71,0.91; 1.0,1.0">
                                          <p:stCondLst>
                                            <p:cond delay="0"/>
                                          </p:stCondLst>
                                        </p:cTn>
                                        <p:tgtEl>
                                          <p:spTgt spid="68"/>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68"/>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68"/>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68"/>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68"/>
                                        </p:tgtEl>
                                        <p:attrNameLst>
                                          <p:attrName>ppt_y</p:attrName>
                                        </p:attrNameLst>
                                      </p:cBhvr>
                                      <p:tavLst>
                                        <p:tav tm="0" fmla="#ppt_y-sin(pi*$)/81">
                                          <p:val>
                                            <p:fltVal val="0"/>
                                          </p:val>
                                        </p:tav>
                                        <p:tav tm="100000">
                                          <p:val>
                                            <p:fltVal val="1"/>
                                          </p:val>
                                        </p:tav>
                                      </p:tavLst>
                                    </p:anim>
                                    <p:animScale>
                                      <p:cBhvr>
                                        <p:cTn id="70" dur="26">
                                          <p:stCondLst>
                                            <p:cond delay="650"/>
                                          </p:stCondLst>
                                        </p:cTn>
                                        <p:tgtEl>
                                          <p:spTgt spid="68"/>
                                        </p:tgtEl>
                                      </p:cBhvr>
                                      <p:to x="100000" y="60000"/>
                                    </p:animScale>
                                    <p:animScale>
                                      <p:cBhvr>
                                        <p:cTn id="71" dur="166" decel="50000">
                                          <p:stCondLst>
                                            <p:cond delay="676"/>
                                          </p:stCondLst>
                                        </p:cTn>
                                        <p:tgtEl>
                                          <p:spTgt spid="68"/>
                                        </p:tgtEl>
                                      </p:cBhvr>
                                      <p:to x="100000" y="100000"/>
                                    </p:animScale>
                                    <p:animScale>
                                      <p:cBhvr>
                                        <p:cTn id="72" dur="26">
                                          <p:stCondLst>
                                            <p:cond delay="1312"/>
                                          </p:stCondLst>
                                        </p:cTn>
                                        <p:tgtEl>
                                          <p:spTgt spid="68"/>
                                        </p:tgtEl>
                                      </p:cBhvr>
                                      <p:to x="100000" y="80000"/>
                                    </p:animScale>
                                    <p:animScale>
                                      <p:cBhvr>
                                        <p:cTn id="73" dur="166" decel="50000">
                                          <p:stCondLst>
                                            <p:cond delay="1338"/>
                                          </p:stCondLst>
                                        </p:cTn>
                                        <p:tgtEl>
                                          <p:spTgt spid="68"/>
                                        </p:tgtEl>
                                      </p:cBhvr>
                                      <p:to x="100000" y="100000"/>
                                    </p:animScale>
                                    <p:animScale>
                                      <p:cBhvr>
                                        <p:cTn id="74" dur="26">
                                          <p:stCondLst>
                                            <p:cond delay="1642"/>
                                          </p:stCondLst>
                                        </p:cTn>
                                        <p:tgtEl>
                                          <p:spTgt spid="68"/>
                                        </p:tgtEl>
                                      </p:cBhvr>
                                      <p:to x="100000" y="90000"/>
                                    </p:animScale>
                                    <p:animScale>
                                      <p:cBhvr>
                                        <p:cTn id="75" dur="166" decel="50000">
                                          <p:stCondLst>
                                            <p:cond delay="1668"/>
                                          </p:stCondLst>
                                        </p:cTn>
                                        <p:tgtEl>
                                          <p:spTgt spid="68"/>
                                        </p:tgtEl>
                                      </p:cBhvr>
                                      <p:to x="100000" y="100000"/>
                                    </p:animScale>
                                    <p:animScale>
                                      <p:cBhvr>
                                        <p:cTn id="76" dur="26">
                                          <p:stCondLst>
                                            <p:cond delay="1808"/>
                                          </p:stCondLst>
                                        </p:cTn>
                                        <p:tgtEl>
                                          <p:spTgt spid="68"/>
                                        </p:tgtEl>
                                      </p:cBhvr>
                                      <p:to x="100000" y="95000"/>
                                    </p:animScale>
                                    <p:animScale>
                                      <p:cBhvr>
                                        <p:cTn id="77" dur="166" decel="50000">
                                          <p:stCondLst>
                                            <p:cond delay="1834"/>
                                          </p:stCondLst>
                                        </p:cTn>
                                        <p:tgtEl>
                                          <p:spTgt spid="68"/>
                                        </p:tgtEl>
                                      </p:cBhvr>
                                      <p:to x="100000" y="100000"/>
                                    </p:animScale>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fade">
                                      <p:cBhvr>
                                        <p:cTn id="82" dur="1000"/>
                                        <p:tgtEl>
                                          <p:spTgt spid="9"/>
                                        </p:tgtEl>
                                      </p:cBhvr>
                                    </p:animEffect>
                                    <p:anim calcmode="lin" valueType="num">
                                      <p:cBhvr>
                                        <p:cTn id="83" dur="1000" fill="hold"/>
                                        <p:tgtEl>
                                          <p:spTgt spid="9"/>
                                        </p:tgtEl>
                                        <p:attrNameLst>
                                          <p:attrName>ppt_x</p:attrName>
                                        </p:attrNameLst>
                                      </p:cBhvr>
                                      <p:tavLst>
                                        <p:tav tm="0">
                                          <p:val>
                                            <p:strVal val="#ppt_x"/>
                                          </p:val>
                                        </p:tav>
                                        <p:tav tm="100000">
                                          <p:val>
                                            <p:strVal val="#ppt_x"/>
                                          </p:val>
                                        </p:tav>
                                      </p:tavLst>
                                    </p:anim>
                                    <p:anim calcmode="lin" valueType="num">
                                      <p:cBhvr>
                                        <p:cTn id="8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 grpId="0"/>
      <p:bldP spid="207" grpId="0"/>
      <p:bldP spid="203" grpId="0"/>
      <p:bldP spid="208" grpId="0"/>
      <p:bldP spid="209" grpId="0"/>
      <p:bldP spid="2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18"/>
          <p:cNvSpPr/>
          <p:nvPr/>
        </p:nvSpPr>
        <p:spPr>
          <a:xfrm>
            <a:off x="1" y="3771827"/>
            <a:ext cx="9150543" cy="232130"/>
          </a:xfrm>
          <a:custGeom>
            <a:avLst/>
            <a:gdLst>
              <a:gd name="connsiteX0" fmla="*/ 8998937 w 11238806"/>
              <a:gd name="connsiteY0" fmla="*/ 0 h 282633"/>
              <a:gd name="connsiteX1" fmla="*/ 11238806 w 11238806"/>
              <a:gd name="connsiteY1" fmla="*/ 0 h 282633"/>
              <a:gd name="connsiteX2" fmla="*/ 11238806 w 11238806"/>
              <a:gd name="connsiteY2" fmla="*/ 282633 h 282633"/>
              <a:gd name="connsiteX3" fmla="*/ 8998936 w 11238806"/>
              <a:gd name="connsiteY3" fmla="*/ 282633 h 282633"/>
              <a:gd name="connsiteX4" fmla="*/ 9012415 w 11238806"/>
              <a:gd name="connsiteY4" fmla="*/ 257801 h 282633"/>
              <a:gd name="connsiteX5" fmla="*/ 9035932 w 11238806"/>
              <a:gd name="connsiteY5" fmla="*/ 141316 h 282633"/>
              <a:gd name="connsiteX6" fmla="*/ 9012415 w 11238806"/>
              <a:gd name="connsiteY6" fmla="*/ 24831 h 282633"/>
              <a:gd name="connsiteX7" fmla="*/ 8695498 w 11238806"/>
              <a:gd name="connsiteY7" fmla="*/ 0 h 282633"/>
              <a:gd name="connsiteX8" fmla="*/ 8777850 w 11238806"/>
              <a:gd name="connsiteY8" fmla="*/ 0 h 282633"/>
              <a:gd name="connsiteX9" fmla="*/ 8794916 w 11238806"/>
              <a:gd name="connsiteY9" fmla="*/ 3446 h 282633"/>
              <a:gd name="connsiteX10" fmla="*/ 8886303 w 11238806"/>
              <a:gd name="connsiteY10" fmla="*/ 141316 h 282633"/>
              <a:gd name="connsiteX11" fmla="*/ 8794916 w 11238806"/>
              <a:gd name="connsiteY11" fmla="*/ 279187 h 282633"/>
              <a:gd name="connsiteX12" fmla="*/ 8777845 w 11238806"/>
              <a:gd name="connsiteY12" fmla="*/ 282633 h 282633"/>
              <a:gd name="connsiteX13" fmla="*/ 8695503 w 11238806"/>
              <a:gd name="connsiteY13" fmla="*/ 282633 h 282633"/>
              <a:gd name="connsiteX14" fmla="*/ 8678432 w 11238806"/>
              <a:gd name="connsiteY14" fmla="*/ 279187 h 282633"/>
              <a:gd name="connsiteX15" fmla="*/ 8587045 w 11238806"/>
              <a:gd name="connsiteY15" fmla="*/ 141316 h 282633"/>
              <a:gd name="connsiteX16" fmla="*/ 8678432 w 11238806"/>
              <a:gd name="connsiteY16" fmla="*/ 3446 h 282633"/>
              <a:gd name="connsiteX17" fmla="*/ 6784981 w 11238806"/>
              <a:gd name="connsiteY17" fmla="*/ 0 h 282633"/>
              <a:gd name="connsiteX18" fmla="*/ 8474411 w 11238806"/>
              <a:gd name="connsiteY18" fmla="*/ 0 h 282633"/>
              <a:gd name="connsiteX19" fmla="*/ 8460933 w 11238806"/>
              <a:gd name="connsiteY19" fmla="*/ 24831 h 282633"/>
              <a:gd name="connsiteX20" fmla="*/ 8437416 w 11238806"/>
              <a:gd name="connsiteY20" fmla="*/ 141316 h 282633"/>
              <a:gd name="connsiteX21" fmla="*/ 8460933 w 11238806"/>
              <a:gd name="connsiteY21" fmla="*/ 257801 h 282633"/>
              <a:gd name="connsiteX22" fmla="*/ 8474412 w 11238806"/>
              <a:gd name="connsiteY22" fmla="*/ 282633 h 282633"/>
              <a:gd name="connsiteX23" fmla="*/ 6784981 w 11238806"/>
              <a:gd name="connsiteY23" fmla="*/ 282633 h 282633"/>
              <a:gd name="connsiteX24" fmla="*/ 6798459 w 11238806"/>
              <a:gd name="connsiteY24" fmla="*/ 257801 h 282633"/>
              <a:gd name="connsiteX25" fmla="*/ 6821976 w 11238806"/>
              <a:gd name="connsiteY25" fmla="*/ 141316 h 282633"/>
              <a:gd name="connsiteX26" fmla="*/ 6798459 w 11238806"/>
              <a:gd name="connsiteY26" fmla="*/ 24831 h 282633"/>
              <a:gd name="connsiteX27" fmla="*/ 6481542 w 11238806"/>
              <a:gd name="connsiteY27" fmla="*/ 0 h 282633"/>
              <a:gd name="connsiteX28" fmla="*/ 6563894 w 11238806"/>
              <a:gd name="connsiteY28" fmla="*/ 0 h 282633"/>
              <a:gd name="connsiteX29" fmla="*/ 6580961 w 11238806"/>
              <a:gd name="connsiteY29" fmla="*/ 3446 h 282633"/>
              <a:gd name="connsiteX30" fmla="*/ 6672347 w 11238806"/>
              <a:gd name="connsiteY30" fmla="*/ 141316 h 282633"/>
              <a:gd name="connsiteX31" fmla="*/ 6580961 w 11238806"/>
              <a:gd name="connsiteY31" fmla="*/ 279187 h 282633"/>
              <a:gd name="connsiteX32" fmla="*/ 6563889 w 11238806"/>
              <a:gd name="connsiteY32" fmla="*/ 282633 h 282633"/>
              <a:gd name="connsiteX33" fmla="*/ 6481547 w 11238806"/>
              <a:gd name="connsiteY33" fmla="*/ 282633 h 282633"/>
              <a:gd name="connsiteX34" fmla="*/ 6464476 w 11238806"/>
              <a:gd name="connsiteY34" fmla="*/ 279187 h 282633"/>
              <a:gd name="connsiteX35" fmla="*/ 6373089 w 11238806"/>
              <a:gd name="connsiteY35" fmla="*/ 141316 h 282633"/>
              <a:gd name="connsiteX36" fmla="*/ 6464476 w 11238806"/>
              <a:gd name="connsiteY36" fmla="*/ 3446 h 282633"/>
              <a:gd name="connsiteX37" fmla="*/ 4571025 w 11238806"/>
              <a:gd name="connsiteY37" fmla="*/ 0 h 282633"/>
              <a:gd name="connsiteX38" fmla="*/ 6260455 w 11238806"/>
              <a:gd name="connsiteY38" fmla="*/ 0 h 282633"/>
              <a:gd name="connsiteX39" fmla="*/ 6246977 w 11238806"/>
              <a:gd name="connsiteY39" fmla="*/ 24831 h 282633"/>
              <a:gd name="connsiteX40" fmla="*/ 6223460 w 11238806"/>
              <a:gd name="connsiteY40" fmla="*/ 141316 h 282633"/>
              <a:gd name="connsiteX41" fmla="*/ 6246977 w 11238806"/>
              <a:gd name="connsiteY41" fmla="*/ 257801 h 282633"/>
              <a:gd name="connsiteX42" fmla="*/ 6260456 w 11238806"/>
              <a:gd name="connsiteY42" fmla="*/ 282633 h 282633"/>
              <a:gd name="connsiteX43" fmla="*/ 4571025 w 11238806"/>
              <a:gd name="connsiteY43" fmla="*/ 282633 h 282633"/>
              <a:gd name="connsiteX44" fmla="*/ 4584503 w 11238806"/>
              <a:gd name="connsiteY44" fmla="*/ 257801 h 282633"/>
              <a:gd name="connsiteX45" fmla="*/ 4608020 w 11238806"/>
              <a:gd name="connsiteY45" fmla="*/ 141316 h 282633"/>
              <a:gd name="connsiteX46" fmla="*/ 4584503 w 11238806"/>
              <a:gd name="connsiteY46" fmla="*/ 24831 h 282633"/>
              <a:gd name="connsiteX47" fmla="*/ 4267587 w 11238806"/>
              <a:gd name="connsiteY47" fmla="*/ 0 h 282633"/>
              <a:gd name="connsiteX48" fmla="*/ 4349938 w 11238806"/>
              <a:gd name="connsiteY48" fmla="*/ 0 h 282633"/>
              <a:gd name="connsiteX49" fmla="*/ 4367005 w 11238806"/>
              <a:gd name="connsiteY49" fmla="*/ 3446 h 282633"/>
              <a:gd name="connsiteX50" fmla="*/ 4458391 w 11238806"/>
              <a:gd name="connsiteY50" fmla="*/ 141316 h 282633"/>
              <a:gd name="connsiteX51" fmla="*/ 4367005 w 11238806"/>
              <a:gd name="connsiteY51" fmla="*/ 279187 h 282633"/>
              <a:gd name="connsiteX52" fmla="*/ 4349933 w 11238806"/>
              <a:gd name="connsiteY52" fmla="*/ 282633 h 282633"/>
              <a:gd name="connsiteX53" fmla="*/ 4267591 w 11238806"/>
              <a:gd name="connsiteY53" fmla="*/ 282633 h 282633"/>
              <a:gd name="connsiteX54" fmla="*/ 4250520 w 11238806"/>
              <a:gd name="connsiteY54" fmla="*/ 279187 h 282633"/>
              <a:gd name="connsiteX55" fmla="*/ 4159133 w 11238806"/>
              <a:gd name="connsiteY55" fmla="*/ 141316 h 282633"/>
              <a:gd name="connsiteX56" fmla="*/ 4250520 w 11238806"/>
              <a:gd name="connsiteY56" fmla="*/ 3446 h 282633"/>
              <a:gd name="connsiteX57" fmla="*/ 2357070 w 11238806"/>
              <a:gd name="connsiteY57" fmla="*/ 0 h 282633"/>
              <a:gd name="connsiteX58" fmla="*/ 4046499 w 11238806"/>
              <a:gd name="connsiteY58" fmla="*/ 0 h 282633"/>
              <a:gd name="connsiteX59" fmla="*/ 4033022 w 11238806"/>
              <a:gd name="connsiteY59" fmla="*/ 24831 h 282633"/>
              <a:gd name="connsiteX60" fmla="*/ 4009505 w 11238806"/>
              <a:gd name="connsiteY60" fmla="*/ 141316 h 282633"/>
              <a:gd name="connsiteX61" fmla="*/ 4033022 w 11238806"/>
              <a:gd name="connsiteY61" fmla="*/ 257801 h 282633"/>
              <a:gd name="connsiteX62" fmla="*/ 4046500 w 11238806"/>
              <a:gd name="connsiteY62" fmla="*/ 282633 h 282633"/>
              <a:gd name="connsiteX63" fmla="*/ 2357069 w 11238806"/>
              <a:gd name="connsiteY63" fmla="*/ 282633 h 282633"/>
              <a:gd name="connsiteX64" fmla="*/ 2370548 w 11238806"/>
              <a:gd name="connsiteY64" fmla="*/ 257801 h 282633"/>
              <a:gd name="connsiteX65" fmla="*/ 2394065 w 11238806"/>
              <a:gd name="connsiteY65" fmla="*/ 141316 h 282633"/>
              <a:gd name="connsiteX66" fmla="*/ 2370548 w 11238806"/>
              <a:gd name="connsiteY66" fmla="*/ 24831 h 282633"/>
              <a:gd name="connsiteX67" fmla="*/ 2053631 w 11238806"/>
              <a:gd name="connsiteY67" fmla="*/ 0 h 282633"/>
              <a:gd name="connsiteX68" fmla="*/ 2135983 w 11238806"/>
              <a:gd name="connsiteY68" fmla="*/ 0 h 282633"/>
              <a:gd name="connsiteX69" fmla="*/ 2153049 w 11238806"/>
              <a:gd name="connsiteY69" fmla="*/ 3446 h 282633"/>
              <a:gd name="connsiteX70" fmla="*/ 2244436 w 11238806"/>
              <a:gd name="connsiteY70" fmla="*/ 141316 h 282633"/>
              <a:gd name="connsiteX71" fmla="*/ 2153049 w 11238806"/>
              <a:gd name="connsiteY71" fmla="*/ 279187 h 282633"/>
              <a:gd name="connsiteX72" fmla="*/ 2135978 w 11238806"/>
              <a:gd name="connsiteY72" fmla="*/ 282633 h 282633"/>
              <a:gd name="connsiteX73" fmla="*/ 2053636 w 11238806"/>
              <a:gd name="connsiteY73" fmla="*/ 282633 h 282633"/>
              <a:gd name="connsiteX74" fmla="*/ 2036565 w 11238806"/>
              <a:gd name="connsiteY74" fmla="*/ 279187 h 282633"/>
              <a:gd name="connsiteX75" fmla="*/ 1945178 w 11238806"/>
              <a:gd name="connsiteY75" fmla="*/ 141316 h 282633"/>
              <a:gd name="connsiteX76" fmla="*/ 2036565 w 11238806"/>
              <a:gd name="connsiteY76" fmla="*/ 3446 h 282633"/>
              <a:gd name="connsiteX77" fmla="*/ 0 w 11238806"/>
              <a:gd name="connsiteY77" fmla="*/ 0 h 282633"/>
              <a:gd name="connsiteX78" fmla="*/ 1832544 w 11238806"/>
              <a:gd name="connsiteY78" fmla="*/ 0 h 282633"/>
              <a:gd name="connsiteX79" fmla="*/ 1819066 w 11238806"/>
              <a:gd name="connsiteY79" fmla="*/ 24831 h 282633"/>
              <a:gd name="connsiteX80" fmla="*/ 1795549 w 11238806"/>
              <a:gd name="connsiteY80" fmla="*/ 141316 h 282633"/>
              <a:gd name="connsiteX81" fmla="*/ 1819066 w 11238806"/>
              <a:gd name="connsiteY81" fmla="*/ 257801 h 282633"/>
              <a:gd name="connsiteX82" fmla="*/ 1832544 w 11238806"/>
              <a:gd name="connsiteY82" fmla="*/ 282633 h 282633"/>
              <a:gd name="connsiteX83" fmla="*/ 0 w 11238806"/>
              <a:gd name="connsiteY83" fmla="*/ 282633 h 28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1238806" h="282633">
                <a:moveTo>
                  <a:pt x="8998937" y="0"/>
                </a:moveTo>
                <a:lnTo>
                  <a:pt x="11238806" y="0"/>
                </a:lnTo>
                <a:lnTo>
                  <a:pt x="11238806" y="282633"/>
                </a:lnTo>
                <a:lnTo>
                  <a:pt x="8998936" y="282633"/>
                </a:lnTo>
                <a:lnTo>
                  <a:pt x="9012415" y="257801"/>
                </a:lnTo>
                <a:cubicBezTo>
                  <a:pt x="9027558" y="221998"/>
                  <a:pt x="9035932" y="182635"/>
                  <a:pt x="9035932" y="141316"/>
                </a:cubicBezTo>
                <a:cubicBezTo>
                  <a:pt x="9035932" y="99997"/>
                  <a:pt x="9027558" y="60634"/>
                  <a:pt x="9012415" y="24831"/>
                </a:cubicBezTo>
                <a:close/>
                <a:moveTo>
                  <a:pt x="8695498" y="0"/>
                </a:moveTo>
                <a:lnTo>
                  <a:pt x="8777850" y="0"/>
                </a:lnTo>
                <a:lnTo>
                  <a:pt x="8794916" y="3446"/>
                </a:lnTo>
                <a:cubicBezTo>
                  <a:pt x="8848620" y="26161"/>
                  <a:pt x="8886303" y="79338"/>
                  <a:pt x="8886303" y="141316"/>
                </a:cubicBezTo>
                <a:cubicBezTo>
                  <a:pt x="8886303" y="203295"/>
                  <a:pt x="8848620" y="256472"/>
                  <a:pt x="8794916" y="279187"/>
                </a:cubicBezTo>
                <a:lnTo>
                  <a:pt x="8777845" y="282633"/>
                </a:lnTo>
                <a:lnTo>
                  <a:pt x="8695503" y="282633"/>
                </a:lnTo>
                <a:lnTo>
                  <a:pt x="8678432" y="279187"/>
                </a:lnTo>
                <a:cubicBezTo>
                  <a:pt x="8624727" y="256472"/>
                  <a:pt x="8587045" y="203295"/>
                  <a:pt x="8587045" y="141316"/>
                </a:cubicBezTo>
                <a:cubicBezTo>
                  <a:pt x="8587045" y="79338"/>
                  <a:pt x="8624727" y="26161"/>
                  <a:pt x="8678432" y="3446"/>
                </a:cubicBezTo>
                <a:close/>
                <a:moveTo>
                  <a:pt x="6784981" y="0"/>
                </a:moveTo>
                <a:lnTo>
                  <a:pt x="8474411" y="0"/>
                </a:lnTo>
                <a:lnTo>
                  <a:pt x="8460933" y="24831"/>
                </a:lnTo>
                <a:cubicBezTo>
                  <a:pt x="8445790" y="60634"/>
                  <a:pt x="8437416" y="99997"/>
                  <a:pt x="8437416" y="141316"/>
                </a:cubicBezTo>
                <a:cubicBezTo>
                  <a:pt x="8437416" y="182635"/>
                  <a:pt x="8445790" y="221998"/>
                  <a:pt x="8460933" y="257801"/>
                </a:cubicBezTo>
                <a:lnTo>
                  <a:pt x="8474412" y="282633"/>
                </a:lnTo>
                <a:lnTo>
                  <a:pt x="6784981" y="282633"/>
                </a:lnTo>
                <a:lnTo>
                  <a:pt x="6798459" y="257801"/>
                </a:lnTo>
                <a:cubicBezTo>
                  <a:pt x="6813602" y="221998"/>
                  <a:pt x="6821976" y="182635"/>
                  <a:pt x="6821976" y="141316"/>
                </a:cubicBezTo>
                <a:cubicBezTo>
                  <a:pt x="6821976" y="99997"/>
                  <a:pt x="6813602" y="60634"/>
                  <a:pt x="6798459" y="24831"/>
                </a:cubicBezTo>
                <a:close/>
                <a:moveTo>
                  <a:pt x="6481542" y="0"/>
                </a:moveTo>
                <a:lnTo>
                  <a:pt x="6563894" y="0"/>
                </a:lnTo>
                <a:lnTo>
                  <a:pt x="6580961" y="3446"/>
                </a:lnTo>
                <a:cubicBezTo>
                  <a:pt x="6634665" y="26161"/>
                  <a:pt x="6672347" y="79338"/>
                  <a:pt x="6672347" y="141316"/>
                </a:cubicBezTo>
                <a:cubicBezTo>
                  <a:pt x="6672347" y="203295"/>
                  <a:pt x="6634665" y="256472"/>
                  <a:pt x="6580961" y="279187"/>
                </a:cubicBezTo>
                <a:lnTo>
                  <a:pt x="6563889" y="282633"/>
                </a:lnTo>
                <a:lnTo>
                  <a:pt x="6481547" y="282633"/>
                </a:lnTo>
                <a:lnTo>
                  <a:pt x="6464476" y="279187"/>
                </a:lnTo>
                <a:cubicBezTo>
                  <a:pt x="6410772" y="256472"/>
                  <a:pt x="6373089" y="203295"/>
                  <a:pt x="6373089" y="141316"/>
                </a:cubicBezTo>
                <a:cubicBezTo>
                  <a:pt x="6373089" y="79338"/>
                  <a:pt x="6410772" y="26161"/>
                  <a:pt x="6464476" y="3446"/>
                </a:cubicBezTo>
                <a:close/>
                <a:moveTo>
                  <a:pt x="4571025" y="0"/>
                </a:moveTo>
                <a:lnTo>
                  <a:pt x="6260455" y="0"/>
                </a:lnTo>
                <a:lnTo>
                  <a:pt x="6246977" y="24831"/>
                </a:lnTo>
                <a:cubicBezTo>
                  <a:pt x="6231834" y="60634"/>
                  <a:pt x="6223460" y="99997"/>
                  <a:pt x="6223460" y="141316"/>
                </a:cubicBezTo>
                <a:cubicBezTo>
                  <a:pt x="6223460" y="182635"/>
                  <a:pt x="6231834" y="221998"/>
                  <a:pt x="6246977" y="257801"/>
                </a:cubicBezTo>
                <a:lnTo>
                  <a:pt x="6260456" y="282633"/>
                </a:lnTo>
                <a:lnTo>
                  <a:pt x="4571025" y="282633"/>
                </a:lnTo>
                <a:lnTo>
                  <a:pt x="4584503" y="257801"/>
                </a:lnTo>
                <a:cubicBezTo>
                  <a:pt x="4599647" y="221998"/>
                  <a:pt x="4608020" y="182635"/>
                  <a:pt x="4608020" y="141316"/>
                </a:cubicBezTo>
                <a:cubicBezTo>
                  <a:pt x="4608020" y="99997"/>
                  <a:pt x="4599647" y="60634"/>
                  <a:pt x="4584503" y="24831"/>
                </a:cubicBezTo>
                <a:close/>
                <a:moveTo>
                  <a:pt x="4267587" y="0"/>
                </a:moveTo>
                <a:lnTo>
                  <a:pt x="4349938" y="0"/>
                </a:lnTo>
                <a:lnTo>
                  <a:pt x="4367005" y="3446"/>
                </a:lnTo>
                <a:cubicBezTo>
                  <a:pt x="4420709" y="26161"/>
                  <a:pt x="4458391" y="79338"/>
                  <a:pt x="4458391" y="141316"/>
                </a:cubicBezTo>
                <a:cubicBezTo>
                  <a:pt x="4458391" y="203295"/>
                  <a:pt x="4420709" y="256472"/>
                  <a:pt x="4367005" y="279187"/>
                </a:cubicBezTo>
                <a:lnTo>
                  <a:pt x="4349933" y="282633"/>
                </a:lnTo>
                <a:lnTo>
                  <a:pt x="4267591" y="282633"/>
                </a:lnTo>
                <a:lnTo>
                  <a:pt x="4250520" y="279187"/>
                </a:lnTo>
                <a:cubicBezTo>
                  <a:pt x="4196816" y="256472"/>
                  <a:pt x="4159133" y="203295"/>
                  <a:pt x="4159133" y="141316"/>
                </a:cubicBezTo>
                <a:cubicBezTo>
                  <a:pt x="4159133" y="79338"/>
                  <a:pt x="4196816" y="26161"/>
                  <a:pt x="4250520" y="3446"/>
                </a:cubicBezTo>
                <a:close/>
                <a:moveTo>
                  <a:pt x="2357070" y="0"/>
                </a:moveTo>
                <a:lnTo>
                  <a:pt x="4046499" y="0"/>
                </a:lnTo>
                <a:lnTo>
                  <a:pt x="4033022" y="24831"/>
                </a:lnTo>
                <a:cubicBezTo>
                  <a:pt x="4017878" y="60634"/>
                  <a:pt x="4009505" y="99997"/>
                  <a:pt x="4009505" y="141316"/>
                </a:cubicBezTo>
                <a:cubicBezTo>
                  <a:pt x="4009505" y="182635"/>
                  <a:pt x="4017878" y="221998"/>
                  <a:pt x="4033022" y="257801"/>
                </a:cubicBezTo>
                <a:lnTo>
                  <a:pt x="4046500" y="282633"/>
                </a:lnTo>
                <a:lnTo>
                  <a:pt x="2357069" y="282633"/>
                </a:lnTo>
                <a:lnTo>
                  <a:pt x="2370548" y="257801"/>
                </a:lnTo>
                <a:cubicBezTo>
                  <a:pt x="2385691" y="221998"/>
                  <a:pt x="2394065" y="182635"/>
                  <a:pt x="2394065" y="141316"/>
                </a:cubicBezTo>
                <a:cubicBezTo>
                  <a:pt x="2394065" y="99997"/>
                  <a:pt x="2385691" y="60634"/>
                  <a:pt x="2370548" y="24831"/>
                </a:cubicBezTo>
                <a:close/>
                <a:moveTo>
                  <a:pt x="2053631" y="0"/>
                </a:moveTo>
                <a:lnTo>
                  <a:pt x="2135983" y="0"/>
                </a:lnTo>
                <a:lnTo>
                  <a:pt x="2153049" y="3446"/>
                </a:lnTo>
                <a:cubicBezTo>
                  <a:pt x="2206753" y="26161"/>
                  <a:pt x="2244436" y="79338"/>
                  <a:pt x="2244436" y="141316"/>
                </a:cubicBezTo>
                <a:cubicBezTo>
                  <a:pt x="2244436" y="203295"/>
                  <a:pt x="2206753" y="256472"/>
                  <a:pt x="2153049" y="279187"/>
                </a:cubicBezTo>
                <a:lnTo>
                  <a:pt x="2135978" y="282633"/>
                </a:lnTo>
                <a:lnTo>
                  <a:pt x="2053636" y="282633"/>
                </a:lnTo>
                <a:lnTo>
                  <a:pt x="2036565" y="279187"/>
                </a:lnTo>
                <a:cubicBezTo>
                  <a:pt x="1982860" y="256472"/>
                  <a:pt x="1945178" y="203295"/>
                  <a:pt x="1945178" y="141316"/>
                </a:cubicBezTo>
                <a:cubicBezTo>
                  <a:pt x="1945178" y="79338"/>
                  <a:pt x="1982860" y="26161"/>
                  <a:pt x="2036565" y="3446"/>
                </a:cubicBezTo>
                <a:close/>
                <a:moveTo>
                  <a:pt x="0" y="0"/>
                </a:moveTo>
                <a:lnTo>
                  <a:pt x="1832544" y="0"/>
                </a:lnTo>
                <a:lnTo>
                  <a:pt x="1819066" y="24831"/>
                </a:lnTo>
                <a:cubicBezTo>
                  <a:pt x="1803923" y="60634"/>
                  <a:pt x="1795549" y="99997"/>
                  <a:pt x="1795549" y="141316"/>
                </a:cubicBezTo>
                <a:cubicBezTo>
                  <a:pt x="1795549" y="182635"/>
                  <a:pt x="1803923" y="221998"/>
                  <a:pt x="1819066" y="257801"/>
                </a:cubicBezTo>
                <a:lnTo>
                  <a:pt x="1832544" y="282633"/>
                </a:lnTo>
                <a:lnTo>
                  <a:pt x="0" y="282633"/>
                </a:lnTo>
                <a:close/>
              </a:path>
            </a:pathLst>
          </a:custGeom>
          <a:solidFill>
            <a:srgbClr val="486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20" name="任意多边形 19"/>
          <p:cNvSpPr/>
          <p:nvPr/>
        </p:nvSpPr>
        <p:spPr>
          <a:xfrm rot="10800000">
            <a:off x="1123511" y="754139"/>
            <a:ext cx="1164124" cy="3017689"/>
          </a:xfrm>
          <a:custGeom>
            <a:avLst/>
            <a:gdLst>
              <a:gd name="connsiteX0" fmla="*/ 594761 w 973072"/>
              <a:gd name="connsiteY0" fmla="*/ 2871990 h 2871990"/>
              <a:gd name="connsiteX1" fmla="*/ 378311 w 973072"/>
              <a:gd name="connsiteY1" fmla="*/ 2871990 h 2871990"/>
              <a:gd name="connsiteX2" fmla="*/ 0 w 973072"/>
              <a:gd name="connsiteY2" fmla="*/ 2493679 h 2871990"/>
              <a:gd name="connsiteX3" fmla="*/ 0 w 973072"/>
              <a:gd name="connsiteY3" fmla="*/ 731034 h 2871990"/>
              <a:gd name="connsiteX4" fmla="*/ 231055 w 973072"/>
              <a:gd name="connsiteY4" fmla="*/ 382453 h 2871990"/>
              <a:gd name="connsiteX5" fmla="*/ 315228 w 973072"/>
              <a:gd name="connsiteY5" fmla="*/ 365459 h 2871990"/>
              <a:gd name="connsiteX6" fmla="*/ 486537 w 973072"/>
              <a:gd name="connsiteY6" fmla="*/ 0 h 2871990"/>
              <a:gd name="connsiteX7" fmla="*/ 657846 w 973072"/>
              <a:gd name="connsiteY7" fmla="*/ 365459 h 2871990"/>
              <a:gd name="connsiteX8" fmla="*/ 742017 w 973072"/>
              <a:gd name="connsiteY8" fmla="*/ 382453 h 2871990"/>
              <a:gd name="connsiteX9" fmla="*/ 973072 w 973072"/>
              <a:gd name="connsiteY9" fmla="*/ 731034 h 2871990"/>
              <a:gd name="connsiteX10" fmla="*/ 973072 w 973072"/>
              <a:gd name="connsiteY10" fmla="*/ 2493679 h 2871990"/>
              <a:gd name="connsiteX11" fmla="*/ 594761 w 973072"/>
              <a:gd name="connsiteY11" fmla="*/ 2871990 h 287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solidFill>
            <a:srgbClr val="48687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21" name="任意多边形 20"/>
          <p:cNvSpPr/>
          <p:nvPr/>
        </p:nvSpPr>
        <p:spPr>
          <a:xfrm rot="10800000">
            <a:off x="2926095" y="754139"/>
            <a:ext cx="1164124" cy="3017689"/>
          </a:xfrm>
          <a:custGeom>
            <a:avLst/>
            <a:gdLst>
              <a:gd name="connsiteX0" fmla="*/ 594761 w 973072"/>
              <a:gd name="connsiteY0" fmla="*/ 2871990 h 2871990"/>
              <a:gd name="connsiteX1" fmla="*/ 378311 w 973072"/>
              <a:gd name="connsiteY1" fmla="*/ 2871990 h 2871990"/>
              <a:gd name="connsiteX2" fmla="*/ 0 w 973072"/>
              <a:gd name="connsiteY2" fmla="*/ 2493679 h 2871990"/>
              <a:gd name="connsiteX3" fmla="*/ 0 w 973072"/>
              <a:gd name="connsiteY3" fmla="*/ 731034 h 2871990"/>
              <a:gd name="connsiteX4" fmla="*/ 231055 w 973072"/>
              <a:gd name="connsiteY4" fmla="*/ 382453 h 2871990"/>
              <a:gd name="connsiteX5" fmla="*/ 315228 w 973072"/>
              <a:gd name="connsiteY5" fmla="*/ 365459 h 2871990"/>
              <a:gd name="connsiteX6" fmla="*/ 486537 w 973072"/>
              <a:gd name="connsiteY6" fmla="*/ 0 h 2871990"/>
              <a:gd name="connsiteX7" fmla="*/ 657846 w 973072"/>
              <a:gd name="connsiteY7" fmla="*/ 365459 h 2871990"/>
              <a:gd name="connsiteX8" fmla="*/ 742017 w 973072"/>
              <a:gd name="connsiteY8" fmla="*/ 382453 h 2871990"/>
              <a:gd name="connsiteX9" fmla="*/ 973072 w 973072"/>
              <a:gd name="connsiteY9" fmla="*/ 731034 h 2871990"/>
              <a:gd name="connsiteX10" fmla="*/ 973072 w 973072"/>
              <a:gd name="connsiteY10" fmla="*/ 2493679 h 2871990"/>
              <a:gd name="connsiteX11" fmla="*/ 594761 w 973072"/>
              <a:gd name="connsiteY11" fmla="*/ 2871990 h 287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solidFill>
            <a:srgbClr val="48687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22" name="任意多边形 21"/>
          <p:cNvSpPr/>
          <p:nvPr/>
        </p:nvSpPr>
        <p:spPr>
          <a:xfrm rot="10800000">
            <a:off x="4728680" y="754139"/>
            <a:ext cx="1164124" cy="3017689"/>
          </a:xfrm>
          <a:custGeom>
            <a:avLst/>
            <a:gdLst>
              <a:gd name="connsiteX0" fmla="*/ 594761 w 973072"/>
              <a:gd name="connsiteY0" fmla="*/ 2871990 h 2871990"/>
              <a:gd name="connsiteX1" fmla="*/ 378311 w 973072"/>
              <a:gd name="connsiteY1" fmla="*/ 2871990 h 2871990"/>
              <a:gd name="connsiteX2" fmla="*/ 0 w 973072"/>
              <a:gd name="connsiteY2" fmla="*/ 2493679 h 2871990"/>
              <a:gd name="connsiteX3" fmla="*/ 0 w 973072"/>
              <a:gd name="connsiteY3" fmla="*/ 731034 h 2871990"/>
              <a:gd name="connsiteX4" fmla="*/ 231055 w 973072"/>
              <a:gd name="connsiteY4" fmla="*/ 382453 h 2871990"/>
              <a:gd name="connsiteX5" fmla="*/ 315228 w 973072"/>
              <a:gd name="connsiteY5" fmla="*/ 365459 h 2871990"/>
              <a:gd name="connsiteX6" fmla="*/ 486537 w 973072"/>
              <a:gd name="connsiteY6" fmla="*/ 0 h 2871990"/>
              <a:gd name="connsiteX7" fmla="*/ 657846 w 973072"/>
              <a:gd name="connsiteY7" fmla="*/ 365459 h 2871990"/>
              <a:gd name="connsiteX8" fmla="*/ 742017 w 973072"/>
              <a:gd name="connsiteY8" fmla="*/ 382453 h 2871990"/>
              <a:gd name="connsiteX9" fmla="*/ 973072 w 973072"/>
              <a:gd name="connsiteY9" fmla="*/ 731034 h 2871990"/>
              <a:gd name="connsiteX10" fmla="*/ 973072 w 973072"/>
              <a:gd name="connsiteY10" fmla="*/ 2493679 h 2871990"/>
              <a:gd name="connsiteX11" fmla="*/ 594761 w 973072"/>
              <a:gd name="connsiteY11" fmla="*/ 2871990 h 287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solidFill>
            <a:srgbClr val="48687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23" name="任意多边形 22"/>
          <p:cNvSpPr/>
          <p:nvPr/>
        </p:nvSpPr>
        <p:spPr>
          <a:xfrm rot="10800000">
            <a:off x="6531265" y="754139"/>
            <a:ext cx="1164124" cy="3017689"/>
          </a:xfrm>
          <a:custGeom>
            <a:avLst/>
            <a:gdLst>
              <a:gd name="connsiteX0" fmla="*/ 594761 w 973072"/>
              <a:gd name="connsiteY0" fmla="*/ 2871990 h 2871990"/>
              <a:gd name="connsiteX1" fmla="*/ 378311 w 973072"/>
              <a:gd name="connsiteY1" fmla="*/ 2871990 h 2871990"/>
              <a:gd name="connsiteX2" fmla="*/ 0 w 973072"/>
              <a:gd name="connsiteY2" fmla="*/ 2493679 h 2871990"/>
              <a:gd name="connsiteX3" fmla="*/ 0 w 973072"/>
              <a:gd name="connsiteY3" fmla="*/ 731034 h 2871990"/>
              <a:gd name="connsiteX4" fmla="*/ 231055 w 973072"/>
              <a:gd name="connsiteY4" fmla="*/ 382453 h 2871990"/>
              <a:gd name="connsiteX5" fmla="*/ 315228 w 973072"/>
              <a:gd name="connsiteY5" fmla="*/ 365459 h 2871990"/>
              <a:gd name="connsiteX6" fmla="*/ 486537 w 973072"/>
              <a:gd name="connsiteY6" fmla="*/ 0 h 2871990"/>
              <a:gd name="connsiteX7" fmla="*/ 657846 w 973072"/>
              <a:gd name="connsiteY7" fmla="*/ 365459 h 2871990"/>
              <a:gd name="connsiteX8" fmla="*/ 742017 w 973072"/>
              <a:gd name="connsiteY8" fmla="*/ 382453 h 2871990"/>
              <a:gd name="connsiteX9" fmla="*/ 973072 w 973072"/>
              <a:gd name="connsiteY9" fmla="*/ 731034 h 2871990"/>
              <a:gd name="connsiteX10" fmla="*/ 973072 w 973072"/>
              <a:gd name="connsiteY10" fmla="*/ 2493679 h 2871990"/>
              <a:gd name="connsiteX11" fmla="*/ 594761 w 973072"/>
              <a:gd name="connsiteY11" fmla="*/ 2871990 h 287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solidFill>
            <a:srgbClr val="48687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32" name="矩形 31"/>
          <p:cNvSpPr/>
          <p:nvPr/>
        </p:nvSpPr>
        <p:spPr>
          <a:xfrm>
            <a:off x="1228560" y="1139624"/>
            <a:ext cx="1164124" cy="2308324"/>
          </a:xfrm>
          <a:prstGeom prst="rect">
            <a:avLst/>
          </a:prstGeom>
        </p:spPr>
        <p:txBody>
          <a:bodyPr wrap="square">
            <a:spAutoFit/>
          </a:bodyPr>
          <a:lstStyle/>
          <a:p>
            <a:pPr indent="-274320" fontAlgn="auto">
              <a:lnSpc>
                <a:spcPct val="150000"/>
              </a:lnSpc>
              <a:spcAft>
                <a:spcPts val="0"/>
              </a:spcAft>
              <a:buClr>
                <a:schemeClr val="accent3"/>
              </a:buClr>
              <a:buFont typeface="Wingdings 2" panose="05020102010507070707"/>
              <a:buNone/>
              <a:defRPr/>
            </a:pPr>
            <a:r>
              <a:rPr lang="en-US" altLang="zh-CN" sz="1200" dirty="0" err="1">
                <a:solidFill>
                  <a:schemeClr val="bg1"/>
                </a:solidFill>
                <a:cs typeface="+mn-ea"/>
                <a:sym typeface="+mn-lt"/>
              </a:rPr>
              <a:t>ctrl+a</a:t>
            </a:r>
            <a:r>
              <a:rPr lang="en-US" altLang="zh-CN" sz="1200" dirty="0">
                <a:solidFill>
                  <a:schemeClr val="bg1"/>
                </a:solidFill>
                <a:cs typeface="+mn-ea"/>
                <a:sym typeface="+mn-lt"/>
              </a:rPr>
              <a:t> </a:t>
            </a:r>
            <a:r>
              <a:rPr lang="zh-CN" altLang="en-US" sz="1200" dirty="0">
                <a:solidFill>
                  <a:schemeClr val="bg1"/>
                </a:solidFill>
                <a:cs typeface="+mn-ea"/>
                <a:sym typeface="+mn-lt"/>
              </a:rPr>
              <a:t>全选</a:t>
            </a:r>
            <a:endParaRPr lang="en-US" altLang="zh-CN" sz="1200" dirty="0">
              <a:solidFill>
                <a:schemeClr val="bg1"/>
              </a:solidFill>
              <a:cs typeface="+mn-ea"/>
              <a:sym typeface="+mn-lt"/>
            </a:endParaRPr>
          </a:p>
          <a:p>
            <a:pPr indent="-274320" fontAlgn="auto">
              <a:lnSpc>
                <a:spcPct val="150000"/>
              </a:lnSpc>
              <a:spcAft>
                <a:spcPts val="0"/>
              </a:spcAft>
              <a:buClr>
                <a:schemeClr val="accent3"/>
              </a:buClr>
              <a:buFont typeface="Wingdings 2" panose="05020102010507070707"/>
              <a:buNone/>
              <a:defRPr/>
            </a:pPr>
            <a:r>
              <a:rPr lang="en-US" altLang="zh-CN" sz="1200" dirty="0" err="1">
                <a:solidFill>
                  <a:schemeClr val="bg1"/>
                </a:solidFill>
                <a:cs typeface="+mn-ea"/>
                <a:sym typeface="+mn-lt"/>
              </a:rPr>
              <a:t>ctrl+c</a:t>
            </a:r>
            <a:r>
              <a:rPr lang="en-US" altLang="zh-CN" sz="1200" dirty="0">
                <a:solidFill>
                  <a:schemeClr val="bg1"/>
                </a:solidFill>
                <a:cs typeface="+mn-ea"/>
                <a:sym typeface="+mn-lt"/>
              </a:rPr>
              <a:t> </a:t>
            </a:r>
            <a:r>
              <a:rPr lang="zh-CN" altLang="en-US" sz="1200" dirty="0">
                <a:solidFill>
                  <a:schemeClr val="bg1"/>
                </a:solidFill>
                <a:cs typeface="+mn-ea"/>
                <a:sym typeface="+mn-lt"/>
              </a:rPr>
              <a:t>复制</a:t>
            </a:r>
            <a:endParaRPr lang="en-US" altLang="zh-CN" sz="1200" dirty="0">
              <a:solidFill>
                <a:schemeClr val="bg1"/>
              </a:solidFill>
              <a:cs typeface="+mn-ea"/>
              <a:sym typeface="+mn-lt"/>
            </a:endParaRPr>
          </a:p>
          <a:p>
            <a:pPr indent="-274320" fontAlgn="auto">
              <a:lnSpc>
                <a:spcPct val="150000"/>
              </a:lnSpc>
              <a:spcAft>
                <a:spcPts val="0"/>
              </a:spcAft>
              <a:buClr>
                <a:schemeClr val="accent3"/>
              </a:buClr>
              <a:buFont typeface="Wingdings 2" panose="05020102010507070707"/>
              <a:buNone/>
              <a:defRPr/>
            </a:pPr>
            <a:r>
              <a:rPr lang="en-US" altLang="zh-CN" sz="1200" dirty="0" err="1">
                <a:solidFill>
                  <a:schemeClr val="bg1"/>
                </a:solidFill>
                <a:cs typeface="+mn-ea"/>
                <a:sym typeface="+mn-lt"/>
              </a:rPr>
              <a:t>ctrl+v</a:t>
            </a:r>
            <a:r>
              <a:rPr lang="en-US" altLang="zh-CN" sz="1200" dirty="0">
                <a:solidFill>
                  <a:schemeClr val="bg1"/>
                </a:solidFill>
                <a:cs typeface="+mn-ea"/>
                <a:sym typeface="+mn-lt"/>
              </a:rPr>
              <a:t> </a:t>
            </a:r>
            <a:r>
              <a:rPr lang="zh-CN" altLang="en-US" sz="1200" dirty="0">
                <a:solidFill>
                  <a:schemeClr val="bg1"/>
                </a:solidFill>
                <a:cs typeface="+mn-ea"/>
                <a:sym typeface="+mn-lt"/>
              </a:rPr>
              <a:t>粘贴                                                                    </a:t>
            </a:r>
            <a:endParaRPr lang="en-US" altLang="zh-CN" sz="1200" dirty="0">
              <a:solidFill>
                <a:schemeClr val="bg1"/>
              </a:solidFill>
              <a:cs typeface="+mn-ea"/>
              <a:sym typeface="+mn-lt"/>
            </a:endParaRPr>
          </a:p>
          <a:p>
            <a:pPr indent="-274320" fontAlgn="auto">
              <a:lnSpc>
                <a:spcPct val="150000"/>
              </a:lnSpc>
              <a:spcAft>
                <a:spcPts val="0"/>
              </a:spcAft>
              <a:buClr>
                <a:schemeClr val="accent3"/>
              </a:buClr>
              <a:buFont typeface="Wingdings 2" panose="05020102010507070707"/>
              <a:buNone/>
              <a:defRPr/>
            </a:pPr>
            <a:r>
              <a:rPr lang="en-US" altLang="zh-CN" sz="1200" dirty="0" err="1">
                <a:solidFill>
                  <a:schemeClr val="bg1"/>
                </a:solidFill>
                <a:cs typeface="+mn-ea"/>
                <a:sym typeface="+mn-lt"/>
              </a:rPr>
              <a:t>ctrl+f</a:t>
            </a:r>
            <a:r>
              <a:rPr lang="en-US" altLang="zh-CN" sz="1200" dirty="0">
                <a:solidFill>
                  <a:schemeClr val="bg1"/>
                </a:solidFill>
                <a:cs typeface="+mn-ea"/>
                <a:sym typeface="+mn-lt"/>
              </a:rPr>
              <a:t> </a:t>
            </a:r>
            <a:r>
              <a:rPr lang="zh-CN" altLang="en-US" sz="1200" dirty="0">
                <a:solidFill>
                  <a:schemeClr val="bg1"/>
                </a:solidFill>
                <a:cs typeface="+mn-ea"/>
                <a:sym typeface="+mn-lt"/>
              </a:rPr>
              <a:t>查找 </a:t>
            </a:r>
            <a:endParaRPr lang="en-US" altLang="zh-CN" sz="1200" dirty="0">
              <a:solidFill>
                <a:schemeClr val="bg1"/>
              </a:solidFill>
              <a:cs typeface="+mn-ea"/>
              <a:sym typeface="+mn-lt"/>
            </a:endParaRPr>
          </a:p>
          <a:p>
            <a:pPr indent="-274320" fontAlgn="auto">
              <a:lnSpc>
                <a:spcPct val="150000"/>
              </a:lnSpc>
              <a:spcAft>
                <a:spcPts val="0"/>
              </a:spcAft>
              <a:buClr>
                <a:schemeClr val="accent3"/>
              </a:buClr>
              <a:buFont typeface="Wingdings 2" panose="05020102010507070707"/>
              <a:buNone/>
              <a:defRPr/>
            </a:pPr>
            <a:r>
              <a:rPr lang="en-US" altLang="zh-CN" sz="1200" dirty="0" err="1">
                <a:solidFill>
                  <a:schemeClr val="bg1"/>
                </a:solidFill>
                <a:cs typeface="+mn-ea"/>
                <a:sym typeface="+mn-lt"/>
              </a:rPr>
              <a:t>ctrl+P</a:t>
            </a:r>
            <a:r>
              <a:rPr lang="en-US" altLang="zh-CN" sz="1200" dirty="0">
                <a:solidFill>
                  <a:schemeClr val="bg1"/>
                </a:solidFill>
                <a:cs typeface="+mn-ea"/>
                <a:sym typeface="+mn-lt"/>
              </a:rPr>
              <a:t> </a:t>
            </a:r>
            <a:r>
              <a:rPr lang="zh-CN" altLang="en-US" sz="1200" dirty="0">
                <a:solidFill>
                  <a:schemeClr val="bg1"/>
                </a:solidFill>
                <a:cs typeface="+mn-ea"/>
                <a:sym typeface="+mn-lt"/>
              </a:rPr>
              <a:t>打印 </a:t>
            </a:r>
            <a:endParaRPr lang="en-US" altLang="zh-CN" sz="1200" dirty="0">
              <a:solidFill>
                <a:schemeClr val="bg1"/>
              </a:solidFill>
              <a:cs typeface="+mn-ea"/>
              <a:sym typeface="+mn-lt"/>
            </a:endParaRPr>
          </a:p>
          <a:p>
            <a:pPr indent="-274320" fontAlgn="auto">
              <a:lnSpc>
                <a:spcPct val="150000"/>
              </a:lnSpc>
              <a:spcAft>
                <a:spcPts val="0"/>
              </a:spcAft>
              <a:buClr>
                <a:schemeClr val="accent3"/>
              </a:buClr>
              <a:buFont typeface="Wingdings 2" panose="05020102010507070707"/>
              <a:buNone/>
              <a:defRPr/>
            </a:pPr>
            <a:r>
              <a:rPr lang="en-US" altLang="zh-CN" sz="1200" dirty="0" err="1">
                <a:solidFill>
                  <a:schemeClr val="bg1"/>
                </a:solidFill>
                <a:cs typeface="+mn-ea"/>
                <a:sym typeface="+mn-lt"/>
              </a:rPr>
              <a:t>ctrl+S</a:t>
            </a:r>
            <a:r>
              <a:rPr lang="en-US" altLang="zh-CN" sz="1200" dirty="0">
                <a:solidFill>
                  <a:schemeClr val="bg1"/>
                </a:solidFill>
                <a:cs typeface="+mn-ea"/>
                <a:sym typeface="+mn-lt"/>
              </a:rPr>
              <a:t> </a:t>
            </a:r>
            <a:r>
              <a:rPr lang="zh-CN" altLang="en-US" sz="1200" dirty="0">
                <a:solidFill>
                  <a:schemeClr val="bg1"/>
                </a:solidFill>
                <a:cs typeface="+mn-ea"/>
                <a:sym typeface="+mn-lt"/>
              </a:rPr>
              <a:t>保存 </a:t>
            </a:r>
            <a:endParaRPr lang="en-US" altLang="zh-CN" sz="1200" dirty="0">
              <a:solidFill>
                <a:schemeClr val="bg1"/>
              </a:solidFill>
              <a:cs typeface="+mn-ea"/>
              <a:sym typeface="+mn-lt"/>
            </a:endParaRPr>
          </a:p>
          <a:p>
            <a:pPr indent="-274320" fontAlgn="auto">
              <a:lnSpc>
                <a:spcPct val="150000"/>
              </a:lnSpc>
              <a:spcAft>
                <a:spcPts val="0"/>
              </a:spcAft>
              <a:buClr>
                <a:schemeClr val="accent3"/>
              </a:buClr>
              <a:buFont typeface="Wingdings 2" panose="05020102010507070707"/>
              <a:buNone/>
              <a:defRPr/>
            </a:pPr>
            <a:r>
              <a:rPr lang="en-US" altLang="zh-CN" sz="1200" dirty="0" err="1">
                <a:solidFill>
                  <a:schemeClr val="bg1"/>
                </a:solidFill>
                <a:cs typeface="+mn-ea"/>
                <a:sym typeface="+mn-lt"/>
              </a:rPr>
              <a:t>ctrl+Z</a:t>
            </a:r>
            <a:r>
              <a:rPr lang="en-US" altLang="zh-CN" sz="1200" dirty="0">
                <a:solidFill>
                  <a:schemeClr val="bg1"/>
                </a:solidFill>
                <a:cs typeface="+mn-ea"/>
                <a:sym typeface="+mn-lt"/>
              </a:rPr>
              <a:t> </a:t>
            </a:r>
            <a:r>
              <a:rPr lang="zh-CN" altLang="en-US" sz="1200" dirty="0">
                <a:solidFill>
                  <a:schemeClr val="bg1"/>
                </a:solidFill>
                <a:cs typeface="+mn-ea"/>
                <a:sym typeface="+mn-lt"/>
              </a:rPr>
              <a:t>后撤</a:t>
            </a:r>
            <a:endParaRPr lang="en-US" altLang="zh-CN" sz="1200" dirty="0">
              <a:solidFill>
                <a:schemeClr val="bg1"/>
              </a:solidFill>
              <a:cs typeface="+mn-ea"/>
              <a:sym typeface="+mn-lt"/>
            </a:endParaRPr>
          </a:p>
          <a:p>
            <a:pPr>
              <a:lnSpc>
                <a:spcPct val="150000"/>
              </a:lnSpc>
            </a:pPr>
            <a:endParaRPr lang="zh-CN" altLang="en-US" sz="1200" dirty="0">
              <a:solidFill>
                <a:schemeClr val="bg1"/>
              </a:solidFill>
              <a:cs typeface="+mn-ea"/>
              <a:sym typeface="+mn-lt"/>
            </a:endParaRPr>
          </a:p>
        </p:txBody>
      </p:sp>
      <p:sp>
        <p:nvSpPr>
          <p:cNvPr id="36" name="矩形 35"/>
          <p:cNvSpPr/>
          <p:nvPr/>
        </p:nvSpPr>
        <p:spPr>
          <a:xfrm>
            <a:off x="3044177" y="1145274"/>
            <a:ext cx="1164124" cy="2123658"/>
          </a:xfrm>
          <a:prstGeom prst="rect">
            <a:avLst/>
          </a:prstGeom>
        </p:spPr>
        <p:txBody>
          <a:bodyPr wrap="square">
            <a:spAutoFit/>
          </a:bodyPr>
          <a:lstStyle/>
          <a:p>
            <a:pPr indent="-274320" fontAlgn="auto">
              <a:spcAft>
                <a:spcPts val="0"/>
              </a:spcAft>
              <a:buClr>
                <a:schemeClr val="accent3"/>
              </a:buClr>
              <a:buFont typeface="Wingdings 2" panose="05020102010507070707"/>
              <a:buNone/>
              <a:defRPr/>
            </a:pPr>
            <a:r>
              <a:rPr lang="en-US" altLang="zh-CN" sz="1200" dirty="0" err="1">
                <a:solidFill>
                  <a:schemeClr val="bg1"/>
                </a:solidFill>
                <a:cs typeface="+mn-ea"/>
                <a:sym typeface="+mn-lt"/>
              </a:rPr>
              <a:t>ctrl+Y</a:t>
            </a:r>
            <a:r>
              <a:rPr lang="en-US" altLang="zh-CN" sz="1200" dirty="0">
                <a:solidFill>
                  <a:schemeClr val="bg1"/>
                </a:solidFill>
                <a:cs typeface="+mn-ea"/>
                <a:sym typeface="+mn-lt"/>
              </a:rPr>
              <a:t> </a:t>
            </a:r>
            <a:r>
              <a:rPr lang="zh-CN" altLang="en-US" sz="1200" dirty="0">
                <a:solidFill>
                  <a:schemeClr val="bg1"/>
                </a:solidFill>
                <a:cs typeface="+mn-ea"/>
                <a:sym typeface="+mn-lt"/>
              </a:rPr>
              <a:t>复制上一步骤 </a:t>
            </a:r>
            <a:endParaRPr lang="en-US" altLang="zh-CN" sz="1200" dirty="0">
              <a:solidFill>
                <a:schemeClr val="bg1"/>
              </a:solidFill>
              <a:cs typeface="+mn-ea"/>
              <a:sym typeface="+mn-lt"/>
            </a:endParaRPr>
          </a:p>
          <a:p>
            <a:pPr indent="-274320" fontAlgn="auto">
              <a:spcAft>
                <a:spcPts val="0"/>
              </a:spcAft>
              <a:buClr>
                <a:schemeClr val="accent3"/>
              </a:buClr>
              <a:buFont typeface="Wingdings 2" panose="05020102010507070707"/>
              <a:buNone/>
              <a:defRPr/>
            </a:pPr>
            <a:r>
              <a:rPr lang="en-US" altLang="zh-CN" sz="1200" dirty="0" err="1">
                <a:solidFill>
                  <a:schemeClr val="bg1"/>
                </a:solidFill>
                <a:cs typeface="+mn-ea"/>
                <a:sym typeface="+mn-lt"/>
              </a:rPr>
              <a:t>ctrl+enter</a:t>
            </a:r>
            <a:r>
              <a:rPr lang="en-US" altLang="zh-CN" sz="1200" dirty="0">
                <a:solidFill>
                  <a:schemeClr val="bg1"/>
                </a:solidFill>
                <a:cs typeface="+mn-ea"/>
                <a:sym typeface="+mn-lt"/>
              </a:rPr>
              <a:t> </a:t>
            </a:r>
            <a:r>
              <a:rPr lang="zh-CN" altLang="en-US" sz="1200" dirty="0">
                <a:solidFill>
                  <a:schemeClr val="bg1"/>
                </a:solidFill>
                <a:cs typeface="+mn-ea"/>
                <a:sym typeface="+mn-lt"/>
              </a:rPr>
              <a:t>多重填充</a:t>
            </a:r>
            <a:endParaRPr lang="en-US" altLang="zh-CN" sz="1200" dirty="0">
              <a:solidFill>
                <a:schemeClr val="bg1"/>
              </a:solidFill>
              <a:cs typeface="+mn-ea"/>
              <a:sym typeface="+mn-lt"/>
            </a:endParaRPr>
          </a:p>
          <a:p>
            <a:pPr indent="-274320" fontAlgn="auto">
              <a:spcAft>
                <a:spcPts val="0"/>
              </a:spcAft>
              <a:buClr>
                <a:schemeClr val="accent3"/>
              </a:buClr>
              <a:buFont typeface="Wingdings 2" panose="05020102010507070707"/>
              <a:buNone/>
              <a:defRPr/>
            </a:pPr>
            <a:r>
              <a:rPr lang="en-US" altLang="zh-CN" sz="1200" dirty="0" err="1">
                <a:solidFill>
                  <a:schemeClr val="bg1"/>
                </a:solidFill>
                <a:cs typeface="+mn-ea"/>
                <a:sym typeface="+mn-lt"/>
              </a:rPr>
              <a:t>alt+enter</a:t>
            </a:r>
            <a:r>
              <a:rPr lang="en-US" altLang="zh-CN" sz="1200" dirty="0">
                <a:solidFill>
                  <a:schemeClr val="bg1"/>
                </a:solidFill>
                <a:cs typeface="+mn-ea"/>
                <a:sym typeface="+mn-lt"/>
              </a:rPr>
              <a:t>  </a:t>
            </a:r>
            <a:r>
              <a:rPr lang="zh-CN" altLang="en-US" sz="1200" dirty="0">
                <a:solidFill>
                  <a:schemeClr val="bg1"/>
                </a:solidFill>
                <a:cs typeface="+mn-ea"/>
                <a:sym typeface="+mn-lt"/>
              </a:rPr>
              <a:t>单元格内换行</a:t>
            </a:r>
            <a:endParaRPr lang="en-US" altLang="zh-CN" sz="1200" dirty="0">
              <a:solidFill>
                <a:schemeClr val="bg1"/>
              </a:solidFill>
              <a:cs typeface="+mn-ea"/>
              <a:sym typeface="+mn-lt"/>
            </a:endParaRPr>
          </a:p>
          <a:p>
            <a:pPr indent="-274320" fontAlgn="auto">
              <a:spcAft>
                <a:spcPts val="0"/>
              </a:spcAft>
              <a:buClr>
                <a:schemeClr val="accent3"/>
              </a:buClr>
              <a:buFont typeface="Wingdings 2" panose="05020102010507070707"/>
              <a:buNone/>
              <a:defRPr/>
            </a:pPr>
            <a:r>
              <a:rPr lang="en-US" altLang="zh-CN" sz="1200" dirty="0">
                <a:solidFill>
                  <a:schemeClr val="bg1"/>
                </a:solidFill>
                <a:cs typeface="+mn-ea"/>
                <a:sym typeface="+mn-lt"/>
              </a:rPr>
              <a:t>F1 </a:t>
            </a:r>
            <a:r>
              <a:rPr lang="zh-CN" altLang="en-US" sz="1200" dirty="0">
                <a:solidFill>
                  <a:schemeClr val="bg1"/>
                </a:solidFill>
                <a:cs typeface="+mn-ea"/>
                <a:sym typeface="+mn-lt"/>
              </a:rPr>
              <a:t>帮助</a:t>
            </a:r>
            <a:endParaRPr lang="en-US" altLang="zh-CN" sz="1200" dirty="0">
              <a:solidFill>
                <a:schemeClr val="bg1"/>
              </a:solidFill>
              <a:cs typeface="+mn-ea"/>
              <a:sym typeface="+mn-lt"/>
            </a:endParaRPr>
          </a:p>
          <a:p>
            <a:pPr indent="-274320" fontAlgn="auto">
              <a:spcAft>
                <a:spcPts val="0"/>
              </a:spcAft>
              <a:buClr>
                <a:schemeClr val="accent3"/>
              </a:buClr>
              <a:buFont typeface="Wingdings 2" panose="05020102010507070707"/>
              <a:buNone/>
              <a:defRPr/>
            </a:pPr>
            <a:r>
              <a:rPr lang="en-US" altLang="zh-CN" sz="1200" dirty="0">
                <a:solidFill>
                  <a:schemeClr val="bg1"/>
                </a:solidFill>
                <a:cs typeface="+mn-ea"/>
                <a:sym typeface="+mn-lt"/>
              </a:rPr>
              <a:t>F4 </a:t>
            </a:r>
            <a:r>
              <a:rPr lang="zh-CN" altLang="en-US" sz="1200" dirty="0">
                <a:solidFill>
                  <a:schemeClr val="bg1"/>
                </a:solidFill>
                <a:cs typeface="+mn-ea"/>
                <a:sym typeface="+mn-lt"/>
              </a:rPr>
              <a:t>锁定位置 </a:t>
            </a:r>
            <a:endParaRPr lang="en-US" altLang="zh-CN" sz="1200" dirty="0">
              <a:solidFill>
                <a:schemeClr val="bg1"/>
              </a:solidFill>
              <a:cs typeface="+mn-ea"/>
              <a:sym typeface="+mn-lt"/>
            </a:endParaRPr>
          </a:p>
          <a:p>
            <a:pPr indent="-274320" fontAlgn="auto">
              <a:spcAft>
                <a:spcPts val="0"/>
              </a:spcAft>
              <a:buClr>
                <a:schemeClr val="accent3"/>
              </a:buClr>
              <a:buFont typeface="Wingdings 2" panose="05020102010507070707"/>
              <a:buNone/>
              <a:defRPr/>
            </a:pPr>
            <a:r>
              <a:rPr lang="en-US" altLang="zh-CN" sz="1200" dirty="0">
                <a:solidFill>
                  <a:schemeClr val="bg1"/>
                </a:solidFill>
                <a:cs typeface="+mn-ea"/>
                <a:sym typeface="+mn-lt"/>
              </a:rPr>
              <a:t>F5 </a:t>
            </a:r>
            <a:r>
              <a:rPr lang="zh-CN" altLang="en-US" sz="1200" dirty="0">
                <a:solidFill>
                  <a:schemeClr val="bg1"/>
                </a:solidFill>
                <a:cs typeface="+mn-ea"/>
                <a:sym typeface="+mn-lt"/>
              </a:rPr>
              <a:t>定位 </a:t>
            </a:r>
            <a:r>
              <a:rPr lang="en-US" altLang="zh-CN" sz="1200" dirty="0">
                <a:solidFill>
                  <a:schemeClr val="bg1"/>
                </a:solidFill>
                <a:cs typeface="+mn-ea"/>
                <a:sym typeface="+mn-lt"/>
              </a:rPr>
              <a:t>"=</a:t>
            </a:r>
            <a:r>
              <a:rPr lang="en-US" altLang="zh-CN" sz="1200" dirty="0" err="1">
                <a:solidFill>
                  <a:schemeClr val="bg1"/>
                </a:solidFill>
                <a:cs typeface="+mn-ea"/>
                <a:sym typeface="+mn-lt"/>
              </a:rPr>
              <a:t>ctrl+G</a:t>
            </a:r>
            <a:r>
              <a:rPr lang="en-US" altLang="zh-CN" sz="1200" dirty="0">
                <a:solidFill>
                  <a:schemeClr val="bg1"/>
                </a:solidFill>
                <a:cs typeface="+mn-ea"/>
                <a:sym typeface="+mn-lt"/>
              </a:rPr>
              <a:t> </a:t>
            </a:r>
          </a:p>
          <a:p>
            <a:endParaRPr lang="zh-CN" altLang="en-US" sz="1200" dirty="0">
              <a:solidFill>
                <a:schemeClr val="bg1"/>
              </a:solidFill>
              <a:cs typeface="+mn-ea"/>
              <a:sym typeface="+mn-lt"/>
            </a:endParaRPr>
          </a:p>
        </p:txBody>
      </p:sp>
      <p:sp>
        <p:nvSpPr>
          <p:cNvPr id="37" name="矩形 36"/>
          <p:cNvSpPr/>
          <p:nvPr/>
        </p:nvSpPr>
        <p:spPr>
          <a:xfrm>
            <a:off x="4833644" y="1085384"/>
            <a:ext cx="1164124" cy="2492990"/>
          </a:xfrm>
          <a:prstGeom prst="rect">
            <a:avLst/>
          </a:prstGeom>
        </p:spPr>
        <p:txBody>
          <a:bodyPr wrap="square">
            <a:spAutoFit/>
          </a:bodyPr>
          <a:lstStyle/>
          <a:p>
            <a:r>
              <a:rPr lang="zh-CN" altLang="en-US" sz="1200" dirty="0">
                <a:solidFill>
                  <a:schemeClr val="bg1"/>
                </a:solidFill>
                <a:cs typeface="+mn-ea"/>
                <a:sym typeface="+mn-lt"/>
              </a:rPr>
              <a:t>最有价值快捷键</a:t>
            </a:r>
            <a:endParaRPr lang="en-US" altLang="zh-CN" sz="1200" dirty="0">
              <a:solidFill>
                <a:schemeClr val="bg1"/>
              </a:solidFill>
              <a:cs typeface="+mn-ea"/>
              <a:sym typeface="+mn-lt"/>
            </a:endParaRPr>
          </a:p>
          <a:p>
            <a:r>
              <a:rPr lang="en-US" altLang="zh-CN" sz="1200" dirty="0">
                <a:solidFill>
                  <a:schemeClr val="bg1"/>
                </a:solidFill>
                <a:cs typeface="+mn-ea"/>
                <a:sym typeface="+mn-lt"/>
              </a:rPr>
              <a:t>F4</a:t>
            </a:r>
            <a:r>
              <a:rPr lang="zh-CN" altLang="en-US" sz="1200" dirty="0">
                <a:solidFill>
                  <a:schemeClr val="bg1"/>
                </a:solidFill>
                <a:cs typeface="+mn-ea"/>
                <a:sym typeface="+mn-lt"/>
              </a:rPr>
              <a:t>：重复上次</a:t>
            </a:r>
            <a:r>
              <a:rPr lang="en-US" altLang="zh-CN" sz="1200" dirty="0">
                <a:solidFill>
                  <a:schemeClr val="bg1"/>
                </a:solidFill>
                <a:cs typeface="+mn-ea"/>
                <a:sym typeface="+mn-lt"/>
              </a:rPr>
              <a:t>/</a:t>
            </a:r>
            <a:r>
              <a:rPr lang="zh-CN" altLang="en-US" sz="1200" dirty="0">
                <a:solidFill>
                  <a:schemeClr val="bg1"/>
                </a:solidFill>
                <a:cs typeface="+mn-ea"/>
                <a:sym typeface="+mn-lt"/>
              </a:rPr>
              <a:t>上一组操作</a:t>
            </a:r>
            <a:endParaRPr lang="en-US" altLang="zh-CN" sz="1200" dirty="0">
              <a:solidFill>
                <a:schemeClr val="bg1"/>
              </a:solidFill>
              <a:cs typeface="+mn-ea"/>
              <a:sym typeface="+mn-lt"/>
            </a:endParaRPr>
          </a:p>
          <a:p>
            <a:endParaRPr lang="zh-CN" altLang="en-US" sz="1200" dirty="0">
              <a:solidFill>
                <a:schemeClr val="bg1"/>
              </a:solidFill>
              <a:cs typeface="+mn-ea"/>
              <a:sym typeface="+mn-lt"/>
            </a:endParaRPr>
          </a:p>
          <a:p>
            <a:r>
              <a:rPr lang="zh-CN" altLang="en-US" sz="1200" dirty="0">
                <a:solidFill>
                  <a:schemeClr val="bg1"/>
                </a:solidFill>
                <a:cs typeface="+mn-ea"/>
                <a:sym typeface="+mn-lt"/>
              </a:rPr>
              <a:t>快速选取单元格： </a:t>
            </a:r>
          </a:p>
          <a:p>
            <a:r>
              <a:rPr lang="en-US" altLang="zh-CN" sz="1200" dirty="0">
                <a:solidFill>
                  <a:schemeClr val="bg1"/>
                </a:solidFill>
                <a:cs typeface="+mn-ea"/>
                <a:sym typeface="+mn-lt"/>
              </a:rPr>
              <a:t>ctrl+</a:t>
            </a:r>
            <a:r>
              <a:rPr lang="zh-CN" altLang="en-US" sz="1200" dirty="0">
                <a:solidFill>
                  <a:schemeClr val="bg1"/>
                </a:solidFill>
                <a:cs typeface="+mn-ea"/>
                <a:sym typeface="+mn-lt"/>
              </a:rPr>
              <a:t>鼠标：选取多个单元格 </a:t>
            </a:r>
          </a:p>
          <a:p>
            <a:r>
              <a:rPr lang="en-US" altLang="zh-CN" sz="1200" dirty="0">
                <a:solidFill>
                  <a:schemeClr val="bg1"/>
                </a:solidFill>
                <a:cs typeface="+mn-ea"/>
                <a:sym typeface="+mn-lt"/>
              </a:rPr>
              <a:t>ctrl+↑↓←→ </a:t>
            </a:r>
            <a:r>
              <a:rPr lang="zh-CN" altLang="en-US" sz="1200" dirty="0">
                <a:solidFill>
                  <a:schemeClr val="bg1"/>
                </a:solidFill>
                <a:cs typeface="+mn-ea"/>
                <a:sym typeface="+mn-lt"/>
              </a:rPr>
              <a:t>：快速切到行列首尾 </a:t>
            </a:r>
          </a:p>
          <a:p>
            <a:endParaRPr lang="zh-CN" altLang="en-US" sz="1200" dirty="0">
              <a:solidFill>
                <a:schemeClr val="bg1"/>
              </a:solidFill>
              <a:cs typeface="+mn-ea"/>
              <a:sym typeface="+mn-lt"/>
            </a:endParaRPr>
          </a:p>
        </p:txBody>
      </p:sp>
      <p:sp>
        <p:nvSpPr>
          <p:cNvPr id="38" name="矩形 37"/>
          <p:cNvSpPr/>
          <p:nvPr/>
        </p:nvSpPr>
        <p:spPr>
          <a:xfrm>
            <a:off x="6617828" y="891886"/>
            <a:ext cx="1164124" cy="2492990"/>
          </a:xfrm>
          <a:prstGeom prst="rect">
            <a:avLst/>
          </a:prstGeom>
        </p:spPr>
        <p:txBody>
          <a:bodyPr wrap="square">
            <a:spAutoFit/>
          </a:bodyPr>
          <a:lstStyle/>
          <a:p>
            <a:r>
              <a:rPr lang="en-US" altLang="zh-CN" sz="1200" dirty="0" err="1">
                <a:solidFill>
                  <a:schemeClr val="bg1"/>
                </a:solidFill>
                <a:cs typeface="+mn-ea"/>
                <a:sym typeface="+mn-lt"/>
              </a:rPr>
              <a:t>ctrl+home</a:t>
            </a:r>
            <a:r>
              <a:rPr lang="en-US" altLang="zh-CN" sz="1200" dirty="0">
                <a:solidFill>
                  <a:schemeClr val="bg1"/>
                </a:solidFill>
                <a:cs typeface="+mn-ea"/>
                <a:sym typeface="+mn-lt"/>
              </a:rPr>
              <a:t>/end</a:t>
            </a:r>
            <a:r>
              <a:rPr lang="zh-CN" altLang="en-US" sz="1200" dirty="0">
                <a:solidFill>
                  <a:schemeClr val="bg1"/>
                </a:solidFill>
                <a:cs typeface="+mn-ea"/>
                <a:sym typeface="+mn-lt"/>
              </a:rPr>
              <a:t>：快速切到区域首个</a:t>
            </a:r>
            <a:r>
              <a:rPr lang="en-US" altLang="zh-CN" sz="1200" dirty="0">
                <a:solidFill>
                  <a:schemeClr val="bg1"/>
                </a:solidFill>
                <a:cs typeface="+mn-ea"/>
                <a:sym typeface="+mn-lt"/>
              </a:rPr>
              <a:t>/</a:t>
            </a:r>
            <a:r>
              <a:rPr lang="zh-CN" altLang="en-US" sz="1200" dirty="0">
                <a:solidFill>
                  <a:schemeClr val="bg1"/>
                </a:solidFill>
                <a:cs typeface="+mn-ea"/>
                <a:sym typeface="+mn-lt"/>
              </a:rPr>
              <a:t>最后一个单元格 </a:t>
            </a:r>
          </a:p>
          <a:p>
            <a:r>
              <a:rPr lang="en-US" altLang="zh-CN" sz="1200" dirty="0">
                <a:solidFill>
                  <a:schemeClr val="bg1"/>
                </a:solidFill>
                <a:cs typeface="+mn-ea"/>
                <a:sym typeface="+mn-lt"/>
              </a:rPr>
              <a:t>shift+↑↓←→ or </a:t>
            </a:r>
            <a:r>
              <a:rPr lang="zh-CN" altLang="en-US" sz="1200" dirty="0">
                <a:solidFill>
                  <a:schemeClr val="bg1"/>
                </a:solidFill>
                <a:cs typeface="+mn-ea"/>
                <a:sym typeface="+mn-lt"/>
              </a:rPr>
              <a:t>鼠标：选取连续单元格 </a:t>
            </a:r>
          </a:p>
          <a:p>
            <a:r>
              <a:rPr lang="en-US" altLang="zh-CN" sz="1200" dirty="0" err="1">
                <a:solidFill>
                  <a:schemeClr val="bg1"/>
                </a:solidFill>
                <a:cs typeface="+mn-ea"/>
                <a:sym typeface="+mn-lt"/>
              </a:rPr>
              <a:t>ctrl+shift</a:t>
            </a:r>
            <a:r>
              <a:rPr lang="en-US" altLang="zh-CN" sz="1200" dirty="0">
                <a:solidFill>
                  <a:schemeClr val="bg1"/>
                </a:solidFill>
                <a:cs typeface="+mn-ea"/>
                <a:sym typeface="+mn-lt"/>
              </a:rPr>
              <a:t>+↑↓←→</a:t>
            </a:r>
            <a:r>
              <a:rPr lang="zh-CN" altLang="en-US" sz="1200" dirty="0">
                <a:solidFill>
                  <a:schemeClr val="bg1"/>
                </a:solidFill>
                <a:cs typeface="+mn-ea"/>
                <a:sym typeface="+mn-lt"/>
              </a:rPr>
              <a:t>：快速选取数据区整列整行 </a:t>
            </a:r>
          </a:p>
          <a:p>
            <a:r>
              <a:rPr lang="en-US" altLang="zh-CN" sz="1200" dirty="0">
                <a:solidFill>
                  <a:schemeClr val="bg1"/>
                </a:solidFill>
                <a:cs typeface="+mn-ea"/>
                <a:sym typeface="+mn-lt"/>
              </a:rPr>
              <a:t>Ctrl+1</a:t>
            </a:r>
            <a:r>
              <a:rPr lang="zh-CN" altLang="en-US" sz="1200" dirty="0">
                <a:solidFill>
                  <a:schemeClr val="bg1"/>
                </a:solidFill>
                <a:cs typeface="+mn-ea"/>
                <a:sym typeface="+mn-lt"/>
              </a:rPr>
              <a:t>：单元格格式设置</a:t>
            </a:r>
          </a:p>
        </p:txBody>
      </p:sp>
      <p:sp>
        <p:nvSpPr>
          <p:cNvPr id="26" name="TextBox 6">
            <a:extLst>
              <a:ext uri="{FF2B5EF4-FFF2-40B4-BE49-F238E27FC236}">
                <a16:creationId xmlns="" xmlns:a16="http://schemas.microsoft.com/office/drawing/2014/main" id="{AA8850A9-E43B-4672-B6D9-E34A1025AD5D}"/>
              </a:ext>
            </a:extLst>
          </p:cNvPr>
          <p:cNvSpPr txBox="1"/>
          <p:nvPr/>
        </p:nvSpPr>
        <p:spPr>
          <a:xfrm>
            <a:off x="279492" y="-39956"/>
            <a:ext cx="184731" cy="369332"/>
          </a:xfrm>
          <a:prstGeom prst="rect">
            <a:avLst/>
          </a:prstGeom>
          <a:noFill/>
        </p:spPr>
        <p:txBody>
          <a:bodyPr wrap="none" rtlCol="0">
            <a:spAutoFit/>
          </a:bodyPr>
          <a:lstStyle/>
          <a:p>
            <a:pPr marL="274320" indent="-274320">
              <a:buClr>
                <a:schemeClr val="accent3"/>
              </a:buClr>
              <a:defRPr/>
            </a:pPr>
            <a:endParaRPr lang="en-US" altLang="zh-CN" sz="1800" b="1" spc="300" dirty="0">
              <a:solidFill>
                <a:schemeClr val="bg1"/>
              </a:solidFill>
              <a:cs typeface="+mn-ea"/>
              <a:sym typeface="+mn-lt"/>
            </a:endParaRPr>
          </a:p>
        </p:txBody>
      </p:sp>
      <p:sp>
        <p:nvSpPr>
          <p:cNvPr id="27" name="TextBox 6">
            <a:extLst>
              <a:ext uri="{FF2B5EF4-FFF2-40B4-BE49-F238E27FC236}">
                <a16:creationId xmlns="" xmlns:a16="http://schemas.microsoft.com/office/drawing/2014/main" id="{148D7CB6-D05B-44E1-952F-F8D8F44FDE2D}"/>
              </a:ext>
            </a:extLst>
          </p:cNvPr>
          <p:cNvSpPr txBox="1"/>
          <p:nvPr/>
        </p:nvSpPr>
        <p:spPr>
          <a:xfrm>
            <a:off x="279492" y="-39956"/>
            <a:ext cx="2307811" cy="369332"/>
          </a:xfrm>
          <a:prstGeom prst="rect">
            <a:avLst/>
          </a:prstGeom>
          <a:noFill/>
        </p:spPr>
        <p:txBody>
          <a:bodyPr wrap="none" rtlCol="0">
            <a:spAutoFit/>
          </a:bodyPr>
          <a:lstStyle/>
          <a:p>
            <a:pPr marL="274320" indent="-274320">
              <a:buClr>
                <a:schemeClr val="accent3"/>
              </a:buClr>
              <a:defRPr/>
            </a:pPr>
            <a:r>
              <a:rPr lang="en-US" altLang="zh-CN" sz="1800" b="1" spc="300" dirty="0">
                <a:solidFill>
                  <a:schemeClr val="bg1"/>
                </a:solidFill>
                <a:cs typeface="+mn-ea"/>
                <a:sym typeface="+mn-lt"/>
              </a:rPr>
              <a:t>Excel</a:t>
            </a:r>
            <a:r>
              <a:rPr lang="zh-CN" altLang="en-US" sz="1800" b="1" spc="300" dirty="0">
                <a:solidFill>
                  <a:schemeClr val="bg1"/>
                </a:solidFill>
                <a:cs typeface="+mn-ea"/>
                <a:sym typeface="+mn-lt"/>
              </a:rPr>
              <a:t>常用快捷键</a:t>
            </a:r>
            <a:endParaRPr lang="en-US" altLang="zh-CN" sz="1800" b="1" spc="300" dirty="0">
              <a:solidFill>
                <a:schemeClr val="bg1"/>
              </a:solidFill>
              <a:cs typeface="+mn-ea"/>
              <a:sym typeface="+mn-lt"/>
            </a:endParaRPr>
          </a:p>
        </p:txBody>
      </p:sp>
    </p:spTree>
    <p:custDataLst>
      <p:tags r:id="rId1"/>
    </p:custDataLst>
    <p:extLst>
      <p:ext uri="{BB962C8B-B14F-4D97-AF65-F5344CB8AC3E}">
        <p14:creationId xmlns:p14="http://schemas.microsoft.com/office/powerpoint/2010/main" val="42885052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500"/>
                                        <p:tgtEl>
                                          <p:spTgt spid="2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a:extLst>
              <a:ext uri="{FF2B5EF4-FFF2-40B4-BE49-F238E27FC236}">
                <a16:creationId xmlns="" xmlns:a16="http://schemas.microsoft.com/office/drawing/2014/main" id="{AA8850A9-E43B-4672-B6D9-E34A1025AD5D}"/>
              </a:ext>
            </a:extLst>
          </p:cNvPr>
          <p:cNvSpPr txBox="1"/>
          <p:nvPr/>
        </p:nvSpPr>
        <p:spPr>
          <a:xfrm>
            <a:off x="279492" y="-39956"/>
            <a:ext cx="184731" cy="369332"/>
          </a:xfrm>
          <a:prstGeom prst="rect">
            <a:avLst/>
          </a:prstGeom>
          <a:noFill/>
        </p:spPr>
        <p:txBody>
          <a:bodyPr wrap="none" rtlCol="0">
            <a:spAutoFit/>
          </a:bodyPr>
          <a:lstStyle/>
          <a:p>
            <a:pPr marL="274320" indent="-274320">
              <a:buClr>
                <a:schemeClr val="accent3"/>
              </a:buClr>
              <a:defRPr/>
            </a:pPr>
            <a:endParaRPr lang="en-US" altLang="zh-CN" sz="1800" b="1" spc="300" dirty="0">
              <a:solidFill>
                <a:schemeClr val="bg1"/>
              </a:solidFill>
              <a:cs typeface="+mn-ea"/>
              <a:sym typeface="+mn-lt"/>
            </a:endParaRPr>
          </a:p>
        </p:txBody>
      </p:sp>
      <p:sp>
        <p:nvSpPr>
          <p:cNvPr id="27" name="TextBox 6">
            <a:extLst>
              <a:ext uri="{FF2B5EF4-FFF2-40B4-BE49-F238E27FC236}">
                <a16:creationId xmlns="" xmlns:a16="http://schemas.microsoft.com/office/drawing/2014/main" id="{148D7CB6-D05B-44E1-952F-F8D8F44FDE2D}"/>
              </a:ext>
            </a:extLst>
          </p:cNvPr>
          <p:cNvSpPr txBox="1"/>
          <p:nvPr/>
        </p:nvSpPr>
        <p:spPr>
          <a:xfrm>
            <a:off x="279492" y="-39956"/>
            <a:ext cx="2038507" cy="369332"/>
          </a:xfrm>
          <a:prstGeom prst="rect">
            <a:avLst/>
          </a:prstGeom>
          <a:noFill/>
        </p:spPr>
        <p:txBody>
          <a:bodyPr wrap="none" rtlCol="0">
            <a:spAutoFit/>
          </a:bodyPr>
          <a:lstStyle/>
          <a:p>
            <a:pPr marL="274320" indent="-274320">
              <a:buClr>
                <a:schemeClr val="accent3"/>
              </a:buClr>
              <a:defRPr/>
            </a:pPr>
            <a:r>
              <a:rPr lang="en-US" altLang="zh-CN" sz="1800" b="1" spc="300" dirty="0">
                <a:solidFill>
                  <a:schemeClr val="bg1"/>
                </a:solidFill>
                <a:cs typeface="+mn-ea"/>
                <a:sym typeface="+mn-lt"/>
              </a:rPr>
              <a:t>Excel</a:t>
            </a:r>
            <a:r>
              <a:rPr lang="zh-CN" altLang="en-US" sz="1800" b="1" spc="300" dirty="0">
                <a:solidFill>
                  <a:schemeClr val="bg1"/>
                </a:solidFill>
                <a:cs typeface="+mn-ea"/>
                <a:sym typeface="+mn-lt"/>
              </a:rPr>
              <a:t>常用函数</a:t>
            </a:r>
            <a:endParaRPr lang="en-US" altLang="zh-CN" sz="1800" b="1" spc="300" dirty="0">
              <a:solidFill>
                <a:schemeClr val="bg1"/>
              </a:solidFill>
              <a:cs typeface="+mn-ea"/>
              <a:sym typeface="+mn-lt"/>
            </a:endParaRPr>
          </a:p>
        </p:txBody>
      </p:sp>
      <p:grpSp>
        <p:nvGrpSpPr>
          <p:cNvPr id="13" name="组合 12">
            <a:extLst>
              <a:ext uri="{FF2B5EF4-FFF2-40B4-BE49-F238E27FC236}">
                <a16:creationId xmlns="" xmlns:a16="http://schemas.microsoft.com/office/drawing/2014/main" id="{61BE4F4B-0286-4E9B-939C-BEE4FE817019}"/>
              </a:ext>
            </a:extLst>
          </p:cNvPr>
          <p:cNvGrpSpPr/>
          <p:nvPr/>
        </p:nvGrpSpPr>
        <p:grpSpPr>
          <a:xfrm>
            <a:off x="983170" y="430996"/>
            <a:ext cx="3314511" cy="3739762"/>
            <a:chOff x="827505" y="1736535"/>
            <a:chExt cx="2185988" cy="1589492"/>
          </a:xfrm>
          <a:solidFill>
            <a:srgbClr val="486877"/>
          </a:solidFill>
        </p:grpSpPr>
        <p:sp>
          <p:nvSpPr>
            <p:cNvPr id="14" name="Freeform 6">
              <a:extLst>
                <a:ext uri="{FF2B5EF4-FFF2-40B4-BE49-F238E27FC236}">
                  <a16:creationId xmlns="" xmlns:a16="http://schemas.microsoft.com/office/drawing/2014/main" id="{4618EA66-3774-41E4-BD73-8D81D10E79B8}"/>
                </a:ext>
              </a:extLst>
            </p:cNvPr>
            <p:cNvSpPr>
              <a:spLocks/>
            </p:cNvSpPr>
            <p:nvPr/>
          </p:nvSpPr>
          <p:spPr bwMode="auto">
            <a:xfrm>
              <a:off x="827505" y="1736535"/>
              <a:ext cx="2185988" cy="1481667"/>
            </a:xfrm>
            <a:custGeom>
              <a:avLst/>
              <a:gdLst>
                <a:gd name="T0" fmla="*/ 1377 w 1377"/>
                <a:gd name="T1" fmla="*/ 181 h 840"/>
                <a:gd name="T2" fmla="*/ 1034 w 1377"/>
                <a:gd name="T3" fmla="*/ 90 h 840"/>
                <a:gd name="T4" fmla="*/ 691 w 1377"/>
                <a:gd name="T5" fmla="*/ 0 h 840"/>
                <a:gd name="T6" fmla="*/ 343 w 1377"/>
                <a:gd name="T7" fmla="*/ 90 h 840"/>
                <a:gd name="T8" fmla="*/ 0 w 1377"/>
                <a:gd name="T9" fmla="*/ 181 h 840"/>
                <a:gd name="T10" fmla="*/ 0 w 1377"/>
                <a:gd name="T11" fmla="*/ 181 h 840"/>
                <a:gd name="T12" fmla="*/ 0 w 1377"/>
                <a:gd name="T13" fmla="*/ 840 h 840"/>
                <a:gd name="T14" fmla="*/ 1377 w 1377"/>
                <a:gd name="T15" fmla="*/ 840 h 840"/>
                <a:gd name="T16" fmla="*/ 1377 w 1377"/>
                <a:gd name="T17" fmla="*/ 181 h 840"/>
                <a:gd name="T18" fmla="*/ 1377 w 1377"/>
                <a:gd name="T19" fmla="*/ 181 h 8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77" h="840">
                  <a:moveTo>
                    <a:pt x="1377" y="181"/>
                  </a:moveTo>
                  <a:lnTo>
                    <a:pt x="1034" y="90"/>
                  </a:lnTo>
                  <a:lnTo>
                    <a:pt x="691" y="0"/>
                  </a:lnTo>
                  <a:lnTo>
                    <a:pt x="343" y="90"/>
                  </a:lnTo>
                  <a:lnTo>
                    <a:pt x="0" y="181"/>
                  </a:lnTo>
                  <a:lnTo>
                    <a:pt x="0" y="840"/>
                  </a:lnTo>
                  <a:lnTo>
                    <a:pt x="1377" y="840"/>
                  </a:lnTo>
                  <a:lnTo>
                    <a:pt x="1377" y="181"/>
                  </a:lnTo>
                  <a:close/>
                </a:path>
              </a:pathLst>
            </a:custGeom>
            <a:solidFill>
              <a:srgbClr val="454453"/>
            </a:solidFill>
            <a:ln>
              <a:noFill/>
            </a:ln>
            <a:extLst/>
          </p:spPr>
          <p:txBody>
            <a:bodyPr/>
            <a:lstStyle/>
            <a:p>
              <a:endParaRPr lang="zh-CN" altLang="en-US" dirty="0">
                <a:cs typeface="+mn-ea"/>
                <a:sym typeface="+mn-lt"/>
              </a:endParaRPr>
            </a:p>
          </p:txBody>
        </p:sp>
        <p:sp>
          <p:nvSpPr>
            <p:cNvPr id="15" name="TextBox 269">
              <a:extLst>
                <a:ext uri="{FF2B5EF4-FFF2-40B4-BE49-F238E27FC236}">
                  <a16:creationId xmlns="" xmlns:a16="http://schemas.microsoft.com/office/drawing/2014/main" id="{B1C9B059-B362-4FD1-81C7-05172AA87B1F}"/>
                </a:ext>
              </a:extLst>
            </p:cNvPr>
            <p:cNvSpPr txBox="1"/>
            <p:nvPr/>
          </p:nvSpPr>
          <p:spPr>
            <a:xfrm>
              <a:off x="1227389" y="2006263"/>
              <a:ext cx="1386218" cy="1319764"/>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pPr marL="274320" indent="-274320">
                <a:lnSpc>
                  <a:spcPct val="150000"/>
                </a:lnSpc>
                <a:buClr>
                  <a:schemeClr val="accent3"/>
                </a:buClr>
                <a:defRPr/>
              </a:pPr>
              <a:r>
                <a:rPr lang="en-US" altLang="zh-CN" sz="1200" b="1" dirty="0">
                  <a:solidFill>
                    <a:schemeClr val="bg1"/>
                  </a:solidFill>
                  <a:latin typeface="+mn-lt"/>
                  <a:ea typeface="+mn-ea"/>
                  <a:cs typeface="+mn-ea"/>
                  <a:sym typeface="+mn-lt"/>
                </a:rPr>
                <a:t>Sum</a:t>
              </a:r>
              <a:r>
                <a:rPr lang="zh-CN" altLang="en-US" sz="1200" b="1" dirty="0">
                  <a:solidFill>
                    <a:schemeClr val="bg1"/>
                  </a:solidFill>
                  <a:latin typeface="+mn-lt"/>
                  <a:ea typeface="+mn-ea"/>
                  <a:cs typeface="+mn-ea"/>
                  <a:sym typeface="+mn-lt"/>
                </a:rPr>
                <a:t>：求和 </a:t>
              </a:r>
              <a:endParaRPr lang="en-US" altLang="zh-CN" sz="1200" b="1" dirty="0">
                <a:solidFill>
                  <a:schemeClr val="bg1"/>
                </a:solidFill>
                <a:latin typeface="+mn-lt"/>
                <a:ea typeface="+mn-ea"/>
                <a:cs typeface="+mn-ea"/>
                <a:sym typeface="+mn-lt"/>
              </a:endParaRPr>
            </a:p>
            <a:p>
              <a:pPr marL="274320" indent="-274320">
                <a:lnSpc>
                  <a:spcPct val="150000"/>
                </a:lnSpc>
                <a:buClr>
                  <a:schemeClr val="accent3"/>
                </a:buClr>
                <a:defRPr/>
              </a:pPr>
              <a:r>
                <a:rPr lang="en-US" altLang="zh-CN" sz="1200" b="1" dirty="0">
                  <a:solidFill>
                    <a:schemeClr val="bg1"/>
                  </a:solidFill>
                  <a:latin typeface="+mn-lt"/>
                  <a:ea typeface="+mn-ea"/>
                  <a:cs typeface="+mn-ea"/>
                  <a:sym typeface="+mn-lt"/>
                </a:rPr>
                <a:t>Average</a:t>
              </a:r>
              <a:r>
                <a:rPr lang="zh-CN" altLang="en-US" sz="1200" b="1" dirty="0">
                  <a:solidFill>
                    <a:schemeClr val="bg1"/>
                  </a:solidFill>
                  <a:latin typeface="+mn-lt"/>
                  <a:ea typeface="+mn-ea"/>
                  <a:cs typeface="+mn-ea"/>
                  <a:sym typeface="+mn-lt"/>
                </a:rPr>
                <a:t>：平均值 </a:t>
              </a:r>
              <a:endParaRPr lang="en-US" altLang="zh-CN" sz="1200" b="1" dirty="0">
                <a:solidFill>
                  <a:schemeClr val="bg1"/>
                </a:solidFill>
                <a:latin typeface="+mn-lt"/>
                <a:ea typeface="+mn-ea"/>
                <a:cs typeface="+mn-ea"/>
                <a:sym typeface="+mn-lt"/>
              </a:endParaRPr>
            </a:p>
            <a:p>
              <a:pPr marL="274320" indent="-274320">
                <a:lnSpc>
                  <a:spcPct val="150000"/>
                </a:lnSpc>
                <a:buClr>
                  <a:schemeClr val="accent3"/>
                </a:buClr>
                <a:defRPr/>
              </a:pPr>
              <a:r>
                <a:rPr lang="en-US" altLang="zh-CN" sz="1200" b="1" dirty="0">
                  <a:solidFill>
                    <a:schemeClr val="bg1"/>
                  </a:solidFill>
                  <a:latin typeface="+mn-lt"/>
                  <a:ea typeface="+mn-ea"/>
                  <a:cs typeface="+mn-ea"/>
                  <a:sym typeface="+mn-lt"/>
                </a:rPr>
                <a:t>Max</a:t>
              </a:r>
              <a:r>
                <a:rPr lang="zh-CN" altLang="en-US" sz="1200" b="1" dirty="0">
                  <a:solidFill>
                    <a:schemeClr val="bg1"/>
                  </a:solidFill>
                  <a:latin typeface="+mn-lt"/>
                  <a:ea typeface="+mn-ea"/>
                  <a:cs typeface="+mn-ea"/>
                  <a:sym typeface="+mn-lt"/>
                </a:rPr>
                <a:t>：最大值 </a:t>
              </a:r>
              <a:endParaRPr lang="en-US" altLang="zh-CN" sz="1200" b="1" dirty="0">
                <a:solidFill>
                  <a:schemeClr val="bg1"/>
                </a:solidFill>
                <a:latin typeface="+mn-lt"/>
                <a:ea typeface="+mn-ea"/>
                <a:cs typeface="+mn-ea"/>
                <a:sym typeface="+mn-lt"/>
              </a:endParaRPr>
            </a:p>
            <a:p>
              <a:pPr marL="274320" indent="-274320">
                <a:lnSpc>
                  <a:spcPct val="150000"/>
                </a:lnSpc>
                <a:buClr>
                  <a:schemeClr val="accent3"/>
                </a:buClr>
                <a:defRPr/>
              </a:pPr>
              <a:r>
                <a:rPr lang="en-US" altLang="zh-CN" sz="1200" b="1" dirty="0">
                  <a:solidFill>
                    <a:schemeClr val="bg1"/>
                  </a:solidFill>
                  <a:latin typeface="+mn-lt"/>
                  <a:ea typeface="+mn-ea"/>
                  <a:cs typeface="+mn-ea"/>
                  <a:sym typeface="+mn-lt"/>
                </a:rPr>
                <a:t>Min</a:t>
              </a:r>
              <a:r>
                <a:rPr lang="zh-CN" altLang="en-US" sz="1200" b="1" dirty="0">
                  <a:solidFill>
                    <a:schemeClr val="bg1"/>
                  </a:solidFill>
                  <a:latin typeface="+mn-lt"/>
                  <a:ea typeface="+mn-ea"/>
                  <a:cs typeface="+mn-ea"/>
                  <a:sym typeface="+mn-lt"/>
                </a:rPr>
                <a:t>：最小值 </a:t>
              </a:r>
              <a:endParaRPr lang="en-US" altLang="zh-CN" sz="1200" b="1" dirty="0">
                <a:solidFill>
                  <a:schemeClr val="bg1"/>
                </a:solidFill>
                <a:latin typeface="+mn-lt"/>
                <a:ea typeface="+mn-ea"/>
                <a:cs typeface="+mn-ea"/>
                <a:sym typeface="+mn-lt"/>
              </a:endParaRPr>
            </a:p>
            <a:p>
              <a:pPr marL="274320" indent="-274320">
                <a:lnSpc>
                  <a:spcPct val="150000"/>
                </a:lnSpc>
                <a:buClr>
                  <a:schemeClr val="accent3"/>
                </a:buClr>
                <a:defRPr/>
              </a:pPr>
              <a:r>
                <a:rPr lang="en-US" altLang="zh-CN" sz="1200" b="1" dirty="0">
                  <a:solidFill>
                    <a:schemeClr val="bg1"/>
                  </a:solidFill>
                  <a:latin typeface="+mn-lt"/>
                  <a:ea typeface="+mn-ea"/>
                  <a:cs typeface="+mn-ea"/>
                  <a:sym typeface="+mn-lt"/>
                </a:rPr>
                <a:t>Large</a:t>
              </a:r>
              <a:r>
                <a:rPr lang="zh-CN" altLang="en-US" sz="1200" b="1" dirty="0">
                  <a:solidFill>
                    <a:schemeClr val="bg1"/>
                  </a:solidFill>
                  <a:latin typeface="+mn-lt"/>
                  <a:ea typeface="+mn-ea"/>
                  <a:cs typeface="+mn-ea"/>
                  <a:sym typeface="+mn-lt"/>
                </a:rPr>
                <a:t>：第几大值 </a:t>
              </a:r>
              <a:endParaRPr lang="en-US" altLang="zh-CN" sz="1200" b="1" dirty="0">
                <a:solidFill>
                  <a:schemeClr val="bg1"/>
                </a:solidFill>
                <a:latin typeface="+mn-lt"/>
                <a:ea typeface="+mn-ea"/>
                <a:cs typeface="+mn-ea"/>
                <a:sym typeface="+mn-lt"/>
              </a:endParaRPr>
            </a:p>
            <a:p>
              <a:pPr marL="274320" indent="-274320">
                <a:lnSpc>
                  <a:spcPct val="150000"/>
                </a:lnSpc>
                <a:buClr>
                  <a:schemeClr val="accent3"/>
                </a:buClr>
                <a:defRPr/>
              </a:pPr>
              <a:r>
                <a:rPr lang="en-US" altLang="zh-CN" sz="1200" b="1" dirty="0">
                  <a:solidFill>
                    <a:schemeClr val="bg1"/>
                  </a:solidFill>
                  <a:latin typeface="+mn-lt"/>
                  <a:ea typeface="+mn-ea"/>
                  <a:cs typeface="+mn-ea"/>
                  <a:sym typeface="+mn-lt"/>
                </a:rPr>
                <a:t>Count</a:t>
              </a:r>
              <a:r>
                <a:rPr lang="zh-CN" altLang="en-US" sz="1200" b="1" dirty="0">
                  <a:solidFill>
                    <a:schemeClr val="bg1"/>
                  </a:solidFill>
                  <a:latin typeface="+mn-lt"/>
                  <a:ea typeface="+mn-ea"/>
                  <a:cs typeface="+mn-ea"/>
                  <a:sym typeface="+mn-lt"/>
                </a:rPr>
                <a:t>：计数 </a:t>
              </a:r>
              <a:endParaRPr lang="en-US" altLang="zh-CN" sz="1200" b="1" dirty="0">
                <a:solidFill>
                  <a:schemeClr val="bg1"/>
                </a:solidFill>
                <a:latin typeface="+mn-lt"/>
                <a:ea typeface="+mn-ea"/>
                <a:cs typeface="+mn-ea"/>
                <a:sym typeface="+mn-lt"/>
              </a:endParaRPr>
            </a:p>
            <a:p>
              <a:pPr marL="274320" indent="-274320">
                <a:lnSpc>
                  <a:spcPct val="150000"/>
                </a:lnSpc>
                <a:buClr>
                  <a:schemeClr val="accent3"/>
                </a:buClr>
                <a:defRPr/>
              </a:pPr>
              <a:r>
                <a:rPr lang="en-US" altLang="zh-CN" sz="1200" b="1" dirty="0">
                  <a:solidFill>
                    <a:schemeClr val="bg1"/>
                  </a:solidFill>
                  <a:latin typeface="+mn-lt"/>
                  <a:ea typeface="+mn-ea"/>
                  <a:cs typeface="+mn-ea"/>
                  <a:sym typeface="+mn-lt"/>
                </a:rPr>
                <a:t>Round</a:t>
              </a:r>
              <a:r>
                <a:rPr lang="zh-CN" altLang="en-US" sz="1200" b="1" dirty="0">
                  <a:solidFill>
                    <a:schemeClr val="bg1"/>
                  </a:solidFill>
                  <a:latin typeface="+mn-lt"/>
                  <a:ea typeface="+mn-ea"/>
                  <a:cs typeface="+mn-ea"/>
                  <a:sym typeface="+mn-lt"/>
                </a:rPr>
                <a:t>：保留小数位 </a:t>
              </a:r>
              <a:endParaRPr lang="en-US" altLang="zh-CN" sz="1200" b="1" dirty="0">
                <a:solidFill>
                  <a:schemeClr val="bg1"/>
                </a:solidFill>
                <a:latin typeface="+mn-lt"/>
                <a:ea typeface="+mn-ea"/>
                <a:cs typeface="+mn-ea"/>
                <a:sym typeface="+mn-lt"/>
              </a:endParaRPr>
            </a:p>
            <a:p>
              <a:pPr marL="274320" indent="-274320">
                <a:lnSpc>
                  <a:spcPct val="150000"/>
                </a:lnSpc>
                <a:buClr>
                  <a:schemeClr val="accent3"/>
                </a:buClr>
                <a:defRPr/>
              </a:pPr>
              <a:r>
                <a:rPr lang="en-US" altLang="zh-CN" sz="1200" b="1" dirty="0" err="1">
                  <a:solidFill>
                    <a:schemeClr val="bg1"/>
                  </a:solidFill>
                  <a:latin typeface="+mn-lt"/>
                  <a:ea typeface="+mn-ea"/>
                  <a:cs typeface="+mn-ea"/>
                  <a:sym typeface="+mn-lt"/>
                </a:rPr>
                <a:t>Int</a:t>
              </a:r>
              <a:r>
                <a:rPr lang="zh-CN" altLang="en-US" sz="1200" b="1" dirty="0">
                  <a:solidFill>
                    <a:schemeClr val="bg1"/>
                  </a:solidFill>
                  <a:latin typeface="+mn-lt"/>
                  <a:ea typeface="+mn-ea"/>
                  <a:cs typeface="+mn-ea"/>
                  <a:sym typeface="+mn-lt"/>
                </a:rPr>
                <a:t>：取整数位</a:t>
              </a:r>
              <a:endParaRPr lang="en-US" altLang="zh-CN" sz="1200" b="1" dirty="0">
                <a:solidFill>
                  <a:schemeClr val="bg1"/>
                </a:solidFill>
                <a:latin typeface="+mn-lt"/>
                <a:ea typeface="+mn-ea"/>
                <a:cs typeface="+mn-ea"/>
                <a:sym typeface="+mn-lt"/>
              </a:endParaRPr>
            </a:p>
            <a:p>
              <a:pPr marL="274320" indent="-274320">
                <a:lnSpc>
                  <a:spcPct val="150000"/>
                </a:lnSpc>
                <a:buClr>
                  <a:schemeClr val="accent3"/>
                </a:buClr>
                <a:defRPr/>
              </a:pPr>
              <a:r>
                <a:rPr lang="en-US" altLang="zh-CN" sz="1200" b="1" dirty="0">
                  <a:solidFill>
                    <a:schemeClr val="bg1"/>
                  </a:solidFill>
                  <a:latin typeface="+mn-lt"/>
                  <a:ea typeface="+mn-ea"/>
                  <a:cs typeface="+mn-ea"/>
                  <a:sym typeface="+mn-lt"/>
                </a:rPr>
                <a:t>And </a:t>
              </a:r>
            </a:p>
            <a:p>
              <a:pPr marL="274320" indent="-274320">
                <a:lnSpc>
                  <a:spcPct val="150000"/>
                </a:lnSpc>
                <a:buClr>
                  <a:schemeClr val="accent3"/>
                </a:buClr>
                <a:defRPr/>
              </a:pPr>
              <a:r>
                <a:rPr lang="en-US" altLang="zh-CN" sz="1200" b="1" dirty="0">
                  <a:solidFill>
                    <a:schemeClr val="bg1"/>
                  </a:solidFill>
                  <a:latin typeface="+mn-lt"/>
                  <a:ea typeface="+mn-ea"/>
                  <a:cs typeface="+mn-ea"/>
                  <a:sym typeface="+mn-lt"/>
                </a:rPr>
                <a:t>Or </a:t>
              </a:r>
            </a:p>
            <a:p>
              <a:pPr marL="274320" indent="-274320">
                <a:lnSpc>
                  <a:spcPct val="150000"/>
                </a:lnSpc>
                <a:buClr>
                  <a:schemeClr val="accent3"/>
                </a:buClr>
                <a:defRPr/>
              </a:pPr>
              <a:r>
                <a:rPr lang="en-US" altLang="zh-CN" sz="1200" b="1" dirty="0">
                  <a:solidFill>
                    <a:schemeClr val="bg1"/>
                  </a:solidFill>
                  <a:latin typeface="+mn-lt"/>
                  <a:ea typeface="+mn-ea"/>
                  <a:cs typeface="+mn-ea"/>
                  <a:sym typeface="+mn-lt"/>
                </a:rPr>
                <a:t>If</a:t>
              </a:r>
              <a:endParaRPr lang="zh-CN" altLang="en-US" sz="1200" dirty="0">
                <a:solidFill>
                  <a:schemeClr val="bg1"/>
                </a:solidFill>
                <a:latin typeface="+mn-lt"/>
                <a:ea typeface="+mn-ea"/>
                <a:cs typeface="+mn-ea"/>
                <a:sym typeface="+mn-lt"/>
              </a:endParaRPr>
            </a:p>
          </p:txBody>
        </p:sp>
      </p:grpSp>
      <p:grpSp>
        <p:nvGrpSpPr>
          <p:cNvPr id="16" name="组合 15">
            <a:extLst>
              <a:ext uri="{FF2B5EF4-FFF2-40B4-BE49-F238E27FC236}">
                <a16:creationId xmlns="" xmlns:a16="http://schemas.microsoft.com/office/drawing/2014/main" id="{13E8161B-F83A-44A1-8AF5-BF4D87C66DF6}"/>
              </a:ext>
            </a:extLst>
          </p:cNvPr>
          <p:cNvGrpSpPr/>
          <p:nvPr/>
        </p:nvGrpSpPr>
        <p:grpSpPr>
          <a:xfrm>
            <a:off x="4400551" y="1122797"/>
            <a:ext cx="3840480" cy="3566847"/>
            <a:chOff x="895350" y="3418418"/>
            <a:chExt cx="3458104" cy="915459"/>
          </a:xfrm>
          <a:solidFill>
            <a:srgbClr val="486877"/>
          </a:solidFill>
        </p:grpSpPr>
        <p:sp>
          <p:nvSpPr>
            <p:cNvPr id="17" name="Freeform 7">
              <a:extLst>
                <a:ext uri="{FF2B5EF4-FFF2-40B4-BE49-F238E27FC236}">
                  <a16:creationId xmlns="" xmlns:a16="http://schemas.microsoft.com/office/drawing/2014/main" id="{2842B788-B996-4B7C-9975-1E8CF24E8031}"/>
                </a:ext>
              </a:extLst>
            </p:cNvPr>
            <p:cNvSpPr>
              <a:spLocks/>
            </p:cNvSpPr>
            <p:nvPr/>
          </p:nvSpPr>
          <p:spPr bwMode="auto">
            <a:xfrm>
              <a:off x="895350" y="3418418"/>
              <a:ext cx="3458104" cy="915459"/>
            </a:xfrm>
            <a:custGeom>
              <a:avLst/>
              <a:gdLst>
                <a:gd name="T0" fmla="*/ 0 w 1377"/>
                <a:gd name="T1" fmla="*/ 0 h 519"/>
                <a:gd name="T2" fmla="*/ 0 w 1377"/>
                <a:gd name="T3" fmla="*/ 334 h 519"/>
                <a:gd name="T4" fmla="*/ 0 w 1377"/>
                <a:gd name="T5" fmla="*/ 334 h 519"/>
                <a:gd name="T6" fmla="*/ 343 w 1377"/>
                <a:gd name="T7" fmla="*/ 424 h 519"/>
                <a:gd name="T8" fmla="*/ 691 w 1377"/>
                <a:gd name="T9" fmla="*/ 519 h 519"/>
                <a:gd name="T10" fmla="*/ 1034 w 1377"/>
                <a:gd name="T11" fmla="*/ 424 h 519"/>
                <a:gd name="T12" fmla="*/ 1377 w 1377"/>
                <a:gd name="T13" fmla="*/ 334 h 519"/>
                <a:gd name="T14" fmla="*/ 1377 w 1377"/>
                <a:gd name="T15" fmla="*/ 334 h 519"/>
                <a:gd name="T16" fmla="*/ 1377 w 1377"/>
                <a:gd name="T17" fmla="*/ 0 h 519"/>
                <a:gd name="T18" fmla="*/ 0 w 1377"/>
                <a:gd name="T19" fmla="*/ 0 h 5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77" h="519">
                  <a:moveTo>
                    <a:pt x="0" y="0"/>
                  </a:moveTo>
                  <a:lnTo>
                    <a:pt x="0" y="334"/>
                  </a:lnTo>
                  <a:lnTo>
                    <a:pt x="343" y="424"/>
                  </a:lnTo>
                  <a:lnTo>
                    <a:pt x="691" y="519"/>
                  </a:lnTo>
                  <a:lnTo>
                    <a:pt x="1034" y="424"/>
                  </a:lnTo>
                  <a:lnTo>
                    <a:pt x="1377" y="334"/>
                  </a:lnTo>
                  <a:lnTo>
                    <a:pt x="1377" y="0"/>
                  </a:lnTo>
                  <a:lnTo>
                    <a:pt x="0" y="0"/>
                  </a:lnTo>
                  <a:close/>
                </a:path>
              </a:pathLst>
            </a:custGeom>
            <a:grpFill/>
            <a:ln>
              <a:noFill/>
            </a:ln>
            <a:extLst/>
          </p:spPr>
          <p:txBody>
            <a:bodyPr/>
            <a:lstStyle/>
            <a:p>
              <a:endParaRPr lang="zh-CN" altLang="en-US">
                <a:cs typeface="+mn-ea"/>
                <a:sym typeface="+mn-lt"/>
              </a:endParaRPr>
            </a:p>
          </p:txBody>
        </p:sp>
        <p:sp>
          <p:nvSpPr>
            <p:cNvPr id="18" name="TextBox 270">
              <a:extLst>
                <a:ext uri="{FF2B5EF4-FFF2-40B4-BE49-F238E27FC236}">
                  <a16:creationId xmlns="" xmlns:a16="http://schemas.microsoft.com/office/drawing/2014/main" id="{6E12727B-80CF-4AA3-ACD4-07C4E192A6A4}"/>
                </a:ext>
              </a:extLst>
            </p:cNvPr>
            <p:cNvSpPr txBox="1"/>
            <p:nvPr/>
          </p:nvSpPr>
          <p:spPr>
            <a:xfrm>
              <a:off x="1265931" y="3434903"/>
              <a:ext cx="2716942" cy="734637"/>
            </a:xfrm>
            <a:prstGeom prst="rect">
              <a:avLst/>
            </a:prstGeom>
            <a:noFill/>
          </p:spPr>
          <p:txBody>
            <a:bodyPr wrap="squar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pPr marL="274320" indent="-274320">
                <a:buClr>
                  <a:schemeClr val="accent3"/>
                </a:buClr>
                <a:defRPr/>
              </a:pPr>
              <a:r>
                <a:rPr lang="zh-CN" altLang="en-US" sz="1200" b="1" dirty="0">
                  <a:solidFill>
                    <a:schemeClr val="bg1"/>
                  </a:solidFill>
                  <a:latin typeface="+mn-lt"/>
                  <a:ea typeface="+mn-ea"/>
                  <a:cs typeface="+mn-ea"/>
                  <a:sym typeface="+mn-lt"/>
                </a:rPr>
                <a:t>最有价值的函数 </a:t>
              </a:r>
            </a:p>
            <a:p>
              <a:pPr marL="274320" indent="-274320">
                <a:buClr>
                  <a:schemeClr val="accent3"/>
                </a:buClr>
                <a:defRPr/>
              </a:pPr>
              <a:r>
                <a:rPr lang="en-US" altLang="zh-CN" sz="1200" b="1" dirty="0" err="1">
                  <a:solidFill>
                    <a:schemeClr val="bg1"/>
                  </a:solidFill>
                  <a:latin typeface="+mn-lt"/>
                  <a:ea typeface="+mn-ea"/>
                  <a:cs typeface="+mn-ea"/>
                  <a:sym typeface="+mn-lt"/>
                </a:rPr>
                <a:t>Vlookup</a:t>
              </a:r>
              <a:r>
                <a:rPr lang="zh-CN" altLang="en-US" sz="1200" b="1" dirty="0">
                  <a:solidFill>
                    <a:schemeClr val="bg1"/>
                  </a:solidFill>
                  <a:latin typeface="+mn-lt"/>
                  <a:ea typeface="+mn-ea"/>
                  <a:cs typeface="+mn-ea"/>
                  <a:sym typeface="+mn-lt"/>
                </a:rPr>
                <a:t>：查找引用 </a:t>
              </a:r>
            </a:p>
            <a:p>
              <a:pPr marL="274320" indent="-274320">
                <a:buClr>
                  <a:schemeClr val="accent3"/>
                </a:buClr>
                <a:defRPr/>
              </a:pPr>
              <a:r>
                <a:rPr lang="zh-CN" altLang="en-US" sz="1200" b="1" dirty="0">
                  <a:solidFill>
                    <a:schemeClr val="bg1"/>
                  </a:solidFill>
                  <a:latin typeface="+mn-lt"/>
                  <a:ea typeface="+mn-ea"/>
                  <a:cs typeface="+mn-ea"/>
                  <a:sym typeface="+mn-lt"/>
                </a:rPr>
                <a:t>精确查找：最常用，找到完全匹配 </a:t>
              </a:r>
            </a:p>
            <a:p>
              <a:pPr marL="274320" indent="-274320">
                <a:buClr>
                  <a:schemeClr val="accent3"/>
                </a:buClr>
                <a:defRPr/>
              </a:pPr>
              <a:r>
                <a:rPr lang="zh-CN" altLang="en-US" sz="1200" b="1" dirty="0">
                  <a:solidFill>
                    <a:schemeClr val="bg1"/>
                  </a:solidFill>
                  <a:latin typeface="+mn-lt"/>
                  <a:ea typeface="+mn-ea"/>
                  <a:cs typeface="+mn-ea"/>
                  <a:sym typeface="+mn-lt"/>
                </a:rPr>
                <a:t>模糊查找：常用于数值查找，匹配小于所查找数值中的最大值 </a:t>
              </a:r>
            </a:p>
            <a:p>
              <a:pPr marL="274320" indent="-274320">
                <a:buClr>
                  <a:schemeClr val="accent3"/>
                </a:buClr>
                <a:defRPr/>
              </a:pPr>
              <a:r>
                <a:rPr lang="en-US" altLang="zh-CN" sz="1200" b="1" dirty="0">
                  <a:solidFill>
                    <a:schemeClr val="bg1"/>
                  </a:solidFill>
                  <a:latin typeface="+mn-lt"/>
                  <a:ea typeface="+mn-ea"/>
                  <a:cs typeface="+mn-ea"/>
                  <a:sym typeface="+mn-lt"/>
                </a:rPr>
                <a:t>F4</a:t>
              </a:r>
              <a:r>
                <a:rPr lang="zh-CN" altLang="en-US" sz="1200" b="1" dirty="0">
                  <a:solidFill>
                    <a:schemeClr val="bg1"/>
                  </a:solidFill>
                  <a:latin typeface="+mn-lt"/>
                  <a:ea typeface="+mn-ea"/>
                  <a:cs typeface="+mn-ea"/>
                  <a:sym typeface="+mn-lt"/>
                </a:rPr>
                <a:t>：改变单元格引用状态</a:t>
              </a:r>
              <a:r>
                <a:rPr lang="en-US" altLang="zh-CN" sz="1200" b="1" dirty="0">
                  <a:solidFill>
                    <a:schemeClr val="bg1"/>
                  </a:solidFill>
                  <a:latin typeface="+mn-lt"/>
                  <a:ea typeface="+mn-ea"/>
                  <a:cs typeface="+mn-ea"/>
                  <a:sym typeface="+mn-lt"/>
                </a:rPr>
                <a:t>$$ </a:t>
              </a:r>
            </a:p>
            <a:p>
              <a:pPr marL="274320" indent="-274320">
                <a:buClr>
                  <a:schemeClr val="accent3"/>
                </a:buClr>
                <a:defRPr/>
              </a:pPr>
              <a:r>
                <a:rPr lang="zh-CN" altLang="en-US" sz="1200" b="1" dirty="0">
                  <a:solidFill>
                    <a:schemeClr val="bg1"/>
                  </a:solidFill>
                  <a:latin typeface="+mn-lt"/>
                  <a:ea typeface="+mn-ea"/>
                  <a:cs typeface="+mn-ea"/>
                  <a:sym typeface="+mn-lt"/>
                </a:rPr>
                <a:t>初始状态：相对引用 </a:t>
              </a:r>
            </a:p>
            <a:p>
              <a:pPr marL="274320" indent="-274320">
                <a:buClr>
                  <a:schemeClr val="accent3"/>
                </a:buClr>
                <a:defRPr/>
              </a:pPr>
              <a:r>
                <a:rPr lang="zh-CN" altLang="en-US" sz="1200" b="1" dirty="0">
                  <a:solidFill>
                    <a:schemeClr val="bg1"/>
                  </a:solidFill>
                  <a:latin typeface="+mn-lt"/>
                  <a:ea typeface="+mn-ea"/>
                  <a:cs typeface="+mn-ea"/>
                  <a:sym typeface="+mn-lt"/>
                </a:rPr>
                <a:t>第一次，绝对引用 </a:t>
              </a:r>
            </a:p>
            <a:p>
              <a:pPr marL="274320" indent="-274320">
                <a:buClr>
                  <a:schemeClr val="accent3"/>
                </a:buClr>
                <a:defRPr/>
              </a:pPr>
              <a:r>
                <a:rPr lang="zh-CN" altLang="en-US" sz="1200" b="1" dirty="0">
                  <a:solidFill>
                    <a:schemeClr val="bg1"/>
                  </a:solidFill>
                  <a:latin typeface="+mn-lt"/>
                  <a:ea typeface="+mn-ea"/>
                  <a:cs typeface="+mn-ea"/>
                  <a:sym typeface="+mn-lt"/>
                </a:rPr>
                <a:t>第二次，固定行 </a:t>
              </a:r>
            </a:p>
            <a:p>
              <a:pPr marL="274320" indent="-274320">
                <a:buClr>
                  <a:schemeClr val="accent3"/>
                </a:buClr>
                <a:defRPr/>
              </a:pPr>
              <a:r>
                <a:rPr lang="zh-CN" altLang="en-US" sz="1200" b="1" dirty="0">
                  <a:solidFill>
                    <a:schemeClr val="bg1"/>
                  </a:solidFill>
                  <a:latin typeface="+mn-lt"/>
                  <a:ea typeface="+mn-ea"/>
                  <a:cs typeface="+mn-ea"/>
                  <a:sym typeface="+mn-lt"/>
                </a:rPr>
                <a:t>第三次，固定列 </a:t>
              </a:r>
            </a:p>
            <a:p>
              <a:pPr marL="274320" indent="-274320">
                <a:buClr>
                  <a:schemeClr val="accent3"/>
                </a:buClr>
                <a:defRPr/>
              </a:pPr>
              <a:r>
                <a:rPr lang="zh-CN" altLang="en-US" sz="1200" b="1" dirty="0">
                  <a:solidFill>
                    <a:schemeClr val="bg1"/>
                  </a:solidFill>
                  <a:latin typeface="+mn-lt"/>
                  <a:ea typeface="+mn-ea"/>
                  <a:cs typeface="+mn-ea"/>
                  <a:sym typeface="+mn-lt"/>
                </a:rPr>
                <a:t>第四次，返回初始状态 </a:t>
              </a:r>
            </a:p>
            <a:p>
              <a:pPr marL="274320" indent="-274320">
                <a:buClr>
                  <a:schemeClr val="accent3"/>
                </a:buClr>
                <a:defRPr/>
              </a:pPr>
              <a:r>
                <a:rPr lang="zh-CN" altLang="en-US" sz="1200" b="1" dirty="0">
                  <a:solidFill>
                    <a:schemeClr val="bg1"/>
                  </a:solidFill>
                  <a:latin typeface="+mn-lt"/>
                  <a:ea typeface="+mn-ea"/>
                  <a:cs typeface="+mn-ea"/>
                  <a:sym typeface="+mn-lt"/>
                </a:rPr>
                <a:t>混合引用 </a:t>
              </a:r>
            </a:p>
            <a:p>
              <a:pPr marL="274320" indent="-274320">
                <a:buClr>
                  <a:schemeClr val="accent3"/>
                </a:buClr>
                <a:defRPr/>
              </a:pPr>
              <a:r>
                <a:rPr lang="en-US" altLang="zh-CN" sz="1200" b="1" dirty="0">
                  <a:solidFill>
                    <a:schemeClr val="bg1"/>
                  </a:solidFill>
                  <a:latin typeface="+mn-lt"/>
                  <a:ea typeface="+mn-ea"/>
                  <a:cs typeface="+mn-ea"/>
                  <a:sym typeface="+mn-lt"/>
                </a:rPr>
                <a:t>Index</a:t>
              </a:r>
              <a:r>
                <a:rPr lang="zh-CN" altLang="en-US" sz="1200" b="1" dirty="0">
                  <a:solidFill>
                    <a:schemeClr val="bg1"/>
                  </a:solidFill>
                  <a:latin typeface="+mn-lt"/>
                  <a:ea typeface="+mn-ea"/>
                  <a:cs typeface="+mn-ea"/>
                  <a:sym typeface="+mn-lt"/>
                </a:rPr>
                <a:t>：引用具体位置的数值 </a:t>
              </a:r>
            </a:p>
            <a:p>
              <a:pPr marL="274320" indent="-274320">
                <a:buClr>
                  <a:schemeClr val="accent3"/>
                </a:buClr>
                <a:defRPr/>
              </a:pPr>
              <a:r>
                <a:rPr lang="en-US" altLang="zh-CN" sz="1200" b="1" dirty="0">
                  <a:solidFill>
                    <a:schemeClr val="bg1"/>
                  </a:solidFill>
                  <a:latin typeface="+mn-lt"/>
                  <a:ea typeface="+mn-ea"/>
                  <a:cs typeface="+mn-ea"/>
                  <a:sym typeface="+mn-lt"/>
                </a:rPr>
                <a:t>Math</a:t>
              </a:r>
              <a:r>
                <a:rPr lang="zh-CN" altLang="en-US" sz="1200" b="1" dirty="0">
                  <a:solidFill>
                    <a:schemeClr val="bg1"/>
                  </a:solidFill>
                  <a:latin typeface="+mn-lt"/>
                  <a:ea typeface="+mn-ea"/>
                  <a:cs typeface="+mn-ea"/>
                  <a:sym typeface="+mn-lt"/>
                </a:rPr>
                <a:t>：返回相对位置 </a:t>
              </a:r>
              <a:endParaRPr lang="en-US" altLang="zh-CN" sz="1200" b="1" dirty="0">
                <a:solidFill>
                  <a:schemeClr val="bg1"/>
                </a:solidFill>
                <a:latin typeface="+mn-lt"/>
                <a:ea typeface="+mn-ea"/>
                <a:cs typeface="+mn-ea"/>
                <a:sym typeface="+mn-lt"/>
              </a:endParaRPr>
            </a:p>
          </p:txBody>
        </p:sp>
      </p:grpSp>
    </p:spTree>
    <p:custDataLst>
      <p:tags r:id="rId1"/>
    </p:custDataLst>
    <p:extLst>
      <p:ext uri="{BB962C8B-B14F-4D97-AF65-F5344CB8AC3E}">
        <p14:creationId xmlns:p14="http://schemas.microsoft.com/office/powerpoint/2010/main" val="1480960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750"/>
                                        <p:tgtEl>
                                          <p:spTgt spid="16"/>
                                        </p:tgtEl>
                                      </p:cBhvr>
                                    </p:animEffect>
                                    <p:anim calcmode="lin" valueType="num">
                                      <p:cBhvr>
                                        <p:cTn id="13" dur="750" fill="hold"/>
                                        <p:tgtEl>
                                          <p:spTgt spid="16"/>
                                        </p:tgtEl>
                                        <p:attrNameLst>
                                          <p:attrName>ppt_x</p:attrName>
                                        </p:attrNameLst>
                                      </p:cBhvr>
                                      <p:tavLst>
                                        <p:tav tm="0">
                                          <p:val>
                                            <p:strVal val="#ppt_x"/>
                                          </p:val>
                                        </p:tav>
                                        <p:tav tm="100000">
                                          <p:val>
                                            <p:strVal val="#ppt_x"/>
                                          </p:val>
                                        </p:tav>
                                      </p:tavLst>
                                    </p:anim>
                                    <p:anim calcmode="lin" valueType="num">
                                      <p:cBhvr>
                                        <p:cTn id="14"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41083"/>
            <a:ext cx="9144000" cy="5364626"/>
          </a:xfrm>
          <a:prstGeom prst="rect">
            <a:avLst/>
          </a:prstGeom>
        </p:spPr>
      </p:pic>
      <p:sp>
        <p:nvSpPr>
          <p:cNvPr id="2" name="矩形 1"/>
          <p:cNvSpPr/>
          <p:nvPr/>
        </p:nvSpPr>
        <p:spPr>
          <a:xfrm>
            <a:off x="0" y="-241083"/>
            <a:ext cx="4025900" cy="5364626"/>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TextBox 6"/>
          <p:cNvSpPr txBox="1">
            <a:spLocks noChangeArrowheads="1"/>
          </p:cNvSpPr>
          <p:nvPr/>
        </p:nvSpPr>
        <p:spPr bwMode="auto">
          <a:xfrm>
            <a:off x="1143000" y="2612142"/>
            <a:ext cx="18652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685800" rtl="0" eaLnBrk="1" fontAlgn="auto" latinLnBrk="0" hangingPunct="1">
              <a:lnSpc>
                <a:spcPct val="100000"/>
              </a:lnSpc>
              <a:spcBef>
                <a:spcPts val="0"/>
              </a:spcBef>
              <a:spcAft>
                <a:spcPts val="0"/>
              </a:spcAft>
              <a:buClrTx/>
              <a:buSzTx/>
              <a:buFontTx/>
              <a:buNone/>
              <a:tabLst/>
              <a:defRPr/>
            </a:pPr>
            <a:r>
              <a:rPr lang="zh-CN" altLang="en-US" sz="3200" b="1" dirty="0">
                <a:solidFill>
                  <a:prstClr val="black"/>
                </a:solidFill>
                <a:cs typeface="+mn-ea"/>
                <a:sym typeface="+mn-lt"/>
              </a:rPr>
              <a:t>第三部分</a:t>
            </a:r>
            <a:endParaRPr kumimoji="0" lang="zh-CN" altLang="en-US" sz="3200" b="1" i="0" u="none" strike="noStrike" kern="1200" cap="none" spc="0" normalizeH="0" baseline="0" noProof="0" dirty="0">
              <a:ln>
                <a:noFill/>
              </a:ln>
              <a:solidFill>
                <a:prstClr val="black"/>
              </a:solidFill>
              <a:effectLst/>
              <a:uLnTx/>
              <a:uFillTx/>
              <a:cs typeface="+mn-ea"/>
              <a:sym typeface="+mn-lt"/>
            </a:endParaRPr>
          </a:p>
        </p:txBody>
      </p:sp>
      <p:sp>
        <p:nvSpPr>
          <p:cNvPr id="9" name="TextBox 36"/>
          <p:cNvSpPr txBox="1"/>
          <p:nvPr/>
        </p:nvSpPr>
        <p:spPr>
          <a:xfrm>
            <a:off x="455530" y="3319804"/>
            <a:ext cx="3235121" cy="461665"/>
          </a:xfrm>
          <a:prstGeom prst="rect">
            <a:avLst/>
          </a:prstGeom>
          <a:noFill/>
        </p:spPr>
        <p:txBody>
          <a:bodyPr wrap="square" rtlCol="0">
            <a:spAutoFit/>
          </a:bodyPr>
          <a:lstStyle/>
          <a:p>
            <a:pPr marL="0" lvl="1" algn="ctr">
              <a:defRPr/>
            </a:pPr>
            <a:r>
              <a:rPr lang="zh-CN" altLang="en-US" sz="2400" b="1" dirty="0">
                <a:solidFill>
                  <a:srgbClr val="27242F"/>
                </a:solidFill>
                <a:cs typeface="+mn-ea"/>
                <a:sym typeface="+mn-lt"/>
              </a:rPr>
              <a:t>数据图表应用</a:t>
            </a:r>
            <a:endParaRPr kumimoji="0" lang="zh-CN" altLang="en-US" sz="2400" b="1" i="0" u="none" strike="noStrike" kern="1200" cap="none" spc="0" normalizeH="0" baseline="0" noProof="0" dirty="0">
              <a:ln>
                <a:noFill/>
              </a:ln>
              <a:solidFill>
                <a:srgbClr val="27242F"/>
              </a:solidFill>
              <a:effectLst/>
              <a:uLnTx/>
              <a:uFillTx/>
              <a:cs typeface="+mn-ea"/>
              <a:sym typeface="+mn-lt"/>
            </a:endParaRPr>
          </a:p>
        </p:txBody>
      </p:sp>
      <p:grpSp>
        <p:nvGrpSpPr>
          <p:cNvPr id="10" name="组合 9"/>
          <p:cNvGrpSpPr/>
          <p:nvPr/>
        </p:nvGrpSpPr>
        <p:grpSpPr>
          <a:xfrm>
            <a:off x="1293558" y="1065078"/>
            <a:ext cx="1564118" cy="1410230"/>
            <a:chOff x="4634991" y="2138335"/>
            <a:chExt cx="428348" cy="386204"/>
          </a:xfrm>
        </p:grpSpPr>
        <p:sp>
          <p:nvSpPr>
            <p:cNvPr id="11"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54453"/>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cs typeface="+mn-ea"/>
                <a:sym typeface="+mn-lt"/>
              </a:endParaRPr>
            </a:p>
          </p:txBody>
        </p:sp>
        <p:sp>
          <p:nvSpPr>
            <p:cNvPr id="12"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FFFFFF"/>
                </a:solidFill>
                <a:effectLst/>
                <a:uLnTx/>
                <a:uFillTx/>
                <a:cs typeface="+mn-ea"/>
                <a:sym typeface="+mn-lt"/>
              </a:endParaRPr>
            </a:p>
          </p:txBody>
        </p:sp>
      </p:grpSp>
    </p:spTree>
    <p:extLst>
      <p:ext uri="{BB962C8B-B14F-4D97-AF65-F5344CB8AC3E}">
        <p14:creationId xmlns:p14="http://schemas.microsoft.com/office/powerpoint/2010/main" val="7233338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6">
            <a:extLst>
              <a:ext uri="{FF2B5EF4-FFF2-40B4-BE49-F238E27FC236}">
                <a16:creationId xmlns="" xmlns:a16="http://schemas.microsoft.com/office/drawing/2014/main" id="{BF307646-4C25-49E5-BFB3-2F0ADA1E7F1E}"/>
              </a:ext>
            </a:extLst>
          </p:cNvPr>
          <p:cNvSpPr txBox="1"/>
          <p:nvPr/>
        </p:nvSpPr>
        <p:spPr>
          <a:xfrm>
            <a:off x="279492" y="-39956"/>
            <a:ext cx="2307811" cy="369332"/>
          </a:xfrm>
          <a:prstGeom prst="rect">
            <a:avLst/>
          </a:prstGeom>
          <a:noFill/>
        </p:spPr>
        <p:txBody>
          <a:bodyPr wrap="none" rtlCol="0">
            <a:spAutoFit/>
          </a:bodyPr>
          <a:lstStyle/>
          <a:p>
            <a:pPr marL="274320" indent="-274320">
              <a:buClr>
                <a:schemeClr val="accent3"/>
              </a:buClr>
              <a:defRPr/>
            </a:pPr>
            <a:r>
              <a:rPr lang="en-US" altLang="zh-CN" sz="1800" b="1" spc="300" dirty="0">
                <a:solidFill>
                  <a:schemeClr val="bg1"/>
                </a:solidFill>
                <a:cs typeface="+mn-ea"/>
                <a:sym typeface="+mn-lt"/>
              </a:rPr>
              <a:t>Excel</a:t>
            </a:r>
            <a:r>
              <a:rPr lang="zh-CN" altLang="en-US" sz="1800" b="1" spc="300" dirty="0">
                <a:solidFill>
                  <a:schemeClr val="bg1"/>
                </a:solidFill>
                <a:cs typeface="+mn-ea"/>
                <a:sym typeface="+mn-lt"/>
              </a:rPr>
              <a:t>图表柱形图</a:t>
            </a:r>
            <a:endParaRPr lang="en-US" altLang="zh-CN" sz="1800" b="1" spc="300" dirty="0">
              <a:solidFill>
                <a:schemeClr val="bg1"/>
              </a:solidFill>
              <a:cs typeface="+mn-ea"/>
              <a:sym typeface="+mn-lt"/>
            </a:endParaRPr>
          </a:p>
        </p:txBody>
      </p:sp>
      <p:graphicFrame>
        <p:nvGraphicFramePr>
          <p:cNvPr id="5" name="图表 4">
            <a:extLst>
              <a:ext uri="{FF2B5EF4-FFF2-40B4-BE49-F238E27FC236}">
                <a16:creationId xmlns="" xmlns:a16="http://schemas.microsoft.com/office/drawing/2014/main" id="{18B9ACEE-CFED-43A0-B7E4-549299DBFCA9}"/>
              </a:ext>
            </a:extLst>
          </p:cNvPr>
          <p:cNvGraphicFramePr/>
          <p:nvPr>
            <p:extLst>
              <p:ext uri="{D42A27DB-BD31-4B8C-83A1-F6EECF244321}">
                <p14:modId xmlns:p14="http://schemas.microsoft.com/office/powerpoint/2010/main" val="2797885169"/>
              </p:ext>
            </p:extLst>
          </p:nvPr>
        </p:nvGraphicFramePr>
        <p:xfrm>
          <a:off x="1235725" y="775962"/>
          <a:ext cx="6672549" cy="3591575"/>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1949490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6">
            <a:extLst>
              <a:ext uri="{FF2B5EF4-FFF2-40B4-BE49-F238E27FC236}">
                <a16:creationId xmlns="" xmlns:a16="http://schemas.microsoft.com/office/drawing/2014/main" id="{BF307646-4C25-49E5-BFB3-2F0ADA1E7F1E}"/>
              </a:ext>
            </a:extLst>
          </p:cNvPr>
          <p:cNvSpPr txBox="1"/>
          <p:nvPr/>
        </p:nvSpPr>
        <p:spPr>
          <a:xfrm>
            <a:off x="279492" y="-39956"/>
            <a:ext cx="2307811" cy="369332"/>
          </a:xfrm>
          <a:prstGeom prst="rect">
            <a:avLst/>
          </a:prstGeom>
          <a:noFill/>
        </p:spPr>
        <p:txBody>
          <a:bodyPr wrap="none" rtlCol="0">
            <a:spAutoFit/>
          </a:bodyPr>
          <a:lstStyle/>
          <a:p>
            <a:pPr marL="274320" indent="-274320">
              <a:buClr>
                <a:schemeClr val="accent3"/>
              </a:buClr>
              <a:defRPr/>
            </a:pPr>
            <a:r>
              <a:rPr lang="en-US" altLang="zh-CN" sz="1800" b="1" spc="300" dirty="0">
                <a:solidFill>
                  <a:schemeClr val="bg1"/>
                </a:solidFill>
                <a:cs typeface="+mn-ea"/>
                <a:sym typeface="+mn-lt"/>
              </a:rPr>
              <a:t>Excel</a:t>
            </a:r>
            <a:r>
              <a:rPr lang="zh-CN" altLang="en-US" sz="1800" b="1" spc="300" dirty="0">
                <a:solidFill>
                  <a:schemeClr val="bg1"/>
                </a:solidFill>
                <a:cs typeface="+mn-ea"/>
                <a:sym typeface="+mn-lt"/>
              </a:rPr>
              <a:t>图表瀑布图</a:t>
            </a:r>
            <a:endParaRPr lang="en-US" altLang="zh-CN" sz="1800" b="1" spc="300" dirty="0">
              <a:solidFill>
                <a:schemeClr val="bg1"/>
              </a:solidFill>
              <a:cs typeface="+mn-ea"/>
              <a:sym typeface="+mn-lt"/>
            </a:endParaRPr>
          </a:p>
        </p:txBody>
      </p:sp>
      <mc:AlternateContent xmlns:mc="http://schemas.openxmlformats.org/markup-compatibility/2006">
        <mc:Choice xmlns="" xmlns:cx1="http://schemas.microsoft.com/office/drawing/2015/9/8/chartex" Requires="cx1">
          <p:graphicFrame>
            <p:nvGraphicFramePr>
              <p:cNvPr id="9" name="图表 8">
                <a:extLst>
                  <a:ext uri="{FF2B5EF4-FFF2-40B4-BE49-F238E27FC236}">
                    <a16:creationId xmlns:a16="http://schemas.microsoft.com/office/drawing/2014/main" id="{5C4D7B98-516B-4099-A88A-43431466B99B}"/>
                  </a:ext>
                </a:extLst>
              </p:cNvPr>
              <p:cNvGraphicFramePr/>
              <p:nvPr>
                <p:extLst>
                  <p:ext uri="{D42A27DB-BD31-4B8C-83A1-F6EECF244321}">
                    <p14:modId xmlns:p14="http://schemas.microsoft.com/office/powerpoint/2010/main" val="2420639180"/>
                  </p:ext>
                </p:extLst>
              </p:nvPr>
            </p:nvGraphicFramePr>
            <p:xfrm>
              <a:off x="1524000" y="539750"/>
              <a:ext cx="6096000" cy="4064000"/>
            </p:xfrm>
            <a:graphic>
              <a:graphicData uri="http://schemas.microsoft.com/office/drawing/2014/chartex">
                <cx:chart xmlns:cx="http://schemas.microsoft.com/office/drawing/2014/chartex" xmlns:r="http://schemas.openxmlformats.org/officeDocument/2006/relationships" r:id="rId4"/>
              </a:graphicData>
            </a:graphic>
          </p:graphicFrame>
        </mc:Choice>
        <mc:Fallback>
          <p:pic>
            <p:nvPicPr>
              <p:cNvPr id="9" name="图表 8">
                <a:extLst>
                  <a:ext uri="{FF2B5EF4-FFF2-40B4-BE49-F238E27FC236}">
                    <a16:creationId xmlns:cx1="http://schemas.microsoft.com/office/drawing/2015/9/8/chartex" xmlns="" xmlns:a16="http://schemas.microsoft.com/office/drawing/2014/main" id="{5C4D7B98-516B-4099-A88A-43431466B99B}"/>
                  </a:ext>
                </a:extLst>
              </p:cNvPr>
              <p:cNvPicPr>
                <a:picLocks noGrp="1" noRot="1" noChangeAspect="1" noMove="1" noResize="1" noEditPoints="1" noAdjustHandles="1" noChangeArrowheads="1" noChangeShapeType="1"/>
              </p:cNvPicPr>
              <p:nvPr/>
            </p:nvPicPr>
            <p:blipFill>
              <a:blip r:embed="rId5"/>
              <a:stretch>
                <a:fillRect/>
              </a:stretch>
            </p:blipFill>
            <p:spPr>
              <a:xfrm>
                <a:off x="1524000" y="539750"/>
                <a:ext cx="6096000" cy="4064000"/>
              </a:xfrm>
              <a:prstGeom prst="rect">
                <a:avLst/>
              </a:prstGeom>
            </p:spPr>
          </p:pic>
        </mc:Fallback>
      </mc:AlternateContent>
    </p:spTree>
    <p:custDataLst>
      <p:tags r:id="rId1"/>
    </p:custDataLst>
    <p:extLst>
      <p:ext uri="{BB962C8B-B14F-4D97-AF65-F5344CB8AC3E}">
        <p14:creationId xmlns:p14="http://schemas.microsoft.com/office/powerpoint/2010/main" val="39672626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6">
            <a:extLst>
              <a:ext uri="{FF2B5EF4-FFF2-40B4-BE49-F238E27FC236}">
                <a16:creationId xmlns="" xmlns:a16="http://schemas.microsoft.com/office/drawing/2014/main" id="{BF307646-4C25-49E5-BFB3-2F0ADA1E7F1E}"/>
              </a:ext>
            </a:extLst>
          </p:cNvPr>
          <p:cNvSpPr txBox="1"/>
          <p:nvPr/>
        </p:nvSpPr>
        <p:spPr>
          <a:xfrm>
            <a:off x="279492" y="-39956"/>
            <a:ext cx="2307811" cy="369332"/>
          </a:xfrm>
          <a:prstGeom prst="rect">
            <a:avLst/>
          </a:prstGeom>
          <a:noFill/>
        </p:spPr>
        <p:txBody>
          <a:bodyPr wrap="none" rtlCol="0">
            <a:spAutoFit/>
          </a:bodyPr>
          <a:lstStyle/>
          <a:p>
            <a:pPr marL="274320" indent="-274320">
              <a:buClr>
                <a:schemeClr val="accent3"/>
              </a:buClr>
              <a:defRPr/>
            </a:pPr>
            <a:r>
              <a:rPr lang="en-US" altLang="zh-CN" sz="1800" b="1" spc="300" dirty="0">
                <a:solidFill>
                  <a:schemeClr val="bg1"/>
                </a:solidFill>
                <a:cs typeface="+mn-ea"/>
                <a:sym typeface="+mn-lt"/>
              </a:rPr>
              <a:t>Excel</a:t>
            </a:r>
            <a:r>
              <a:rPr lang="zh-CN" altLang="en-US" sz="1800" b="1" spc="300" dirty="0">
                <a:solidFill>
                  <a:schemeClr val="bg1"/>
                </a:solidFill>
                <a:cs typeface="+mn-ea"/>
                <a:sym typeface="+mn-lt"/>
              </a:rPr>
              <a:t>图表曲面图</a:t>
            </a:r>
            <a:endParaRPr lang="en-US" altLang="zh-CN" sz="1800" b="1" spc="300" dirty="0">
              <a:solidFill>
                <a:schemeClr val="bg1"/>
              </a:solidFill>
              <a:cs typeface="+mn-ea"/>
              <a:sym typeface="+mn-lt"/>
            </a:endParaRPr>
          </a:p>
        </p:txBody>
      </p:sp>
      <p:graphicFrame>
        <p:nvGraphicFramePr>
          <p:cNvPr id="4" name="图表 3">
            <a:extLst>
              <a:ext uri="{FF2B5EF4-FFF2-40B4-BE49-F238E27FC236}">
                <a16:creationId xmlns="" xmlns:a16="http://schemas.microsoft.com/office/drawing/2014/main" id="{A5F4ACE9-6F97-4717-998E-E593BC13E4A6}"/>
              </a:ext>
            </a:extLst>
          </p:cNvPr>
          <p:cNvGraphicFramePr/>
          <p:nvPr>
            <p:extLst>
              <p:ext uri="{D42A27DB-BD31-4B8C-83A1-F6EECF244321}">
                <p14:modId xmlns:p14="http://schemas.microsoft.com/office/powerpoint/2010/main" val="3656863855"/>
              </p:ext>
            </p:extLst>
          </p:nvPr>
        </p:nvGraphicFramePr>
        <p:xfrm>
          <a:off x="1524000" y="539750"/>
          <a:ext cx="6096000" cy="4064000"/>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1287311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41083"/>
            <a:ext cx="9144000" cy="5364626"/>
          </a:xfrm>
          <a:prstGeom prst="rect">
            <a:avLst/>
          </a:prstGeom>
        </p:spPr>
      </p:pic>
      <p:sp>
        <p:nvSpPr>
          <p:cNvPr id="2" name="矩形 1"/>
          <p:cNvSpPr/>
          <p:nvPr/>
        </p:nvSpPr>
        <p:spPr>
          <a:xfrm>
            <a:off x="0" y="-241083"/>
            <a:ext cx="4025900" cy="5364626"/>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TextBox 6"/>
          <p:cNvSpPr txBox="1">
            <a:spLocks noChangeArrowheads="1"/>
          </p:cNvSpPr>
          <p:nvPr/>
        </p:nvSpPr>
        <p:spPr bwMode="auto">
          <a:xfrm>
            <a:off x="1143000" y="2612142"/>
            <a:ext cx="18652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685800" rtl="0" eaLnBrk="1" fontAlgn="auto" latinLnBrk="0" hangingPunct="1">
              <a:lnSpc>
                <a:spcPct val="100000"/>
              </a:lnSpc>
              <a:spcBef>
                <a:spcPts val="0"/>
              </a:spcBef>
              <a:spcAft>
                <a:spcPts val="0"/>
              </a:spcAft>
              <a:buClrTx/>
              <a:buSzTx/>
              <a:buFontTx/>
              <a:buNone/>
              <a:tabLst/>
              <a:defRPr/>
            </a:pPr>
            <a:r>
              <a:rPr lang="zh-CN" altLang="en-US" sz="3200" b="1" dirty="0">
                <a:solidFill>
                  <a:prstClr val="black"/>
                </a:solidFill>
                <a:cs typeface="+mn-ea"/>
                <a:sym typeface="+mn-lt"/>
              </a:rPr>
              <a:t>第四部分</a:t>
            </a:r>
            <a:endParaRPr kumimoji="0" lang="zh-CN" altLang="en-US" sz="3200" b="1" i="0" u="none" strike="noStrike" kern="1200" cap="none" spc="0" normalizeH="0" baseline="0" noProof="0" dirty="0">
              <a:ln>
                <a:noFill/>
              </a:ln>
              <a:solidFill>
                <a:prstClr val="black"/>
              </a:solidFill>
              <a:effectLst/>
              <a:uLnTx/>
              <a:uFillTx/>
              <a:cs typeface="+mn-ea"/>
              <a:sym typeface="+mn-lt"/>
            </a:endParaRPr>
          </a:p>
        </p:txBody>
      </p:sp>
      <p:sp>
        <p:nvSpPr>
          <p:cNvPr id="9" name="TextBox 36"/>
          <p:cNvSpPr txBox="1"/>
          <p:nvPr/>
        </p:nvSpPr>
        <p:spPr>
          <a:xfrm>
            <a:off x="455530" y="3319804"/>
            <a:ext cx="3235121" cy="461665"/>
          </a:xfrm>
          <a:prstGeom prst="rect">
            <a:avLst/>
          </a:prstGeom>
          <a:noFill/>
        </p:spPr>
        <p:txBody>
          <a:bodyPr wrap="square" rtlCol="0">
            <a:spAutoFit/>
          </a:bodyPr>
          <a:lstStyle/>
          <a:p>
            <a:pPr marL="0" lvl="1" algn="ctr">
              <a:defRPr/>
            </a:pPr>
            <a:r>
              <a:rPr lang="zh-CN" altLang="en-US" sz="2400" b="1" dirty="0">
                <a:solidFill>
                  <a:srgbClr val="27242F"/>
                </a:solidFill>
                <a:cs typeface="+mn-ea"/>
                <a:sym typeface="+mn-lt"/>
              </a:rPr>
              <a:t>数据分析报告</a:t>
            </a:r>
            <a:endParaRPr kumimoji="0" lang="zh-CN" altLang="en-US" sz="2400" b="1" i="0" u="none" strike="noStrike" kern="1200" cap="none" spc="0" normalizeH="0" baseline="0" noProof="0" dirty="0">
              <a:ln>
                <a:noFill/>
              </a:ln>
              <a:solidFill>
                <a:srgbClr val="27242F"/>
              </a:solidFill>
              <a:effectLst/>
              <a:uLnTx/>
              <a:uFillTx/>
              <a:cs typeface="+mn-ea"/>
              <a:sym typeface="+mn-lt"/>
            </a:endParaRPr>
          </a:p>
        </p:txBody>
      </p:sp>
      <p:grpSp>
        <p:nvGrpSpPr>
          <p:cNvPr id="10" name="组合 9"/>
          <p:cNvGrpSpPr/>
          <p:nvPr/>
        </p:nvGrpSpPr>
        <p:grpSpPr>
          <a:xfrm>
            <a:off x="1293558" y="1065078"/>
            <a:ext cx="1564118" cy="1410230"/>
            <a:chOff x="4634991" y="2138335"/>
            <a:chExt cx="428348" cy="386204"/>
          </a:xfrm>
        </p:grpSpPr>
        <p:sp>
          <p:nvSpPr>
            <p:cNvPr id="11"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54453"/>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cs typeface="+mn-ea"/>
                <a:sym typeface="+mn-lt"/>
              </a:endParaRPr>
            </a:p>
          </p:txBody>
        </p:sp>
        <p:sp>
          <p:nvSpPr>
            <p:cNvPr id="12"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FFFFFF"/>
                </a:solidFill>
                <a:effectLst/>
                <a:uLnTx/>
                <a:uFillTx/>
                <a:cs typeface="+mn-ea"/>
                <a:sym typeface="+mn-lt"/>
              </a:endParaRPr>
            </a:p>
          </p:txBody>
        </p:sp>
      </p:grpSp>
    </p:spTree>
    <p:extLst>
      <p:ext uri="{BB962C8B-B14F-4D97-AF65-F5344CB8AC3E}">
        <p14:creationId xmlns:p14="http://schemas.microsoft.com/office/powerpoint/2010/main" val="16157525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Group 3"/>
          <p:cNvGrpSpPr>
            <a:grpSpLocks/>
          </p:cNvGrpSpPr>
          <p:nvPr/>
        </p:nvGrpSpPr>
        <p:grpSpPr bwMode="auto">
          <a:xfrm>
            <a:off x="942825" y="3211559"/>
            <a:ext cx="3584243" cy="1761644"/>
            <a:chOff x="385" y="2731"/>
            <a:chExt cx="2352" cy="1156"/>
          </a:xfrm>
        </p:grpSpPr>
        <p:sp>
          <p:nvSpPr>
            <p:cNvPr id="116" name="Freeform 4"/>
            <p:cNvSpPr>
              <a:spLocks/>
            </p:cNvSpPr>
            <p:nvPr/>
          </p:nvSpPr>
          <p:spPr bwMode="auto">
            <a:xfrm>
              <a:off x="1406" y="3346"/>
              <a:ext cx="1330" cy="531"/>
            </a:xfrm>
            <a:custGeom>
              <a:avLst/>
              <a:gdLst>
                <a:gd name="T0" fmla="*/ 696 w 1119"/>
                <a:gd name="T1" fmla="*/ 0 h 447"/>
                <a:gd name="T2" fmla="*/ 1119 w 1119"/>
                <a:gd name="T3" fmla="*/ 70 h 447"/>
                <a:gd name="T4" fmla="*/ 344 w 1119"/>
                <a:gd name="T5" fmla="*/ 447 h 447"/>
                <a:gd name="T6" fmla="*/ 0 w 1119"/>
                <a:gd name="T7" fmla="*/ 309 h 447"/>
                <a:gd name="T8" fmla="*/ 696 w 1119"/>
                <a:gd name="T9" fmla="*/ 0 h 447"/>
              </a:gdLst>
              <a:ahLst/>
              <a:cxnLst>
                <a:cxn ang="0">
                  <a:pos x="T0" y="T1"/>
                </a:cxn>
                <a:cxn ang="0">
                  <a:pos x="T2" y="T3"/>
                </a:cxn>
                <a:cxn ang="0">
                  <a:pos x="T4" y="T5"/>
                </a:cxn>
                <a:cxn ang="0">
                  <a:pos x="T6" y="T7"/>
                </a:cxn>
                <a:cxn ang="0">
                  <a:pos x="T8" y="T9"/>
                </a:cxn>
              </a:cxnLst>
              <a:rect l="0" t="0" r="r" b="b"/>
              <a:pathLst>
                <a:path w="1119" h="447">
                  <a:moveTo>
                    <a:pt x="696" y="0"/>
                  </a:moveTo>
                  <a:lnTo>
                    <a:pt x="1119" y="70"/>
                  </a:lnTo>
                  <a:lnTo>
                    <a:pt x="344" y="447"/>
                  </a:lnTo>
                  <a:lnTo>
                    <a:pt x="0" y="309"/>
                  </a:lnTo>
                  <a:lnTo>
                    <a:pt x="696" y="0"/>
                  </a:lnTo>
                  <a:close/>
                </a:path>
              </a:pathLst>
            </a:custGeom>
            <a:gradFill rotWithShape="1">
              <a:gsLst>
                <a:gs pos="0">
                  <a:srgbClr val="5F5F5F"/>
                </a:gs>
                <a:gs pos="100000">
                  <a:srgbClr val="333333"/>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17" name="Freeform 5"/>
            <p:cNvSpPr>
              <a:spLocks/>
            </p:cNvSpPr>
            <p:nvPr/>
          </p:nvSpPr>
          <p:spPr bwMode="auto">
            <a:xfrm>
              <a:off x="1760" y="3192"/>
              <a:ext cx="927" cy="685"/>
            </a:xfrm>
            <a:custGeom>
              <a:avLst/>
              <a:gdLst>
                <a:gd name="T0" fmla="*/ 737 w 739"/>
                <a:gd name="T1" fmla="*/ 0 h 546"/>
                <a:gd name="T2" fmla="*/ 739 w 739"/>
                <a:gd name="T3" fmla="*/ 198 h 546"/>
                <a:gd name="T4" fmla="*/ 27 w 739"/>
                <a:gd name="T5" fmla="*/ 546 h 546"/>
                <a:gd name="T6" fmla="*/ 0 w 739"/>
                <a:gd name="T7" fmla="*/ 338 h 546"/>
                <a:gd name="T8" fmla="*/ 737 w 739"/>
                <a:gd name="T9" fmla="*/ 0 h 546"/>
              </a:gdLst>
              <a:ahLst/>
              <a:cxnLst>
                <a:cxn ang="0">
                  <a:pos x="T0" y="T1"/>
                </a:cxn>
                <a:cxn ang="0">
                  <a:pos x="T2" y="T3"/>
                </a:cxn>
                <a:cxn ang="0">
                  <a:pos x="T4" y="T5"/>
                </a:cxn>
                <a:cxn ang="0">
                  <a:pos x="T6" y="T7"/>
                </a:cxn>
                <a:cxn ang="0">
                  <a:pos x="T8" y="T9"/>
                </a:cxn>
              </a:cxnLst>
              <a:rect l="0" t="0" r="r" b="b"/>
              <a:pathLst>
                <a:path w="739" h="546">
                  <a:moveTo>
                    <a:pt x="737" y="0"/>
                  </a:moveTo>
                  <a:cubicBezTo>
                    <a:pt x="737" y="0"/>
                    <a:pt x="727" y="20"/>
                    <a:pt x="739" y="198"/>
                  </a:cubicBezTo>
                  <a:cubicBezTo>
                    <a:pt x="27" y="546"/>
                    <a:pt x="27" y="546"/>
                    <a:pt x="27" y="546"/>
                  </a:cubicBezTo>
                  <a:cubicBezTo>
                    <a:pt x="0" y="338"/>
                    <a:pt x="0" y="338"/>
                    <a:pt x="0" y="338"/>
                  </a:cubicBezTo>
                  <a:lnTo>
                    <a:pt x="737" y="0"/>
                  </a:lnTo>
                  <a:close/>
                </a:path>
              </a:pathLst>
            </a:custGeom>
            <a:gradFill rotWithShape="1">
              <a:gsLst>
                <a:gs pos="0">
                  <a:srgbClr val="FFFFFF"/>
                </a:gs>
                <a:gs pos="100000">
                  <a:srgbClr val="E9EAE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18" name="Freeform 6"/>
            <p:cNvSpPr>
              <a:spLocks/>
            </p:cNvSpPr>
            <p:nvPr/>
          </p:nvSpPr>
          <p:spPr bwMode="auto">
            <a:xfrm>
              <a:off x="1775" y="3157"/>
              <a:ext cx="962" cy="730"/>
            </a:xfrm>
            <a:custGeom>
              <a:avLst/>
              <a:gdLst>
                <a:gd name="T0" fmla="*/ 21 w 766"/>
                <a:gd name="T1" fmla="*/ 347 h 581"/>
                <a:gd name="T2" fmla="*/ 765 w 766"/>
                <a:gd name="T3" fmla="*/ 0 h 581"/>
                <a:gd name="T4" fmla="*/ 766 w 766"/>
                <a:gd name="T5" fmla="*/ 18 h 581"/>
                <a:gd name="T6" fmla="*/ 29 w 766"/>
                <a:gd name="T7" fmla="*/ 353 h 581"/>
                <a:gd name="T8" fmla="*/ 31 w 766"/>
                <a:gd name="T9" fmla="*/ 571 h 581"/>
                <a:gd name="T10" fmla="*/ 765 w 766"/>
                <a:gd name="T11" fmla="*/ 217 h 581"/>
                <a:gd name="T12" fmla="*/ 765 w 766"/>
                <a:gd name="T13" fmla="*/ 236 h 581"/>
                <a:gd name="T14" fmla="*/ 33 w 766"/>
                <a:gd name="T15" fmla="*/ 581 h 581"/>
                <a:gd name="T16" fmla="*/ 24 w 766"/>
                <a:gd name="T17" fmla="*/ 581 h 581"/>
                <a:gd name="T18" fmla="*/ 21 w 766"/>
                <a:gd name="T19" fmla="*/ 3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7"/>
                  </a:moveTo>
                  <a:cubicBezTo>
                    <a:pt x="765" y="0"/>
                    <a:pt x="765" y="0"/>
                    <a:pt x="765" y="0"/>
                  </a:cubicBezTo>
                  <a:cubicBezTo>
                    <a:pt x="766" y="18"/>
                    <a:pt x="766" y="18"/>
                    <a:pt x="766" y="18"/>
                  </a:cubicBezTo>
                  <a:cubicBezTo>
                    <a:pt x="29" y="353"/>
                    <a:pt x="29" y="353"/>
                    <a:pt x="29" y="353"/>
                  </a:cubicBezTo>
                  <a:cubicBezTo>
                    <a:pt x="29" y="353"/>
                    <a:pt x="14" y="443"/>
                    <a:pt x="31" y="571"/>
                  </a:cubicBezTo>
                  <a:cubicBezTo>
                    <a:pt x="765" y="217"/>
                    <a:pt x="765" y="217"/>
                    <a:pt x="765" y="217"/>
                  </a:cubicBezTo>
                  <a:cubicBezTo>
                    <a:pt x="765" y="236"/>
                    <a:pt x="765" y="236"/>
                    <a:pt x="765" y="236"/>
                  </a:cubicBezTo>
                  <a:cubicBezTo>
                    <a:pt x="33" y="581"/>
                    <a:pt x="33" y="581"/>
                    <a:pt x="33" y="581"/>
                  </a:cubicBezTo>
                  <a:cubicBezTo>
                    <a:pt x="24" y="581"/>
                    <a:pt x="24" y="581"/>
                    <a:pt x="24" y="581"/>
                  </a:cubicBezTo>
                  <a:cubicBezTo>
                    <a:pt x="0" y="460"/>
                    <a:pt x="21" y="347"/>
                    <a:pt x="21" y="347"/>
                  </a:cubicBezTo>
                  <a:close/>
                </a:path>
              </a:pathLst>
            </a:custGeom>
            <a:gradFill rotWithShape="1">
              <a:gsLst>
                <a:gs pos="0">
                  <a:srgbClr val="B7B8B8"/>
                </a:gs>
                <a:gs pos="100000">
                  <a:srgbClr val="969696"/>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19" name="Freeform 7"/>
            <p:cNvSpPr>
              <a:spLocks/>
            </p:cNvSpPr>
            <p:nvPr/>
          </p:nvSpPr>
          <p:spPr bwMode="auto">
            <a:xfrm>
              <a:off x="442" y="2731"/>
              <a:ext cx="2294" cy="863"/>
            </a:xfrm>
            <a:custGeom>
              <a:avLst/>
              <a:gdLst>
                <a:gd name="T0" fmla="*/ 0 w 1930"/>
                <a:gd name="T1" fmla="*/ 259 h 726"/>
                <a:gd name="T2" fmla="*/ 798 w 1930"/>
                <a:gd name="T3" fmla="*/ 0 h 726"/>
                <a:gd name="T4" fmla="*/ 1930 w 1930"/>
                <a:gd name="T5" fmla="*/ 359 h 726"/>
                <a:gd name="T6" fmla="*/ 1145 w 1930"/>
                <a:gd name="T7" fmla="*/ 726 h 726"/>
                <a:gd name="T8" fmla="*/ 0 w 1930"/>
                <a:gd name="T9" fmla="*/ 259 h 726"/>
              </a:gdLst>
              <a:ahLst/>
              <a:cxnLst>
                <a:cxn ang="0">
                  <a:pos x="T0" y="T1"/>
                </a:cxn>
                <a:cxn ang="0">
                  <a:pos x="T2" y="T3"/>
                </a:cxn>
                <a:cxn ang="0">
                  <a:pos x="T4" y="T5"/>
                </a:cxn>
                <a:cxn ang="0">
                  <a:pos x="T6" y="T7"/>
                </a:cxn>
                <a:cxn ang="0">
                  <a:pos x="T8" y="T9"/>
                </a:cxn>
              </a:cxnLst>
              <a:rect l="0" t="0" r="r" b="b"/>
              <a:pathLst>
                <a:path w="1930" h="726">
                  <a:moveTo>
                    <a:pt x="0" y="259"/>
                  </a:moveTo>
                  <a:lnTo>
                    <a:pt x="798" y="0"/>
                  </a:lnTo>
                  <a:lnTo>
                    <a:pt x="1930" y="359"/>
                  </a:lnTo>
                  <a:lnTo>
                    <a:pt x="1145" y="726"/>
                  </a:lnTo>
                  <a:lnTo>
                    <a:pt x="0" y="259"/>
                  </a:lnTo>
                  <a:close/>
                </a:path>
              </a:pathLst>
            </a:custGeom>
            <a:gradFill rotWithShape="1">
              <a:gsLst>
                <a:gs pos="0">
                  <a:srgbClr val="727172">
                    <a:gamma/>
                    <a:shade val="46275"/>
                    <a:invGamma/>
                  </a:srgbClr>
                </a:gs>
                <a:gs pos="100000">
                  <a:srgbClr val="727172"/>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20" name="Freeform 8"/>
            <p:cNvSpPr>
              <a:spLocks/>
            </p:cNvSpPr>
            <p:nvPr/>
          </p:nvSpPr>
          <p:spPr bwMode="auto">
            <a:xfrm>
              <a:off x="385" y="3039"/>
              <a:ext cx="1421" cy="848"/>
            </a:xfrm>
            <a:custGeom>
              <a:avLst/>
              <a:gdLst>
                <a:gd name="T0" fmla="*/ 1130 w 1133"/>
                <a:gd name="T1" fmla="*/ 442 h 676"/>
                <a:gd name="T2" fmla="*/ 1133 w 1133"/>
                <a:gd name="T3" fmla="*/ 676 h 676"/>
                <a:gd name="T4" fmla="*/ 35 w 1133"/>
                <a:gd name="T5" fmla="*/ 238 h 676"/>
                <a:gd name="T6" fmla="*/ 45 w 1133"/>
                <a:gd name="T7" fmla="*/ 0 h 676"/>
                <a:gd name="T8" fmla="*/ 1130 w 1133"/>
                <a:gd name="T9" fmla="*/ 442 h 676"/>
              </a:gdLst>
              <a:ahLst/>
              <a:cxnLst>
                <a:cxn ang="0">
                  <a:pos x="T0" y="T1"/>
                </a:cxn>
                <a:cxn ang="0">
                  <a:pos x="T2" y="T3"/>
                </a:cxn>
                <a:cxn ang="0">
                  <a:pos x="T4" y="T5"/>
                </a:cxn>
                <a:cxn ang="0">
                  <a:pos x="T6" y="T7"/>
                </a:cxn>
                <a:cxn ang="0">
                  <a:pos x="T8" y="T9"/>
                </a:cxn>
              </a:cxnLst>
              <a:rect l="0" t="0" r="r" b="b"/>
              <a:pathLst>
                <a:path w="1133" h="676">
                  <a:moveTo>
                    <a:pt x="1130" y="442"/>
                  </a:moveTo>
                  <a:cubicBezTo>
                    <a:pt x="1130" y="442"/>
                    <a:pt x="1115" y="565"/>
                    <a:pt x="1133" y="676"/>
                  </a:cubicBezTo>
                  <a:cubicBezTo>
                    <a:pt x="35" y="238"/>
                    <a:pt x="35" y="238"/>
                    <a:pt x="35" y="238"/>
                  </a:cubicBezTo>
                  <a:cubicBezTo>
                    <a:pt x="35" y="238"/>
                    <a:pt x="0" y="145"/>
                    <a:pt x="45" y="0"/>
                  </a:cubicBezTo>
                  <a:lnTo>
                    <a:pt x="1130" y="442"/>
                  </a:lnTo>
                  <a:close/>
                </a:path>
              </a:pathLst>
            </a:custGeom>
            <a:gradFill rotWithShape="1">
              <a:gsLst>
                <a:gs pos="0">
                  <a:srgbClr val="969696"/>
                </a:gs>
                <a:gs pos="100000">
                  <a:srgbClr val="5F5F5F"/>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grpSp>
      <p:grpSp>
        <p:nvGrpSpPr>
          <p:cNvPr id="92" name="Group 9"/>
          <p:cNvGrpSpPr>
            <a:grpSpLocks/>
          </p:cNvGrpSpPr>
          <p:nvPr/>
        </p:nvGrpSpPr>
        <p:grpSpPr bwMode="auto">
          <a:xfrm>
            <a:off x="596896" y="2826011"/>
            <a:ext cx="3584243" cy="1763167"/>
            <a:chOff x="385" y="2409"/>
            <a:chExt cx="2352" cy="1157"/>
          </a:xfrm>
        </p:grpSpPr>
        <p:sp>
          <p:nvSpPr>
            <p:cNvPr id="111" name="Freeform 10"/>
            <p:cNvSpPr>
              <a:spLocks/>
            </p:cNvSpPr>
            <p:nvPr/>
          </p:nvSpPr>
          <p:spPr bwMode="auto">
            <a:xfrm>
              <a:off x="1406" y="3026"/>
              <a:ext cx="1330" cy="529"/>
            </a:xfrm>
            <a:custGeom>
              <a:avLst/>
              <a:gdLst>
                <a:gd name="T0" fmla="*/ 696 w 1119"/>
                <a:gd name="T1" fmla="*/ 0 h 446"/>
                <a:gd name="T2" fmla="*/ 1119 w 1119"/>
                <a:gd name="T3" fmla="*/ 71 h 446"/>
                <a:gd name="T4" fmla="*/ 344 w 1119"/>
                <a:gd name="T5" fmla="*/ 446 h 446"/>
                <a:gd name="T6" fmla="*/ 0 w 1119"/>
                <a:gd name="T7" fmla="*/ 309 h 446"/>
                <a:gd name="T8" fmla="*/ 696 w 1119"/>
                <a:gd name="T9" fmla="*/ 0 h 446"/>
              </a:gdLst>
              <a:ahLst/>
              <a:cxnLst>
                <a:cxn ang="0">
                  <a:pos x="T0" y="T1"/>
                </a:cxn>
                <a:cxn ang="0">
                  <a:pos x="T2" y="T3"/>
                </a:cxn>
                <a:cxn ang="0">
                  <a:pos x="T4" y="T5"/>
                </a:cxn>
                <a:cxn ang="0">
                  <a:pos x="T6" y="T7"/>
                </a:cxn>
                <a:cxn ang="0">
                  <a:pos x="T8" y="T9"/>
                </a:cxn>
              </a:cxnLst>
              <a:rect l="0" t="0" r="r" b="b"/>
              <a:pathLst>
                <a:path w="1119" h="446">
                  <a:moveTo>
                    <a:pt x="696" y="0"/>
                  </a:moveTo>
                  <a:lnTo>
                    <a:pt x="1119" y="71"/>
                  </a:lnTo>
                  <a:lnTo>
                    <a:pt x="344" y="446"/>
                  </a:lnTo>
                  <a:lnTo>
                    <a:pt x="0" y="309"/>
                  </a:lnTo>
                  <a:lnTo>
                    <a:pt x="696" y="0"/>
                  </a:lnTo>
                  <a:close/>
                </a:path>
              </a:pathLst>
            </a:custGeom>
            <a:gradFill rotWithShape="1">
              <a:gsLst>
                <a:gs pos="0">
                  <a:srgbClr val="5F5F5F"/>
                </a:gs>
                <a:gs pos="100000">
                  <a:srgbClr val="333333"/>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12" name="Freeform 11"/>
            <p:cNvSpPr>
              <a:spLocks/>
            </p:cNvSpPr>
            <p:nvPr/>
          </p:nvSpPr>
          <p:spPr bwMode="auto">
            <a:xfrm>
              <a:off x="1760" y="2871"/>
              <a:ext cx="927" cy="684"/>
            </a:xfrm>
            <a:custGeom>
              <a:avLst/>
              <a:gdLst>
                <a:gd name="T0" fmla="*/ 737 w 739"/>
                <a:gd name="T1" fmla="*/ 0 h 545"/>
                <a:gd name="T2" fmla="*/ 739 w 739"/>
                <a:gd name="T3" fmla="*/ 198 h 545"/>
                <a:gd name="T4" fmla="*/ 27 w 739"/>
                <a:gd name="T5" fmla="*/ 545 h 545"/>
                <a:gd name="T6" fmla="*/ 0 w 739"/>
                <a:gd name="T7" fmla="*/ 338 h 545"/>
                <a:gd name="T8" fmla="*/ 737 w 739"/>
                <a:gd name="T9" fmla="*/ 0 h 545"/>
              </a:gdLst>
              <a:ahLst/>
              <a:cxnLst>
                <a:cxn ang="0">
                  <a:pos x="T0" y="T1"/>
                </a:cxn>
                <a:cxn ang="0">
                  <a:pos x="T2" y="T3"/>
                </a:cxn>
                <a:cxn ang="0">
                  <a:pos x="T4" y="T5"/>
                </a:cxn>
                <a:cxn ang="0">
                  <a:pos x="T6" y="T7"/>
                </a:cxn>
                <a:cxn ang="0">
                  <a:pos x="T8" y="T9"/>
                </a:cxn>
              </a:cxnLst>
              <a:rect l="0" t="0" r="r" b="b"/>
              <a:pathLst>
                <a:path w="739" h="545">
                  <a:moveTo>
                    <a:pt x="737" y="0"/>
                  </a:moveTo>
                  <a:cubicBezTo>
                    <a:pt x="737" y="0"/>
                    <a:pt x="727" y="20"/>
                    <a:pt x="739" y="198"/>
                  </a:cubicBezTo>
                  <a:cubicBezTo>
                    <a:pt x="27" y="545"/>
                    <a:pt x="27" y="545"/>
                    <a:pt x="27" y="545"/>
                  </a:cubicBezTo>
                  <a:cubicBezTo>
                    <a:pt x="0" y="338"/>
                    <a:pt x="0" y="338"/>
                    <a:pt x="0" y="338"/>
                  </a:cubicBezTo>
                  <a:lnTo>
                    <a:pt x="737" y="0"/>
                  </a:lnTo>
                  <a:close/>
                </a:path>
              </a:pathLst>
            </a:custGeom>
            <a:gradFill rotWithShape="1">
              <a:gsLst>
                <a:gs pos="0">
                  <a:srgbClr val="FFFFFF"/>
                </a:gs>
                <a:gs pos="100000">
                  <a:srgbClr val="E9EAE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13" name="Freeform 12"/>
            <p:cNvSpPr>
              <a:spLocks/>
            </p:cNvSpPr>
            <p:nvPr/>
          </p:nvSpPr>
          <p:spPr bwMode="auto">
            <a:xfrm>
              <a:off x="1775" y="2837"/>
              <a:ext cx="962" cy="729"/>
            </a:xfrm>
            <a:custGeom>
              <a:avLst/>
              <a:gdLst>
                <a:gd name="T0" fmla="*/ 21 w 766"/>
                <a:gd name="T1" fmla="*/ 347 h 581"/>
                <a:gd name="T2" fmla="*/ 765 w 766"/>
                <a:gd name="T3" fmla="*/ 0 h 581"/>
                <a:gd name="T4" fmla="*/ 766 w 766"/>
                <a:gd name="T5" fmla="*/ 18 h 581"/>
                <a:gd name="T6" fmla="*/ 29 w 766"/>
                <a:gd name="T7" fmla="*/ 353 h 581"/>
                <a:gd name="T8" fmla="*/ 31 w 766"/>
                <a:gd name="T9" fmla="*/ 571 h 581"/>
                <a:gd name="T10" fmla="*/ 765 w 766"/>
                <a:gd name="T11" fmla="*/ 218 h 581"/>
                <a:gd name="T12" fmla="*/ 765 w 766"/>
                <a:gd name="T13" fmla="*/ 236 h 581"/>
                <a:gd name="T14" fmla="*/ 33 w 766"/>
                <a:gd name="T15" fmla="*/ 581 h 581"/>
                <a:gd name="T16" fmla="*/ 24 w 766"/>
                <a:gd name="T17" fmla="*/ 581 h 581"/>
                <a:gd name="T18" fmla="*/ 21 w 766"/>
                <a:gd name="T19" fmla="*/ 3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7"/>
                  </a:moveTo>
                  <a:cubicBezTo>
                    <a:pt x="765" y="0"/>
                    <a:pt x="765" y="0"/>
                    <a:pt x="765" y="0"/>
                  </a:cubicBezTo>
                  <a:cubicBezTo>
                    <a:pt x="766" y="18"/>
                    <a:pt x="766" y="18"/>
                    <a:pt x="766" y="18"/>
                  </a:cubicBezTo>
                  <a:cubicBezTo>
                    <a:pt x="29" y="353"/>
                    <a:pt x="29" y="353"/>
                    <a:pt x="29" y="353"/>
                  </a:cubicBezTo>
                  <a:cubicBezTo>
                    <a:pt x="29" y="353"/>
                    <a:pt x="14" y="443"/>
                    <a:pt x="31" y="571"/>
                  </a:cubicBezTo>
                  <a:cubicBezTo>
                    <a:pt x="765" y="218"/>
                    <a:pt x="765" y="218"/>
                    <a:pt x="765" y="218"/>
                  </a:cubicBezTo>
                  <a:cubicBezTo>
                    <a:pt x="765" y="236"/>
                    <a:pt x="765" y="236"/>
                    <a:pt x="765" y="236"/>
                  </a:cubicBezTo>
                  <a:cubicBezTo>
                    <a:pt x="33" y="581"/>
                    <a:pt x="33" y="581"/>
                    <a:pt x="33" y="581"/>
                  </a:cubicBezTo>
                  <a:cubicBezTo>
                    <a:pt x="24" y="581"/>
                    <a:pt x="24" y="581"/>
                    <a:pt x="24" y="581"/>
                  </a:cubicBezTo>
                  <a:cubicBezTo>
                    <a:pt x="0" y="461"/>
                    <a:pt x="21" y="347"/>
                    <a:pt x="21" y="347"/>
                  </a:cubicBezTo>
                  <a:close/>
                </a:path>
              </a:pathLst>
            </a:custGeom>
            <a:gradFill rotWithShape="1">
              <a:gsLst>
                <a:gs pos="0">
                  <a:srgbClr val="B7B8B8"/>
                </a:gs>
                <a:gs pos="100000">
                  <a:srgbClr val="969696"/>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14" name="Freeform 13"/>
            <p:cNvSpPr>
              <a:spLocks/>
            </p:cNvSpPr>
            <p:nvPr/>
          </p:nvSpPr>
          <p:spPr bwMode="auto">
            <a:xfrm>
              <a:off x="442" y="2409"/>
              <a:ext cx="2294" cy="863"/>
            </a:xfrm>
            <a:custGeom>
              <a:avLst/>
              <a:gdLst>
                <a:gd name="T0" fmla="*/ 0 w 1930"/>
                <a:gd name="T1" fmla="*/ 259 h 726"/>
                <a:gd name="T2" fmla="*/ 798 w 1930"/>
                <a:gd name="T3" fmla="*/ 0 h 726"/>
                <a:gd name="T4" fmla="*/ 1930 w 1930"/>
                <a:gd name="T5" fmla="*/ 360 h 726"/>
                <a:gd name="T6" fmla="*/ 1145 w 1930"/>
                <a:gd name="T7" fmla="*/ 726 h 726"/>
                <a:gd name="T8" fmla="*/ 0 w 1930"/>
                <a:gd name="T9" fmla="*/ 259 h 726"/>
              </a:gdLst>
              <a:ahLst/>
              <a:cxnLst>
                <a:cxn ang="0">
                  <a:pos x="T0" y="T1"/>
                </a:cxn>
                <a:cxn ang="0">
                  <a:pos x="T2" y="T3"/>
                </a:cxn>
                <a:cxn ang="0">
                  <a:pos x="T4" y="T5"/>
                </a:cxn>
                <a:cxn ang="0">
                  <a:pos x="T6" y="T7"/>
                </a:cxn>
                <a:cxn ang="0">
                  <a:pos x="T8" y="T9"/>
                </a:cxn>
              </a:cxnLst>
              <a:rect l="0" t="0" r="r" b="b"/>
              <a:pathLst>
                <a:path w="1930" h="726">
                  <a:moveTo>
                    <a:pt x="0" y="259"/>
                  </a:moveTo>
                  <a:lnTo>
                    <a:pt x="798" y="0"/>
                  </a:lnTo>
                  <a:lnTo>
                    <a:pt x="1930" y="360"/>
                  </a:lnTo>
                  <a:lnTo>
                    <a:pt x="1145" y="726"/>
                  </a:lnTo>
                  <a:lnTo>
                    <a:pt x="0" y="259"/>
                  </a:lnTo>
                  <a:close/>
                </a:path>
              </a:pathLst>
            </a:custGeom>
            <a:gradFill rotWithShape="1">
              <a:gsLst>
                <a:gs pos="0">
                  <a:srgbClr val="727172">
                    <a:gamma/>
                    <a:shade val="46275"/>
                    <a:invGamma/>
                  </a:srgbClr>
                </a:gs>
                <a:gs pos="100000">
                  <a:srgbClr val="727172"/>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15" name="Freeform 14"/>
            <p:cNvSpPr>
              <a:spLocks/>
            </p:cNvSpPr>
            <p:nvPr/>
          </p:nvSpPr>
          <p:spPr bwMode="auto">
            <a:xfrm>
              <a:off x="385" y="2717"/>
              <a:ext cx="1421" cy="849"/>
            </a:xfrm>
            <a:custGeom>
              <a:avLst/>
              <a:gdLst>
                <a:gd name="T0" fmla="*/ 1130 w 1133"/>
                <a:gd name="T1" fmla="*/ 442 h 676"/>
                <a:gd name="T2" fmla="*/ 1133 w 1133"/>
                <a:gd name="T3" fmla="*/ 676 h 676"/>
                <a:gd name="T4" fmla="*/ 35 w 1133"/>
                <a:gd name="T5" fmla="*/ 239 h 676"/>
                <a:gd name="T6" fmla="*/ 45 w 1133"/>
                <a:gd name="T7" fmla="*/ 0 h 676"/>
                <a:gd name="T8" fmla="*/ 1130 w 1133"/>
                <a:gd name="T9" fmla="*/ 442 h 676"/>
              </a:gdLst>
              <a:ahLst/>
              <a:cxnLst>
                <a:cxn ang="0">
                  <a:pos x="T0" y="T1"/>
                </a:cxn>
                <a:cxn ang="0">
                  <a:pos x="T2" y="T3"/>
                </a:cxn>
                <a:cxn ang="0">
                  <a:pos x="T4" y="T5"/>
                </a:cxn>
                <a:cxn ang="0">
                  <a:pos x="T6" y="T7"/>
                </a:cxn>
                <a:cxn ang="0">
                  <a:pos x="T8" y="T9"/>
                </a:cxn>
              </a:cxnLst>
              <a:rect l="0" t="0" r="r" b="b"/>
              <a:pathLst>
                <a:path w="1133" h="676">
                  <a:moveTo>
                    <a:pt x="1130" y="442"/>
                  </a:moveTo>
                  <a:cubicBezTo>
                    <a:pt x="1130" y="442"/>
                    <a:pt x="1115" y="566"/>
                    <a:pt x="1133" y="676"/>
                  </a:cubicBezTo>
                  <a:cubicBezTo>
                    <a:pt x="35" y="239"/>
                    <a:pt x="35" y="239"/>
                    <a:pt x="35" y="239"/>
                  </a:cubicBezTo>
                  <a:cubicBezTo>
                    <a:pt x="35" y="239"/>
                    <a:pt x="0" y="146"/>
                    <a:pt x="45" y="0"/>
                  </a:cubicBezTo>
                  <a:lnTo>
                    <a:pt x="1130" y="442"/>
                  </a:lnTo>
                  <a:close/>
                </a:path>
              </a:pathLst>
            </a:custGeom>
            <a:gradFill rotWithShape="1">
              <a:gsLst>
                <a:gs pos="0">
                  <a:srgbClr val="FFFFFF">
                    <a:lumMod val="85000"/>
                  </a:srgbClr>
                </a:gs>
                <a:gs pos="100000">
                  <a:srgbClr val="FFFFFF">
                    <a:lumMod val="65000"/>
                  </a:srgbClr>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grpSp>
      <p:grpSp>
        <p:nvGrpSpPr>
          <p:cNvPr id="93" name="Group 15"/>
          <p:cNvGrpSpPr>
            <a:grpSpLocks/>
          </p:cNvGrpSpPr>
          <p:nvPr/>
        </p:nvGrpSpPr>
        <p:grpSpPr bwMode="auto">
          <a:xfrm>
            <a:off x="804148" y="2374932"/>
            <a:ext cx="3584243" cy="1763167"/>
            <a:chOff x="392" y="2081"/>
            <a:chExt cx="2352" cy="1157"/>
          </a:xfrm>
        </p:grpSpPr>
        <p:sp>
          <p:nvSpPr>
            <p:cNvPr id="106" name="Freeform 16"/>
            <p:cNvSpPr>
              <a:spLocks/>
            </p:cNvSpPr>
            <p:nvPr/>
          </p:nvSpPr>
          <p:spPr bwMode="auto">
            <a:xfrm>
              <a:off x="1413" y="2696"/>
              <a:ext cx="1330" cy="530"/>
            </a:xfrm>
            <a:custGeom>
              <a:avLst/>
              <a:gdLst>
                <a:gd name="T0" fmla="*/ 696 w 1119"/>
                <a:gd name="T1" fmla="*/ 0 h 446"/>
                <a:gd name="T2" fmla="*/ 1119 w 1119"/>
                <a:gd name="T3" fmla="*/ 71 h 446"/>
                <a:gd name="T4" fmla="*/ 344 w 1119"/>
                <a:gd name="T5" fmla="*/ 446 h 446"/>
                <a:gd name="T6" fmla="*/ 0 w 1119"/>
                <a:gd name="T7" fmla="*/ 309 h 446"/>
                <a:gd name="T8" fmla="*/ 696 w 1119"/>
                <a:gd name="T9" fmla="*/ 0 h 446"/>
              </a:gdLst>
              <a:ahLst/>
              <a:cxnLst>
                <a:cxn ang="0">
                  <a:pos x="T0" y="T1"/>
                </a:cxn>
                <a:cxn ang="0">
                  <a:pos x="T2" y="T3"/>
                </a:cxn>
                <a:cxn ang="0">
                  <a:pos x="T4" y="T5"/>
                </a:cxn>
                <a:cxn ang="0">
                  <a:pos x="T6" y="T7"/>
                </a:cxn>
                <a:cxn ang="0">
                  <a:pos x="T8" y="T9"/>
                </a:cxn>
              </a:cxnLst>
              <a:rect l="0" t="0" r="r" b="b"/>
              <a:pathLst>
                <a:path w="1119" h="446">
                  <a:moveTo>
                    <a:pt x="696" y="0"/>
                  </a:moveTo>
                  <a:lnTo>
                    <a:pt x="1119" y="71"/>
                  </a:lnTo>
                  <a:lnTo>
                    <a:pt x="344" y="446"/>
                  </a:lnTo>
                  <a:lnTo>
                    <a:pt x="0" y="309"/>
                  </a:lnTo>
                  <a:lnTo>
                    <a:pt x="696" y="0"/>
                  </a:lnTo>
                  <a:close/>
                </a:path>
              </a:pathLst>
            </a:custGeom>
            <a:gradFill rotWithShape="1">
              <a:gsLst>
                <a:gs pos="0">
                  <a:srgbClr val="5F5F5F"/>
                </a:gs>
                <a:gs pos="100000">
                  <a:srgbClr val="333333"/>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07" name="Freeform 17"/>
            <p:cNvSpPr>
              <a:spLocks/>
            </p:cNvSpPr>
            <p:nvPr/>
          </p:nvSpPr>
          <p:spPr bwMode="auto">
            <a:xfrm>
              <a:off x="1767" y="2542"/>
              <a:ext cx="927" cy="684"/>
            </a:xfrm>
            <a:custGeom>
              <a:avLst/>
              <a:gdLst>
                <a:gd name="T0" fmla="*/ 737 w 739"/>
                <a:gd name="T1" fmla="*/ 0 h 545"/>
                <a:gd name="T2" fmla="*/ 739 w 739"/>
                <a:gd name="T3" fmla="*/ 198 h 545"/>
                <a:gd name="T4" fmla="*/ 27 w 739"/>
                <a:gd name="T5" fmla="*/ 545 h 545"/>
                <a:gd name="T6" fmla="*/ 0 w 739"/>
                <a:gd name="T7" fmla="*/ 338 h 545"/>
                <a:gd name="T8" fmla="*/ 737 w 739"/>
                <a:gd name="T9" fmla="*/ 0 h 545"/>
              </a:gdLst>
              <a:ahLst/>
              <a:cxnLst>
                <a:cxn ang="0">
                  <a:pos x="T0" y="T1"/>
                </a:cxn>
                <a:cxn ang="0">
                  <a:pos x="T2" y="T3"/>
                </a:cxn>
                <a:cxn ang="0">
                  <a:pos x="T4" y="T5"/>
                </a:cxn>
                <a:cxn ang="0">
                  <a:pos x="T6" y="T7"/>
                </a:cxn>
                <a:cxn ang="0">
                  <a:pos x="T8" y="T9"/>
                </a:cxn>
              </a:cxnLst>
              <a:rect l="0" t="0" r="r" b="b"/>
              <a:pathLst>
                <a:path w="739" h="545">
                  <a:moveTo>
                    <a:pt x="737" y="0"/>
                  </a:moveTo>
                  <a:cubicBezTo>
                    <a:pt x="737" y="0"/>
                    <a:pt x="727" y="20"/>
                    <a:pt x="739" y="198"/>
                  </a:cubicBezTo>
                  <a:cubicBezTo>
                    <a:pt x="27" y="545"/>
                    <a:pt x="27" y="545"/>
                    <a:pt x="27" y="545"/>
                  </a:cubicBezTo>
                  <a:cubicBezTo>
                    <a:pt x="0" y="338"/>
                    <a:pt x="0" y="338"/>
                    <a:pt x="0" y="338"/>
                  </a:cubicBezTo>
                  <a:lnTo>
                    <a:pt x="737" y="0"/>
                  </a:lnTo>
                  <a:close/>
                </a:path>
              </a:pathLst>
            </a:custGeom>
            <a:gradFill rotWithShape="1">
              <a:gsLst>
                <a:gs pos="0">
                  <a:srgbClr val="FFFFFF"/>
                </a:gs>
                <a:gs pos="100000">
                  <a:srgbClr val="E9EAE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08" name="Freeform 18"/>
            <p:cNvSpPr>
              <a:spLocks/>
            </p:cNvSpPr>
            <p:nvPr/>
          </p:nvSpPr>
          <p:spPr bwMode="auto">
            <a:xfrm>
              <a:off x="1784" y="2509"/>
              <a:ext cx="960" cy="729"/>
            </a:xfrm>
            <a:custGeom>
              <a:avLst/>
              <a:gdLst>
                <a:gd name="T0" fmla="*/ 21 w 766"/>
                <a:gd name="T1" fmla="*/ 346 h 581"/>
                <a:gd name="T2" fmla="*/ 766 w 766"/>
                <a:gd name="T3" fmla="*/ 0 h 581"/>
                <a:gd name="T4" fmla="*/ 766 w 766"/>
                <a:gd name="T5" fmla="*/ 18 h 581"/>
                <a:gd name="T6" fmla="*/ 29 w 766"/>
                <a:gd name="T7" fmla="*/ 353 h 581"/>
                <a:gd name="T8" fmla="*/ 31 w 766"/>
                <a:gd name="T9" fmla="*/ 570 h 581"/>
                <a:gd name="T10" fmla="*/ 765 w 766"/>
                <a:gd name="T11" fmla="*/ 217 h 581"/>
                <a:gd name="T12" fmla="*/ 765 w 766"/>
                <a:gd name="T13" fmla="*/ 236 h 581"/>
                <a:gd name="T14" fmla="*/ 34 w 766"/>
                <a:gd name="T15" fmla="*/ 581 h 581"/>
                <a:gd name="T16" fmla="*/ 24 w 766"/>
                <a:gd name="T17" fmla="*/ 581 h 581"/>
                <a:gd name="T18" fmla="*/ 21 w 766"/>
                <a:gd name="T19" fmla="*/ 34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6"/>
                  </a:moveTo>
                  <a:cubicBezTo>
                    <a:pt x="766" y="0"/>
                    <a:pt x="766" y="0"/>
                    <a:pt x="766" y="0"/>
                  </a:cubicBezTo>
                  <a:cubicBezTo>
                    <a:pt x="766" y="18"/>
                    <a:pt x="766" y="18"/>
                    <a:pt x="766" y="18"/>
                  </a:cubicBezTo>
                  <a:cubicBezTo>
                    <a:pt x="29" y="353"/>
                    <a:pt x="29" y="353"/>
                    <a:pt x="29" y="353"/>
                  </a:cubicBezTo>
                  <a:cubicBezTo>
                    <a:pt x="29" y="353"/>
                    <a:pt x="14" y="442"/>
                    <a:pt x="31" y="570"/>
                  </a:cubicBezTo>
                  <a:cubicBezTo>
                    <a:pt x="765" y="217"/>
                    <a:pt x="765" y="217"/>
                    <a:pt x="765" y="217"/>
                  </a:cubicBezTo>
                  <a:cubicBezTo>
                    <a:pt x="765" y="236"/>
                    <a:pt x="765" y="236"/>
                    <a:pt x="765" y="236"/>
                  </a:cubicBezTo>
                  <a:cubicBezTo>
                    <a:pt x="34" y="581"/>
                    <a:pt x="34" y="581"/>
                    <a:pt x="34" y="581"/>
                  </a:cubicBezTo>
                  <a:cubicBezTo>
                    <a:pt x="24" y="581"/>
                    <a:pt x="24" y="581"/>
                    <a:pt x="24" y="581"/>
                  </a:cubicBezTo>
                  <a:cubicBezTo>
                    <a:pt x="0" y="460"/>
                    <a:pt x="21" y="346"/>
                    <a:pt x="21" y="346"/>
                  </a:cubicBezTo>
                  <a:close/>
                </a:path>
              </a:pathLst>
            </a:custGeom>
            <a:gradFill rotWithShape="1">
              <a:gsLst>
                <a:gs pos="0">
                  <a:srgbClr val="B7B8B8"/>
                </a:gs>
                <a:gs pos="100000">
                  <a:srgbClr val="969696"/>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09" name="Freeform 19"/>
            <p:cNvSpPr>
              <a:spLocks/>
            </p:cNvSpPr>
            <p:nvPr/>
          </p:nvSpPr>
          <p:spPr bwMode="auto">
            <a:xfrm>
              <a:off x="449" y="2081"/>
              <a:ext cx="2295" cy="861"/>
            </a:xfrm>
            <a:custGeom>
              <a:avLst/>
              <a:gdLst>
                <a:gd name="T0" fmla="*/ 0 w 1931"/>
                <a:gd name="T1" fmla="*/ 258 h 725"/>
                <a:gd name="T2" fmla="*/ 799 w 1931"/>
                <a:gd name="T3" fmla="*/ 0 h 725"/>
                <a:gd name="T4" fmla="*/ 1931 w 1931"/>
                <a:gd name="T5" fmla="*/ 360 h 725"/>
                <a:gd name="T6" fmla="*/ 1145 w 1931"/>
                <a:gd name="T7" fmla="*/ 725 h 725"/>
                <a:gd name="T8" fmla="*/ 0 w 1931"/>
                <a:gd name="T9" fmla="*/ 258 h 725"/>
              </a:gdLst>
              <a:ahLst/>
              <a:cxnLst>
                <a:cxn ang="0">
                  <a:pos x="T0" y="T1"/>
                </a:cxn>
                <a:cxn ang="0">
                  <a:pos x="T2" y="T3"/>
                </a:cxn>
                <a:cxn ang="0">
                  <a:pos x="T4" y="T5"/>
                </a:cxn>
                <a:cxn ang="0">
                  <a:pos x="T6" y="T7"/>
                </a:cxn>
                <a:cxn ang="0">
                  <a:pos x="T8" y="T9"/>
                </a:cxn>
              </a:cxnLst>
              <a:rect l="0" t="0" r="r" b="b"/>
              <a:pathLst>
                <a:path w="1931" h="725">
                  <a:moveTo>
                    <a:pt x="0" y="258"/>
                  </a:moveTo>
                  <a:lnTo>
                    <a:pt x="799" y="0"/>
                  </a:lnTo>
                  <a:lnTo>
                    <a:pt x="1931" y="360"/>
                  </a:lnTo>
                  <a:lnTo>
                    <a:pt x="1145" y="725"/>
                  </a:lnTo>
                  <a:lnTo>
                    <a:pt x="0" y="258"/>
                  </a:lnTo>
                  <a:close/>
                </a:path>
              </a:pathLst>
            </a:custGeom>
            <a:gradFill rotWithShape="1">
              <a:gsLst>
                <a:gs pos="0">
                  <a:srgbClr val="727172">
                    <a:gamma/>
                    <a:shade val="46275"/>
                    <a:invGamma/>
                  </a:srgbClr>
                </a:gs>
                <a:gs pos="100000">
                  <a:srgbClr val="727172"/>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10" name="Freeform 20"/>
            <p:cNvSpPr>
              <a:spLocks/>
            </p:cNvSpPr>
            <p:nvPr/>
          </p:nvSpPr>
          <p:spPr bwMode="auto">
            <a:xfrm>
              <a:off x="392" y="2387"/>
              <a:ext cx="1421" cy="851"/>
            </a:xfrm>
            <a:custGeom>
              <a:avLst/>
              <a:gdLst>
                <a:gd name="T0" fmla="*/ 1130 w 1133"/>
                <a:gd name="T1" fmla="*/ 442 h 677"/>
                <a:gd name="T2" fmla="*/ 1133 w 1133"/>
                <a:gd name="T3" fmla="*/ 677 h 677"/>
                <a:gd name="T4" fmla="*/ 35 w 1133"/>
                <a:gd name="T5" fmla="*/ 239 h 677"/>
                <a:gd name="T6" fmla="*/ 45 w 1133"/>
                <a:gd name="T7" fmla="*/ 0 h 677"/>
                <a:gd name="T8" fmla="*/ 1130 w 1133"/>
                <a:gd name="T9" fmla="*/ 442 h 677"/>
              </a:gdLst>
              <a:ahLst/>
              <a:cxnLst>
                <a:cxn ang="0">
                  <a:pos x="T0" y="T1"/>
                </a:cxn>
                <a:cxn ang="0">
                  <a:pos x="T2" y="T3"/>
                </a:cxn>
                <a:cxn ang="0">
                  <a:pos x="T4" y="T5"/>
                </a:cxn>
                <a:cxn ang="0">
                  <a:pos x="T6" y="T7"/>
                </a:cxn>
                <a:cxn ang="0">
                  <a:pos x="T8" y="T9"/>
                </a:cxn>
              </a:cxnLst>
              <a:rect l="0" t="0" r="r" b="b"/>
              <a:pathLst>
                <a:path w="1133" h="677">
                  <a:moveTo>
                    <a:pt x="1130" y="442"/>
                  </a:moveTo>
                  <a:cubicBezTo>
                    <a:pt x="1130" y="442"/>
                    <a:pt x="1115" y="566"/>
                    <a:pt x="1133" y="677"/>
                  </a:cubicBezTo>
                  <a:cubicBezTo>
                    <a:pt x="35" y="239"/>
                    <a:pt x="35" y="239"/>
                    <a:pt x="35" y="239"/>
                  </a:cubicBezTo>
                  <a:cubicBezTo>
                    <a:pt x="35" y="239"/>
                    <a:pt x="0" y="146"/>
                    <a:pt x="45" y="0"/>
                  </a:cubicBezTo>
                  <a:lnTo>
                    <a:pt x="1130" y="442"/>
                  </a:lnTo>
                  <a:close/>
                </a:path>
              </a:pathLst>
            </a:custGeom>
            <a:gradFill rotWithShape="1">
              <a:gsLst>
                <a:gs pos="0">
                  <a:srgbClr val="FFFFFF">
                    <a:lumMod val="75000"/>
                  </a:srgbClr>
                </a:gs>
                <a:gs pos="100000">
                  <a:srgbClr val="FFFFFF">
                    <a:lumMod val="50000"/>
                  </a:srgbClr>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grpSp>
      <p:grpSp>
        <p:nvGrpSpPr>
          <p:cNvPr id="94" name="Group 21"/>
          <p:cNvGrpSpPr>
            <a:grpSpLocks/>
          </p:cNvGrpSpPr>
          <p:nvPr/>
        </p:nvGrpSpPr>
        <p:grpSpPr bwMode="auto">
          <a:xfrm>
            <a:off x="1092168" y="1961950"/>
            <a:ext cx="3584243" cy="1761644"/>
            <a:chOff x="237" y="1026"/>
            <a:chExt cx="2352" cy="1156"/>
          </a:xfrm>
        </p:grpSpPr>
        <p:sp>
          <p:nvSpPr>
            <p:cNvPr id="101" name="Freeform 22"/>
            <p:cNvSpPr>
              <a:spLocks/>
            </p:cNvSpPr>
            <p:nvPr/>
          </p:nvSpPr>
          <p:spPr bwMode="auto">
            <a:xfrm>
              <a:off x="1258" y="1642"/>
              <a:ext cx="1330" cy="531"/>
            </a:xfrm>
            <a:custGeom>
              <a:avLst/>
              <a:gdLst>
                <a:gd name="T0" fmla="*/ 696 w 1119"/>
                <a:gd name="T1" fmla="*/ 0 h 447"/>
                <a:gd name="T2" fmla="*/ 1119 w 1119"/>
                <a:gd name="T3" fmla="*/ 71 h 447"/>
                <a:gd name="T4" fmla="*/ 344 w 1119"/>
                <a:gd name="T5" fmla="*/ 447 h 447"/>
                <a:gd name="T6" fmla="*/ 0 w 1119"/>
                <a:gd name="T7" fmla="*/ 309 h 447"/>
                <a:gd name="T8" fmla="*/ 696 w 1119"/>
                <a:gd name="T9" fmla="*/ 0 h 447"/>
              </a:gdLst>
              <a:ahLst/>
              <a:cxnLst>
                <a:cxn ang="0">
                  <a:pos x="T0" y="T1"/>
                </a:cxn>
                <a:cxn ang="0">
                  <a:pos x="T2" y="T3"/>
                </a:cxn>
                <a:cxn ang="0">
                  <a:pos x="T4" y="T5"/>
                </a:cxn>
                <a:cxn ang="0">
                  <a:pos x="T6" y="T7"/>
                </a:cxn>
                <a:cxn ang="0">
                  <a:pos x="T8" y="T9"/>
                </a:cxn>
              </a:cxnLst>
              <a:rect l="0" t="0" r="r" b="b"/>
              <a:pathLst>
                <a:path w="1119" h="447">
                  <a:moveTo>
                    <a:pt x="696" y="0"/>
                  </a:moveTo>
                  <a:lnTo>
                    <a:pt x="1119" y="71"/>
                  </a:lnTo>
                  <a:lnTo>
                    <a:pt x="344" y="447"/>
                  </a:lnTo>
                  <a:lnTo>
                    <a:pt x="0" y="309"/>
                  </a:lnTo>
                  <a:lnTo>
                    <a:pt x="696" y="0"/>
                  </a:lnTo>
                  <a:close/>
                </a:path>
              </a:pathLst>
            </a:custGeom>
            <a:gradFill rotWithShape="1">
              <a:gsLst>
                <a:gs pos="0">
                  <a:srgbClr val="5F5F5F"/>
                </a:gs>
                <a:gs pos="100000">
                  <a:srgbClr val="333333"/>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02" name="Freeform 23"/>
            <p:cNvSpPr>
              <a:spLocks/>
            </p:cNvSpPr>
            <p:nvPr/>
          </p:nvSpPr>
          <p:spPr bwMode="auto">
            <a:xfrm>
              <a:off x="1612" y="1487"/>
              <a:ext cx="927" cy="686"/>
            </a:xfrm>
            <a:custGeom>
              <a:avLst/>
              <a:gdLst>
                <a:gd name="T0" fmla="*/ 737 w 739"/>
                <a:gd name="T1" fmla="*/ 0 h 546"/>
                <a:gd name="T2" fmla="*/ 739 w 739"/>
                <a:gd name="T3" fmla="*/ 198 h 546"/>
                <a:gd name="T4" fmla="*/ 27 w 739"/>
                <a:gd name="T5" fmla="*/ 546 h 546"/>
                <a:gd name="T6" fmla="*/ 0 w 739"/>
                <a:gd name="T7" fmla="*/ 339 h 546"/>
                <a:gd name="T8" fmla="*/ 737 w 739"/>
                <a:gd name="T9" fmla="*/ 0 h 546"/>
              </a:gdLst>
              <a:ahLst/>
              <a:cxnLst>
                <a:cxn ang="0">
                  <a:pos x="T0" y="T1"/>
                </a:cxn>
                <a:cxn ang="0">
                  <a:pos x="T2" y="T3"/>
                </a:cxn>
                <a:cxn ang="0">
                  <a:pos x="T4" y="T5"/>
                </a:cxn>
                <a:cxn ang="0">
                  <a:pos x="T6" y="T7"/>
                </a:cxn>
                <a:cxn ang="0">
                  <a:pos x="T8" y="T9"/>
                </a:cxn>
              </a:cxnLst>
              <a:rect l="0" t="0" r="r" b="b"/>
              <a:pathLst>
                <a:path w="739" h="546">
                  <a:moveTo>
                    <a:pt x="737" y="0"/>
                  </a:moveTo>
                  <a:cubicBezTo>
                    <a:pt x="737" y="0"/>
                    <a:pt x="727" y="21"/>
                    <a:pt x="739" y="198"/>
                  </a:cubicBezTo>
                  <a:cubicBezTo>
                    <a:pt x="27" y="546"/>
                    <a:pt x="27" y="546"/>
                    <a:pt x="27" y="546"/>
                  </a:cubicBezTo>
                  <a:cubicBezTo>
                    <a:pt x="0" y="339"/>
                    <a:pt x="0" y="339"/>
                    <a:pt x="0" y="339"/>
                  </a:cubicBezTo>
                  <a:lnTo>
                    <a:pt x="737" y="0"/>
                  </a:lnTo>
                  <a:close/>
                </a:path>
              </a:pathLst>
            </a:custGeom>
            <a:gradFill rotWithShape="1">
              <a:gsLst>
                <a:gs pos="0">
                  <a:srgbClr val="FFFFFF"/>
                </a:gs>
                <a:gs pos="100000">
                  <a:srgbClr val="E9EAE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03" name="Freeform 24"/>
            <p:cNvSpPr>
              <a:spLocks/>
            </p:cNvSpPr>
            <p:nvPr/>
          </p:nvSpPr>
          <p:spPr bwMode="auto">
            <a:xfrm>
              <a:off x="1627" y="1453"/>
              <a:ext cx="962" cy="729"/>
            </a:xfrm>
            <a:custGeom>
              <a:avLst/>
              <a:gdLst>
                <a:gd name="T0" fmla="*/ 21 w 766"/>
                <a:gd name="T1" fmla="*/ 347 h 581"/>
                <a:gd name="T2" fmla="*/ 765 w 766"/>
                <a:gd name="T3" fmla="*/ 0 h 581"/>
                <a:gd name="T4" fmla="*/ 766 w 766"/>
                <a:gd name="T5" fmla="*/ 18 h 581"/>
                <a:gd name="T6" fmla="*/ 29 w 766"/>
                <a:gd name="T7" fmla="*/ 353 h 581"/>
                <a:gd name="T8" fmla="*/ 31 w 766"/>
                <a:gd name="T9" fmla="*/ 571 h 581"/>
                <a:gd name="T10" fmla="*/ 765 w 766"/>
                <a:gd name="T11" fmla="*/ 217 h 581"/>
                <a:gd name="T12" fmla="*/ 765 w 766"/>
                <a:gd name="T13" fmla="*/ 236 h 581"/>
                <a:gd name="T14" fmla="*/ 33 w 766"/>
                <a:gd name="T15" fmla="*/ 581 h 581"/>
                <a:gd name="T16" fmla="*/ 24 w 766"/>
                <a:gd name="T17" fmla="*/ 581 h 581"/>
                <a:gd name="T18" fmla="*/ 21 w 766"/>
                <a:gd name="T19" fmla="*/ 3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7"/>
                  </a:moveTo>
                  <a:cubicBezTo>
                    <a:pt x="765" y="0"/>
                    <a:pt x="765" y="0"/>
                    <a:pt x="765" y="0"/>
                  </a:cubicBezTo>
                  <a:cubicBezTo>
                    <a:pt x="766" y="18"/>
                    <a:pt x="766" y="18"/>
                    <a:pt x="766" y="18"/>
                  </a:cubicBezTo>
                  <a:cubicBezTo>
                    <a:pt x="29" y="353"/>
                    <a:pt x="29" y="353"/>
                    <a:pt x="29" y="353"/>
                  </a:cubicBezTo>
                  <a:cubicBezTo>
                    <a:pt x="29" y="353"/>
                    <a:pt x="14" y="443"/>
                    <a:pt x="31" y="571"/>
                  </a:cubicBezTo>
                  <a:cubicBezTo>
                    <a:pt x="765" y="217"/>
                    <a:pt x="765" y="217"/>
                    <a:pt x="765" y="217"/>
                  </a:cubicBezTo>
                  <a:cubicBezTo>
                    <a:pt x="765" y="236"/>
                    <a:pt x="765" y="236"/>
                    <a:pt x="765" y="236"/>
                  </a:cubicBezTo>
                  <a:cubicBezTo>
                    <a:pt x="33" y="581"/>
                    <a:pt x="33" y="581"/>
                    <a:pt x="33" y="581"/>
                  </a:cubicBezTo>
                  <a:cubicBezTo>
                    <a:pt x="24" y="581"/>
                    <a:pt x="24" y="581"/>
                    <a:pt x="24" y="581"/>
                  </a:cubicBezTo>
                  <a:cubicBezTo>
                    <a:pt x="0" y="461"/>
                    <a:pt x="21" y="347"/>
                    <a:pt x="21" y="347"/>
                  </a:cubicBezTo>
                  <a:close/>
                </a:path>
              </a:pathLst>
            </a:custGeom>
            <a:gradFill rotWithShape="1">
              <a:gsLst>
                <a:gs pos="0">
                  <a:srgbClr val="B7B8B8"/>
                </a:gs>
                <a:gs pos="100000">
                  <a:srgbClr val="969696"/>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04" name="Freeform 25"/>
            <p:cNvSpPr>
              <a:spLocks/>
            </p:cNvSpPr>
            <p:nvPr/>
          </p:nvSpPr>
          <p:spPr bwMode="auto">
            <a:xfrm>
              <a:off x="294" y="1026"/>
              <a:ext cx="2294" cy="863"/>
            </a:xfrm>
            <a:custGeom>
              <a:avLst/>
              <a:gdLst>
                <a:gd name="T0" fmla="*/ 0 w 1930"/>
                <a:gd name="T1" fmla="*/ 259 h 726"/>
                <a:gd name="T2" fmla="*/ 798 w 1930"/>
                <a:gd name="T3" fmla="*/ 0 h 726"/>
                <a:gd name="T4" fmla="*/ 1930 w 1930"/>
                <a:gd name="T5" fmla="*/ 359 h 726"/>
                <a:gd name="T6" fmla="*/ 1145 w 1930"/>
                <a:gd name="T7" fmla="*/ 726 h 726"/>
                <a:gd name="T8" fmla="*/ 0 w 1930"/>
                <a:gd name="T9" fmla="*/ 259 h 726"/>
              </a:gdLst>
              <a:ahLst/>
              <a:cxnLst>
                <a:cxn ang="0">
                  <a:pos x="T0" y="T1"/>
                </a:cxn>
                <a:cxn ang="0">
                  <a:pos x="T2" y="T3"/>
                </a:cxn>
                <a:cxn ang="0">
                  <a:pos x="T4" y="T5"/>
                </a:cxn>
                <a:cxn ang="0">
                  <a:pos x="T6" y="T7"/>
                </a:cxn>
                <a:cxn ang="0">
                  <a:pos x="T8" y="T9"/>
                </a:cxn>
              </a:cxnLst>
              <a:rect l="0" t="0" r="r" b="b"/>
              <a:pathLst>
                <a:path w="1930" h="726">
                  <a:moveTo>
                    <a:pt x="0" y="259"/>
                  </a:moveTo>
                  <a:lnTo>
                    <a:pt x="798" y="0"/>
                  </a:lnTo>
                  <a:lnTo>
                    <a:pt x="1930" y="359"/>
                  </a:lnTo>
                  <a:lnTo>
                    <a:pt x="1145" y="726"/>
                  </a:lnTo>
                  <a:lnTo>
                    <a:pt x="0" y="259"/>
                  </a:lnTo>
                  <a:close/>
                </a:path>
              </a:pathLst>
            </a:custGeom>
            <a:gradFill flip="none" rotWithShape="1">
              <a:gsLst>
                <a:gs pos="0">
                  <a:srgbClr val="FFFFFF">
                    <a:lumMod val="75000"/>
                  </a:srgbClr>
                </a:gs>
                <a:gs pos="100000">
                  <a:srgbClr val="FFFFFF">
                    <a:lumMod val="50000"/>
                  </a:srgbClr>
                </a:gs>
              </a:gsLst>
              <a:lin ang="16200000" scaled="1"/>
              <a:tileRect/>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05" name="Freeform 26"/>
            <p:cNvSpPr>
              <a:spLocks/>
            </p:cNvSpPr>
            <p:nvPr/>
          </p:nvSpPr>
          <p:spPr bwMode="auto">
            <a:xfrm>
              <a:off x="237" y="1334"/>
              <a:ext cx="1421" cy="848"/>
            </a:xfrm>
            <a:custGeom>
              <a:avLst/>
              <a:gdLst>
                <a:gd name="T0" fmla="*/ 1130 w 1133"/>
                <a:gd name="T1" fmla="*/ 442 h 676"/>
                <a:gd name="T2" fmla="*/ 1133 w 1133"/>
                <a:gd name="T3" fmla="*/ 676 h 676"/>
                <a:gd name="T4" fmla="*/ 35 w 1133"/>
                <a:gd name="T5" fmla="*/ 238 h 676"/>
                <a:gd name="T6" fmla="*/ 45 w 1133"/>
                <a:gd name="T7" fmla="*/ 0 h 676"/>
                <a:gd name="T8" fmla="*/ 1130 w 1133"/>
                <a:gd name="T9" fmla="*/ 442 h 676"/>
              </a:gdLst>
              <a:ahLst/>
              <a:cxnLst>
                <a:cxn ang="0">
                  <a:pos x="T0" y="T1"/>
                </a:cxn>
                <a:cxn ang="0">
                  <a:pos x="T2" y="T3"/>
                </a:cxn>
                <a:cxn ang="0">
                  <a:pos x="T4" y="T5"/>
                </a:cxn>
                <a:cxn ang="0">
                  <a:pos x="T6" y="T7"/>
                </a:cxn>
                <a:cxn ang="0">
                  <a:pos x="T8" y="T9"/>
                </a:cxn>
              </a:cxnLst>
              <a:rect l="0" t="0" r="r" b="b"/>
              <a:pathLst>
                <a:path w="1133" h="676">
                  <a:moveTo>
                    <a:pt x="1130" y="442"/>
                  </a:moveTo>
                  <a:cubicBezTo>
                    <a:pt x="1130" y="442"/>
                    <a:pt x="1115" y="565"/>
                    <a:pt x="1133" y="676"/>
                  </a:cubicBezTo>
                  <a:cubicBezTo>
                    <a:pt x="35" y="238"/>
                    <a:pt x="35" y="238"/>
                    <a:pt x="35" y="238"/>
                  </a:cubicBezTo>
                  <a:cubicBezTo>
                    <a:pt x="35" y="238"/>
                    <a:pt x="0" y="145"/>
                    <a:pt x="45" y="0"/>
                  </a:cubicBezTo>
                  <a:lnTo>
                    <a:pt x="1130" y="442"/>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grpSp>
      <p:grpSp>
        <p:nvGrpSpPr>
          <p:cNvPr id="95" name="Group 27"/>
          <p:cNvGrpSpPr>
            <a:grpSpLocks/>
          </p:cNvGrpSpPr>
          <p:nvPr/>
        </p:nvGrpSpPr>
        <p:grpSpPr bwMode="auto">
          <a:xfrm>
            <a:off x="802624" y="1425532"/>
            <a:ext cx="3584243" cy="1761644"/>
            <a:chOff x="691" y="346"/>
            <a:chExt cx="2352" cy="1156"/>
          </a:xfrm>
        </p:grpSpPr>
        <p:sp>
          <p:nvSpPr>
            <p:cNvPr id="96" name="Freeform 28"/>
            <p:cNvSpPr>
              <a:spLocks/>
            </p:cNvSpPr>
            <p:nvPr/>
          </p:nvSpPr>
          <p:spPr bwMode="auto">
            <a:xfrm>
              <a:off x="1712" y="963"/>
              <a:ext cx="1330" cy="530"/>
            </a:xfrm>
            <a:custGeom>
              <a:avLst/>
              <a:gdLst>
                <a:gd name="T0" fmla="*/ 696 w 1119"/>
                <a:gd name="T1" fmla="*/ 0 h 446"/>
                <a:gd name="T2" fmla="*/ 1119 w 1119"/>
                <a:gd name="T3" fmla="*/ 71 h 446"/>
                <a:gd name="T4" fmla="*/ 344 w 1119"/>
                <a:gd name="T5" fmla="*/ 446 h 446"/>
                <a:gd name="T6" fmla="*/ 0 w 1119"/>
                <a:gd name="T7" fmla="*/ 309 h 446"/>
                <a:gd name="T8" fmla="*/ 696 w 1119"/>
                <a:gd name="T9" fmla="*/ 0 h 446"/>
              </a:gdLst>
              <a:ahLst/>
              <a:cxnLst>
                <a:cxn ang="0">
                  <a:pos x="T0" y="T1"/>
                </a:cxn>
                <a:cxn ang="0">
                  <a:pos x="T2" y="T3"/>
                </a:cxn>
                <a:cxn ang="0">
                  <a:pos x="T4" y="T5"/>
                </a:cxn>
                <a:cxn ang="0">
                  <a:pos x="T6" y="T7"/>
                </a:cxn>
                <a:cxn ang="0">
                  <a:pos x="T8" y="T9"/>
                </a:cxn>
              </a:cxnLst>
              <a:rect l="0" t="0" r="r" b="b"/>
              <a:pathLst>
                <a:path w="1119" h="446">
                  <a:moveTo>
                    <a:pt x="696" y="0"/>
                  </a:moveTo>
                  <a:lnTo>
                    <a:pt x="1119" y="71"/>
                  </a:lnTo>
                  <a:lnTo>
                    <a:pt x="344" y="446"/>
                  </a:lnTo>
                  <a:lnTo>
                    <a:pt x="0" y="309"/>
                  </a:lnTo>
                  <a:lnTo>
                    <a:pt x="696" y="0"/>
                  </a:lnTo>
                  <a:close/>
                </a:path>
              </a:pathLst>
            </a:custGeom>
            <a:solidFill>
              <a:srgbClr val="92E4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97" name="Freeform 29"/>
            <p:cNvSpPr>
              <a:spLocks/>
            </p:cNvSpPr>
            <p:nvPr/>
          </p:nvSpPr>
          <p:spPr bwMode="auto">
            <a:xfrm>
              <a:off x="2066" y="808"/>
              <a:ext cx="927" cy="685"/>
            </a:xfrm>
            <a:custGeom>
              <a:avLst/>
              <a:gdLst>
                <a:gd name="T0" fmla="*/ 737 w 739"/>
                <a:gd name="T1" fmla="*/ 0 h 545"/>
                <a:gd name="T2" fmla="*/ 739 w 739"/>
                <a:gd name="T3" fmla="*/ 198 h 545"/>
                <a:gd name="T4" fmla="*/ 27 w 739"/>
                <a:gd name="T5" fmla="*/ 545 h 545"/>
                <a:gd name="T6" fmla="*/ 0 w 739"/>
                <a:gd name="T7" fmla="*/ 338 h 545"/>
                <a:gd name="T8" fmla="*/ 737 w 739"/>
                <a:gd name="T9" fmla="*/ 0 h 545"/>
              </a:gdLst>
              <a:ahLst/>
              <a:cxnLst>
                <a:cxn ang="0">
                  <a:pos x="T0" y="T1"/>
                </a:cxn>
                <a:cxn ang="0">
                  <a:pos x="T2" y="T3"/>
                </a:cxn>
                <a:cxn ang="0">
                  <a:pos x="T4" y="T5"/>
                </a:cxn>
                <a:cxn ang="0">
                  <a:pos x="T6" y="T7"/>
                </a:cxn>
                <a:cxn ang="0">
                  <a:pos x="T8" y="T9"/>
                </a:cxn>
              </a:cxnLst>
              <a:rect l="0" t="0" r="r" b="b"/>
              <a:pathLst>
                <a:path w="739" h="545">
                  <a:moveTo>
                    <a:pt x="737" y="0"/>
                  </a:moveTo>
                  <a:cubicBezTo>
                    <a:pt x="737" y="0"/>
                    <a:pt x="727" y="20"/>
                    <a:pt x="739" y="198"/>
                  </a:cubicBezTo>
                  <a:cubicBezTo>
                    <a:pt x="27" y="545"/>
                    <a:pt x="27" y="545"/>
                    <a:pt x="27" y="545"/>
                  </a:cubicBezTo>
                  <a:cubicBezTo>
                    <a:pt x="0" y="338"/>
                    <a:pt x="0" y="338"/>
                    <a:pt x="0" y="338"/>
                  </a:cubicBezTo>
                  <a:lnTo>
                    <a:pt x="737" y="0"/>
                  </a:lnTo>
                  <a:close/>
                </a:path>
              </a:pathLst>
            </a:custGeom>
            <a:gradFill rotWithShape="1">
              <a:gsLst>
                <a:gs pos="0">
                  <a:srgbClr val="FFFFFF"/>
                </a:gs>
                <a:gs pos="100000">
                  <a:srgbClr val="E9EAEA"/>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98" name="Freeform 30"/>
            <p:cNvSpPr>
              <a:spLocks/>
            </p:cNvSpPr>
            <p:nvPr/>
          </p:nvSpPr>
          <p:spPr bwMode="auto">
            <a:xfrm>
              <a:off x="2083" y="770"/>
              <a:ext cx="960" cy="728"/>
            </a:xfrm>
            <a:custGeom>
              <a:avLst/>
              <a:gdLst>
                <a:gd name="T0" fmla="*/ 21 w 766"/>
                <a:gd name="T1" fmla="*/ 347 h 581"/>
                <a:gd name="T2" fmla="*/ 766 w 766"/>
                <a:gd name="T3" fmla="*/ 0 h 581"/>
                <a:gd name="T4" fmla="*/ 766 w 766"/>
                <a:gd name="T5" fmla="*/ 18 h 581"/>
                <a:gd name="T6" fmla="*/ 29 w 766"/>
                <a:gd name="T7" fmla="*/ 353 h 581"/>
                <a:gd name="T8" fmla="*/ 31 w 766"/>
                <a:gd name="T9" fmla="*/ 571 h 581"/>
                <a:gd name="T10" fmla="*/ 765 w 766"/>
                <a:gd name="T11" fmla="*/ 218 h 581"/>
                <a:gd name="T12" fmla="*/ 765 w 766"/>
                <a:gd name="T13" fmla="*/ 236 h 581"/>
                <a:gd name="T14" fmla="*/ 34 w 766"/>
                <a:gd name="T15" fmla="*/ 581 h 581"/>
                <a:gd name="T16" fmla="*/ 24 w 766"/>
                <a:gd name="T17" fmla="*/ 581 h 581"/>
                <a:gd name="T18" fmla="*/ 21 w 766"/>
                <a:gd name="T19" fmla="*/ 3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7"/>
                  </a:moveTo>
                  <a:cubicBezTo>
                    <a:pt x="766" y="0"/>
                    <a:pt x="766" y="0"/>
                    <a:pt x="766" y="0"/>
                  </a:cubicBezTo>
                  <a:cubicBezTo>
                    <a:pt x="766" y="18"/>
                    <a:pt x="766" y="18"/>
                    <a:pt x="766" y="18"/>
                  </a:cubicBezTo>
                  <a:cubicBezTo>
                    <a:pt x="29" y="353"/>
                    <a:pt x="29" y="353"/>
                    <a:pt x="29" y="353"/>
                  </a:cubicBezTo>
                  <a:cubicBezTo>
                    <a:pt x="29" y="353"/>
                    <a:pt x="14" y="443"/>
                    <a:pt x="31" y="571"/>
                  </a:cubicBezTo>
                  <a:cubicBezTo>
                    <a:pt x="765" y="218"/>
                    <a:pt x="765" y="218"/>
                    <a:pt x="765" y="218"/>
                  </a:cubicBezTo>
                  <a:cubicBezTo>
                    <a:pt x="765" y="236"/>
                    <a:pt x="765" y="236"/>
                    <a:pt x="765" y="236"/>
                  </a:cubicBezTo>
                  <a:cubicBezTo>
                    <a:pt x="34" y="581"/>
                    <a:pt x="34" y="581"/>
                    <a:pt x="34" y="581"/>
                  </a:cubicBezTo>
                  <a:cubicBezTo>
                    <a:pt x="24" y="581"/>
                    <a:pt x="24" y="581"/>
                    <a:pt x="24" y="581"/>
                  </a:cubicBezTo>
                  <a:cubicBezTo>
                    <a:pt x="0" y="461"/>
                    <a:pt x="21" y="347"/>
                    <a:pt x="21" y="347"/>
                  </a:cubicBezTo>
                  <a:close/>
                </a:path>
              </a:pathLst>
            </a:custGeom>
            <a:solidFill>
              <a:srgbClr val="54A9EA"/>
            </a:solidFill>
            <a:ln w="9525" cap="flat" cmpd="sng">
              <a:solidFill>
                <a:srgbClr val="486877"/>
              </a:solidFill>
              <a:prstDash val="solid"/>
              <a:round/>
              <a:headEnd type="none" w="med" len="med"/>
              <a:tailEnd type="none" w="med" len="med"/>
            </a:ln>
            <a:effectLst>
              <a:outerShdw dist="35921" dir="2700000" algn="ctr" rotWithShape="0">
                <a:srgbClr val="808080"/>
              </a:outerShdw>
            </a:effectLs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99" name="Freeform 31"/>
            <p:cNvSpPr>
              <a:spLocks/>
            </p:cNvSpPr>
            <p:nvPr/>
          </p:nvSpPr>
          <p:spPr bwMode="auto">
            <a:xfrm>
              <a:off x="748" y="346"/>
              <a:ext cx="2295" cy="863"/>
            </a:xfrm>
            <a:custGeom>
              <a:avLst/>
              <a:gdLst>
                <a:gd name="T0" fmla="*/ 0 w 1931"/>
                <a:gd name="T1" fmla="*/ 259 h 726"/>
                <a:gd name="T2" fmla="*/ 799 w 1931"/>
                <a:gd name="T3" fmla="*/ 0 h 726"/>
                <a:gd name="T4" fmla="*/ 1931 w 1931"/>
                <a:gd name="T5" fmla="*/ 360 h 726"/>
                <a:gd name="T6" fmla="*/ 1145 w 1931"/>
                <a:gd name="T7" fmla="*/ 726 h 726"/>
                <a:gd name="T8" fmla="*/ 0 w 1931"/>
                <a:gd name="T9" fmla="*/ 259 h 726"/>
              </a:gdLst>
              <a:ahLst/>
              <a:cxnLst>
                <a:cxn ang="0">
                  <a:pos x="T0" y="T1"/>
                </a:cxn>
                <a:cxn ang="0">
                  <a:pos x="T2" y="T3"/>
                </a:cxn>
                <a:cxn ang="0">
                  <a:pos x="T4" y="T5"/>
                </a:cxn>
                <a:cxn ang="0">
                  <a:pos x="T6" y="T7"/>
                </a:cxn>
                <a:cxn ang="0">
                  <a:pos x="T8" y="T9"/>
                </a:cxn>
              </a:cxnLst>
              <a:rect l="0" t="0" r="r" b="b"/>
              <a:pathLst>
                <a:path w="1931" h="726">
                  <a:moveTo>
                    <a:pt x="0" y="259"/>
                  </a:moveTo>
                  <a:lnTo>
                    <a:pt x="799" y="0"/>
                  </a:lnTo>
                  <a:lnTo>
                    <a:pt x="1931" y="360"/>
                  </a:lnTo>
                  <a:lnTo>
                    <a:pt x="1145" y="726"/>
                  </a:lnTo>
                  <a:lnTo>
                    <a:pt x="0" y="259"/>
                  </a:lnTo>
                  <a:close/>
                </a:path>
              </a:pathLst>
            </a:custGeom>
            <a:solidFill>
              <a:srgbClr val="486877"/>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sp>
          <p:nvSpPr>
            <p:cNvPr id="100" name="Freeform 32"/>
            <p:cNvSpPr>
              <a:spLocks/>
            </p:cNvSpPr>
            <p:nvPr/>
          </p:nvSpPr>
          <p:spPr bwMode="auto">
            <a:xfrm>
              <a:off x="691" y="654"/>
              <a:ext cx="1421" cy="848"/>
            </a:xfrm>
            <a:custGeom>
              <a:avLst/>
              <a:gdLst>
                <a:gd name="T0" fmla="*/ 1130 w 1133"/>
                <a:gd name="T1" fmla="*/ 442 h 676"/>
                <a:gd name="T2" fmla="*/ 1133 w 1133"/>
                <a:gd name="T3" fmla="*/ 676 h 676"/>
                <a:gd name="T4" fmla="*/ 35 w 1133"/>
                <a:gd name="T5" fmla="*/ 239 h 676"/>
                <a:gd name="T6" fmla="*/ 45 w 1133"/>
                <a:gd name="T7" fmla="*/ 0 h 676"/>
                <a:gd name="T8" fmla="*/ 1130 w 1133"/>
                <a:gd name="T9" fmla="*/ 442 h 676"/>
              </a:gdLst>
              <a:ahLst/>
              <a:cxnLst>
                <a:cxn ang="0">
                  <a:pos x="T0" y="T1"/>
                </a:cxn>
                <a:cxn ang="0">
                  <a:pos x="T2" y="T3"/>
                </a:cxn>
                <a:cxn ang="0">
                  <a:pos x="T4" y="T5"/>
                </a:cxn>
                <a:cxn ang="0">
                  <a:pos x="T6" y="T7"/>
                </a:cxn>
                <a:cxn ang="0">
                  <a:pos x="T8" y="T9"/>
                </a:cxn>
              </a:cxnLst>
              <a:rect l="0" t="0" r="r" b="b"/>
              <a:pathLst>
                <a:path w="1133" h="676">
                  <a:moveTo>
                    <a:pt x="1130" y="442"/>
                  </a:moveTo>
                  <a:cubicBezTo>
                    <a:pt x="1130" y="442"/>
                    <a:pt x="1115" y="566"/>
                    <a:pt x="1133" y="676"/>
                  </a:cubicBezTo>
                  <a:cubicBezTo>
                    <a:pt x="35" y="239"/>
                    <a:pt x="35" y="239"/>
                    <a:pt x="35" y="239"/>
                  </a:cubicBezTo>
                  <a:cubicBezTo>
                    <a:pt x="35" y="239"/>
                    <a:pt x="0" y="145"/>
                    <a:pt x="45" y="0"/>
                  </a:cubicBezTo>
                  <a:lnTo>
                    <a:pt x="1130" y="442"/>
                  </a:lnTo>
                  <a:close/>
                </a:path>
              </a:pathLst>
            </a:custGeom>
            <a:solidFill>
              <a:schemeClr val="tx1">
                <a:lumMod val="65000"/>
                <a:lumOff val="35000"/>
              </a:schemeClr>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cs typeface="+mn-ea"/>
                <a:sym typeface="+mn-lt"/>
              </a:endParaRPr>
            </a:p>
          </p:txBody>
        </p:sp>
      </p:grpSp>
      <p:sp>
        <p:nvSpPr>
          <p:cNvPr id="121" name="Rectangle 34"/>
          <p:cNvSpPr>
            <a:spLocks noChangeArrowheads="1"/>
          </p:cNvSpPr>
          <p:nvPr/>
        </p:nvSpPr>
        <p:spPr bwMode="auto">
          <a:xfrm>
            <a:off x="4519449" y="3424351"/>
            <a:ext cx="390303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20000"/>
              </a:lnSpc>
            </a:pPr>
            <a:r>
              <a:rPr lang="zh-CN" altLang="en-US" sz="1400" dirty="0">
                <a:cs typeface="+mn-ea"/>
                <a:sym typeface="+mn-lt"/>
              </a:rPr>
              <a:t>这种问题是决策者认识事物、了解事物、掌握信息、搜集相关信息的主要工具之一，数据分析报告通过对事物数据全方位的科学分析来评估其环境及反正情况，为决策者提供科学、严谨的依据，降低风险。</a:t>
            </a:r>
          </a:p>
        </p:txBody>
      </p:sp>
      <p:sp>
        <p:nvSpPr>
          <p:cNvPr id="123" name="Rectangle 36"/>
          <p:cNvSpPr>
            <a:spLocks noChangeArrowheads="1"/>
          </p:cNvSpPr>
          <p:nvPr/>
        </p:nvSpPr>
        <p:spPr bwMode="auto">
          <a:xfrm>
            <a:off x="4687077" y="2071671"/>
            <a:ext cx="3781122" cy="112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20000"/>
              </a:lnSpc>
            </a:pPr>
            <a:r>
              <a:rPr lang="zh-CN" altLang="en-US" sz="1400" b="1" dirty="0">
                <a:solidFill>
                  <a:schemeClr val="accent1">
                    <a:lumMod val="75000"/>
                  </a:schemeClr>
                </a:solidFill>
                <a:cs typeface="+mn-ea"/>
                <a:sym typeface="+mn-lt"/>
              </a:rPr>
              <a:t> </a:t>
            </a:r>
            <a:r>
              <a:rPr lang="zh-CN" altLang="en-US" sz="1400" dirty="0">
                <a:cs typeface="+mn-ea"/>
                <a:sym typeface="+mn-lt"/>
              </a:rPr>
              <a:t>数据分析报告是根据数据分析原理和方法，运用数据来反应、研究和分析某项事物现状、问题、原因、本质和规律，并得出结论，提出解决问题办法的一种分析应用问题。</a:t>
            </a:r>
          </a:p>
        </p:txBody>
      </p:sp>
      <p:cxnSp>
        <p:nvCxnSpPr>
          <p:cNvPr id="125" name="直接连接符 124"/>
          <p:cNvCxnSpPr/>
          <p:nvPr/>
        </p:nvCxnSpPr>
        <p:spPr>
          <a:xfrm>
            <a:off x="3604337" y="1951657"/>
            <a:ext cx="4857219" cy="0"/>
          </a:xfrm>
          <a:prstGeom prst="line">
            <a:avLst/>
          </a:prstGeom>
          <a:noFill/>
          <a:ln w="9525" cap="flat" cmpd="sng" algn="ctr">
            <a:solidFill>
              <a:srgbClr val="0067B4"/>
            </a:solidFill>
            <a:prstDash val="solid"/>
            <a:headEnd type="oval" w="med" len="med"/>
            <a:tailEnd type="none" w="med" len="med"/>
          </a:ln>
          <a:effectLst/>
        </p:spPr>
      </p:cxnSp>
      <p:cxnSp>
        <p:nvCxnSpPr>
          <p:cNvPr id="126" name="直接连接符 125"/>
          <p:cNvCxnSpPr/>
          <p:nvPr/>
        </p:nvCxnSpPr>
        <p:spPr>
          <a:xfrm>
            <a:off x="3943409" y="3295376"/>
            <a:ext cx="4420097" cy="0"/>
          </a:xfrm>
          <a:prstGeom prst="line">
            <a:avLst/>
          </a:prstGeom>
          <a:noFill/>
          <a:ln w="9525" cap="flat" cmpd="sng" algn="ctr">
            <a:solidFill>
              <a:srgbClr val="808080"/>
            </a:solidFill>
            <a:prstDash val="solid"/>
            <a:headEnd type="oval" w="med" len="med"/>
            <a:tailEnd type="none" w="med" len="med"/>
          </a:ln>
          <a:effectLst/>
        </p:spPr>
      </p:cxnSp>
      <p:sp>
        <p:nvSpPr>
          <p:cNvPr id="127" name="矩形 126"/>
          <p:cNvSpPr/>
          <p:nvPr/>
        </p:nvSpPr>
        <p:spPr>
          <a:xfrm>
            <a:off x="4824186" y="1109277"/>
            <a:ext cx="3057247" cy="523220"/>
          </a:xfrm>
          <a:prstGeom prst="rect">
            <a:avLst/>
          </a:prstGeom>
          <a:noFill/>
        </p:spPr>
        <p:txBody>
          <a:bodyPr wrap="none">
            <a:spAutoFit/>
          </a:bodyPr>
          <a:lstStyle/>
          <a:p>
            <a:pPr algn="r" fontAlgn="auto">
              <a:spcBef>
                <a:spcPts val="0"/>
              </a:spcBef>
              <a:spcAft>
                <a:spcPts val="0"/>
              </a:spcAft>
              <a:defRPr/>
            </a:pPr>
            <a:r>
              <a:rPr lang="zh-CN" altLang="en-US" sz="2800" b="1" kern="10" dirty="0">
                <a:solidFill>
                  <a:srgbClr val="486877"/>
                </a:solidFill>
                <a:cs typeface="+mn-ea"/>
                <a:sym typeface="+mn-lt"/>
              </a:rPr>
              <a:t>数据分析报告定义</a:t>
            </a:r>
          </a:p>
        </p:txBody>
      </p:sp>
      <p:sp>
        <p:nvSpPr>
          <p:cNvPr id="39" name="TextBox 6">
            <a:extLst>
              <a:ext uri="{FF2B5EF4-FFF2-40B4-BE49-F238E27FC236}">
                <a16:creationId xmlns="" xmlns:a16="http://schemas.microsoft.com/office/drawing/2014/main" id="{BF307646-4C25-49E5-BFB3-2F0ADA1E7F1E}"/>
              </a:ext>
            </a:extLst>
          </p:cNvPr>
          <p:cNvSpPr txBox="1"/>
          <p:nvPr/>
        </p:nvSpPr>
        <p:spPr>
          <a:xfrm>
            <a:off x="279492" y="-39956"/>
            <a:ext cx="2339102" cy="369332"/>
          </a:xfrm>
          <a:prstGeom prst="rect">
            <a:avLst/>
          </a:prstGeom>
          <a:noFill/>
        </p:spPr>
        <p:txBody>
          <a:bodyPr wrap="none" rtlCol="0">
            <a:spAutoFit/>
          </a:bodyPr>
          <a:lstStyle/>
          <a:p>
            <a:pPr marL="274320" indent="-274320">
              <a:buClr>
                <a:schemeClr val="accent3"/>
              </a:buClr>
              <a:defRPr/>
            </a:pPr>
            <a:r>
              <a:rPr lang="zh-CN" altLang="en-US" sz="1800" b="1" spc="300" dirty="0">
                <a:solidFill>
                  <a:schemeClr val="bg1"/>
                </a:solidFill>
                <a:cs typeface="+mn-ea"/>
                <a:sym typeface="+mn-lt"/>
              </a:rPr>
              <a:t>数据分析报告定义</a:t>
            </a:r>
            <a:endParaRPr lang="en-US" altLang="zh-CN" sz="1800" b="1" spc="300" dirty="0">
              <a:solidFill>
                <a:schemeClr val="bg1"/>
              </a:solidFill>
              <a:cs typeface="+mn-ea"/>
              <a:sym typeface="+mn-lt"/>
            </a:endParaRPr>
          </a:p>
        </p:txBody>
      </p:sp>
    </p:spTree>
    <p:custDataLst>
      <p:tags r:id="rId1"/>
    </p:custDataLst>
    <p:extLst>
      <p:ext uri="{BB962C8B-B14F-4D97-AF65-F5344CB8AC3E}">
        <p14:creationId xmlns:p14="http://schemas.microsoft.com/office/powerpoint/2010/main" val="30392074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fade">
                                      <p:cBhvr>
                                        <p:cTn id="11" dur="500"/>
                                        <p:tgtEl>
                                          <p:spTgt spid="9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3"/>
                                        </p:tgtEl>
                                        <p:attrNameLst>
                                          <p:attrName>style.visibility</p:attrName>
                                        </p:attrNameLst>
                                      </p:cBhvr>
                                      <p:to>
                                        <p:strVal val="visible"/>
                                      </p:to>
                                    </p:set>
                                    <p:animEffect transition="in" filter="fade">
                                      <p:cBhvr>
                                        <p:cTn id="15" dur="500"/>
                                        <p:tgtEl>
                                          <p:spTgt spid="9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fade">
                                      <p:cBhvr>
                                        <p:cTn id="19" dur="500"/>
                                        <p:tgtEl>
                                          <p:spTgt spid="9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5"/>
                                        </p:tgtEl>
                                        <p:attrNameLst>
                                          <p:attrName>style.visibility</p:attrName>
                                        </p:attrNameLst>
                                      </p:cBhvr>
                                      <p:to>
                                        <p:strVal val="visible"/>
                                      </p:to>
                                    </p:set>
                                    <p:animEffect transition="in" filter="fade">
                                      <p:cBhvr>
                                        <p:cTn id="23" dur="500"/>
                                        <p:tgtEl>
                                          <p:spTgt spid="95"/>
                                        </p:tgtEl>
                                      </p:cBhvr>
                                    </p:animEffect>
                                  </p:childTnLst>
                                </p:cTn>
                              </p:par>
                            </p:childTnLst>
                          </p:cTn>
                        </p:par>
                        <p:par>
                          <p:cTn id="24" fill="hold">
                            <p:stCondLst>
                              <p:cond delay="2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27"/>
                                        </p:tgtEl>
                                        <p:attrNameLst>
                                          <p:attrName>style.visibility</p:attrName>
                                        </p:attrNameLst>
                                      </p:cBhvr>
                                      <p:to>
                                        <p:strVal val="visible"/>
                                      </p:to>
                                    </p:set>
                                    <p:anim calcmode="lin" valueType="num">
                                      <p:cBhvr>
                                        <p:cTn id="27"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27"/>
                                        </p:tgtEl>
                                        <p:attrNameLst>
                                          <p:attrName>ppt_y</p:attrName>
                                        </p:attrNameLst>
                                      </p:cBhvr>
                                      <p:tavLst>
                                        <p:tav tm="0">
                                          <p:val>
                                            <p:strVal val="#ppt_y"/>
                                          </p:val>
                                        </p:tav>
                                        <p:tav tm="100000">
                                          <p:val>
                                            <p:strVal val="#ppt_y"/>
                                          </p:val>
                                        </p:tav>
                                      </p:tavLst>
                                    </p:anim>
                                    <p:anim calcmode="lin" valueType="num">
                                      <p:cBhvr>
                                        <p:cTn id="29"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27"/>
                                        </p:tgtEl>
                                      </p:cBhvr>
                                    </p:animEffect>
                                  </p:childTnLst>
                                </p:cTn>
                              </p:par>
                            </p:childTnLst>
                          </p:cTn>
                        </p:par>
                        <p:par>
                          <p:cTn id="32" fill="hold">
                            <p:stCondLst>
                              <p:cond delay="3350"/>
                            </p:stCondLst>
                            <p:childTnLst>
                              <p:par>
                                <p:cTn id="33" presetID="22" presetClass="entr" presetSubtype="8" fill="hold" nodeType="afterEffect">
                                  <p:stCondLst>
                                    <p:cond delay="0"/>
                                  </p:stCondLst>
                                  <p:childTnLst>
                                    <p:set>
                                      <p:cBhvr>
                                        <p:cTn id="34" dur="1" fill="hold">
                                          <p:stCondLst>
                                            <p:cond delay="0"/>
                                          </p:stCondLst>
                                        </p:cTn>
                                        <p:tgtEl>
                                          <p:spTgt spid="125"/>
                                        </p:tgtEl>
                                        <p:attrNameLst>
                                          <p:attrName>style.visibility</p:attrName>
                                        </p:attrNameLst>
                                      </p:cBhvr>
                                      <p:to>
                                        <p:strVal val="visible"/>
                                      </p:to>
                                    </p:set>
                                    <p:animEffect transition="in" filter="wipe(left)">
                                      <p:cBhvr>
                                        <p:cTn id="35" dur="500"/>
                                        <p:tgtEl>
                                          <p:spTgt spid="12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23"/>
                                        </p:tgtEl>
                                        <p:attrNameLst>
                                          <p:attrName>style.visibility</p:attrName>
                                        </p:attrNameLst>
                                      </p:cBhvr>
                                      <p:to>
                                        <p:strVal val="visible"/>
                                      </p:to>
                                    </p:set>
                                    <p:anim calcmode="lin" valueType="num">
                                      <p:cBhvr>
                                        <p:cTn id="38" dur="500" fill="hold"/>
                                        <p:tgtEl>
                                          <p:spTgt spid="123"/>
                                        </p:tgtEl>
                                        <p:attrNameLst>
                                          <p:attrName>ppt_w</p:attrName>
                                        </p:attrNameLst>
                                      </p:cBhvr>
                                      <p:tavLst>
                                        <p:tav tm="0">
                                          <p:val>
                                            <p:fltVal val="0"/>
                                          </p:val>
                                        </p:tav>
                                        <p:tav tm="100000">
                                          <p:val>
                                            <p:strVal val="#ppt_w"/>
                                          </p:val>
                                        </p:tav>
                                      </p:tavLst>
                                    </p:anim>
                                    <p:anim calcmode="lin" valueType="num">
                                      <p:cBhvr>
                                        <p:cTn id="39" dur="500" fill="hold"/>
                                        <p:tgtEl>
                                          <p:spTgt spid="123"/>
                                        </p:tgtEl>
                                        <p:attrNameLst>
                                          <p:attrName>ppt_h</p:attrName>
                                        </p:attrNameLst>
                                      </p:cBhvr>
                                      <p:tavLst>
                                        <p:tav tm="0">
                                          <p:val>
                                            <p:fltVal val="0"/>
                                          </p:val>
                                        </p:tav>
                                        <p:tav tm="100000">
                                          <p:val>
                                            <p:strVal val="#ppt_h"/>
                                          </p:val>
                                        </p:tav>
                                      </p:tavLst>
                                    </p:anim>
                                    <p:animEffect transition="in" filter="fade">
                                      <p:cBhvr>
                                        <p:cTn id="40" dur="500"/>
                                        <p:tgtEl>
                                          <p:spTgt spid="123"/>
                                        </p:tgtEl>
                                      </p:cBhvr>
                                    </p:animEffect>
                                  </p:childTnLst>
                                </p:cTn>
                              </p:par>
                            </p:childTnLst>
                          </p:cTn>
                        </p:par>
                        <p:par>
                          <p:cTn id="41" fill="hold">
                            <p:stCondLst>
                              <p:cond delay="3850"/>
                            </p:stCondLst>
                            <p:childTnLst>
                              <p:par>
                                <p:cTn id="42" presetID="22" presetClass="entr" presetSubtype="8" fill="hold" nodeType="afterEffect">
                                  <p:stCondLst>
                                    <p:cond delay="0"/>
                                  </p:stCondLst>
                                  <p:childTnLst>
                                    <p:set>
                                      <p:cBhvr>
                                        <p:cTn id="43" dur="1" fill="hold">
                                          <p:stCondLst>
                                            <p:cond delay="0"/>
                                          </p:stCondLst>
                                        </p:cTn>
                                        <p:tgtEl>
                                          <p:spTgt spid="126"/>
                                        </p:tgtEl>
                                        <p:attrNameLst>
                                          <p:attrName>style.visibility</p:attrName>
                                        </p:attrNameLst>
                                      </p:cBhvr>
                                      <p:to>
                                        <p:strVal val="visible"/>
                                      </p:to>
                                    </p:set>
                                    <p:animEffect transition="in" filter="wipe(left)">
                                      <p:cBhvr>
                                        <p:cTn id="44" dur="500"/>
                                        <p:tgtEl>
                                          <p:spTgt spid="12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1"/>
                                        </p:tgtEl>
                                        <p:attrNameLst>
                                          <p:attrName>style.visibility</p:attrName>
                                        </p:attrNameLst>
                                      </p:cBhvr>
                                      <p:to>
                                        <p:strVal val="visible"/>
                                      </p:to>
                                    </p:set>
                                    <p:anim calcmode="lin" valueType="num">
                                      <p:cBhvr>
                                        <p:cTn id="47" dur="500" fill="hold"/>
                                        <p:tgtEl>
                                          <p:spTgt spid="121"/>
                                        </p:tgtEl>
                                        <p:attrNameLst>
                                          <p:attrName>ppt_w</p:attrName>
                                        </p:attrNameLst>
                                      </p:cBhvr>
                                      <p:tavLst>
                                        <p:tav tm="0">
                                          <p:val>
                                            <p:fltVal val="0"/>
                                          </p:val>
                                        </p:tav>
                                        <p:tav tm="100000">
                                          <p:val>
                                            <p:strVal val="#ppt_w"/>
                                          </p:val>
                                        </p:tav>
                                      </p:tavLst>
                                    </p:anim>
                                    <p:anim calcmode="lin" valueType="num">
                                      <p:cBhvr>
                                        <p:cTn id="48" dur="500" fill="hold"/>
                                        <p:tgtEl>
                                          <p:spTgt spid="121"/>
                                        </p:tgtEl>
                                        <p:attrNameLst>
                                          <p:attrName>ppt_h</p:attrName>
                                        </p:attrNameLst>
                                      </p:cBhvr>
                                      <p:tavLst>
                                        <p:tav tm="0">
                                          <p:val>
                                            <p:fltVal val="0"/>
                                          </p:val>
                                        </p:tav>
                                        <p:tav tm="100000">
                                          <p:val>
                                            <p:strVal val="#ppt_h"/>
                                          </p:val>
                                        </p:tav>
                                      </p:tavLst>
                                    </p:anim>
                                    <p:animEffect transition="in" filter="fade">
                                      <p:cBhvr>
                                        <p:cTn id="49"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3" grpId="0"/>
      <p:bldP spid="1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图表 22"/>
          <p:cNvGraphicFramePr/>
          <p:nvPr>
            <p:extLst/>
          </p:nvPr>
        </p:nvGraphicFramePr>
        <p:xfrm>
          <a:off x="1346651" y="870640"/>
          <a:ext cx="6158431" cy="4063249"/>
        </p:xfrm>
        <a:graphic>
          <a:graphicData uri="http://schemas.openxmlformats.org/drawingml/2006/chart">
            <c:chart xmlns:c="http://schemas.openxmlformats.org/drawingml/2006/chart" xmlns:r="http://schemas.openxmlformats.org/officeDocument/2006/relationships" r:id="rId4"/>
          </a:graphicData>
        </a:graphic>
      </p:graphicFrame>
      <p:sp>
        <p:nvSpPr>
          <p:cNvPr id="24" name="等腰三角形 23"/>
          <p:cNvSpPr/>
          <p:nvPr/>
        </p:nvSpPr>
        <p:spPr>
          <a:xfrm rot="18699971">
            <a:off x="2535338" y="1031781"/>
            <a:ext cx="636009" cy="760109"/>
          </a:xfrm>
          <a:prstGeom prst="triangle">
            <a:avLst/>
          </a:prstGeom>
          <a:solidFill>
            <a:srgbClr val="486877"/>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sz="1400" kern="0">
              <a:solidFill>
                <a:prstClr val="white"/>
              </a:solidFill>
              <a:cs typeface="+mn-ea"/>
              <a:sym typeface="+mn-lt"/>
            </a:endParaRPr>
          </a:p>
        </p:txBody>
      </p:sp>
      <p:sp>
        <p:nvSpPr>
          <p:cNvPr id="25" name="等腰三角形 24"/>
          <p:cNvSpPr/>
          <p:nvPr/>
        </p:nvSpPr>
        <p:spPr>
          <a:xfrm rot="13479342">
            <a:off x="2624631" y="4006733"/>
            <a:ext cx="636009" cy="760109"/>
          </a:xfrm>
          <a:prstGeom prst="triangle">
            <a:avLst/>
          </a:prstGeom>
          <a:solidFill>
            <a:srgbClr val="486877"/>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sz="1400" kern="0">
              <a:solidFill>
                <a:prstClr val="white"/>
              </a:solidFill>
              <a:cs typeface="+mn-ea"/>
              <a:sym typeface="+mn-lt"/>
            </a:endParaRPr>
          </a:p>
        </p:txBody>
      </p:sp>
      <p:sp>
        <p:nvSpPr>
          <p:cNvPr id="26" name="等腰三角形 25"/>
          <p:cNvSpPr/>
          <p:nvPr/>
        </p:nvSpPr>
        <p:spPr>
          <a:xfrm rot="3026884">
            <a:off x="5584128" y="1028774"/>
            <a:ext cx="636009" cy="760109"/>
          </a:xfrm>
          <a:prstGeom prst="triangle">
            <a:avLst/>
          </a:prstGeom>
          <a:solidFill>
            <a:srgbClr val="486877"/>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sz="1400" kern="0">
              <a:solidFill>
                <a:prstClr val="white"/>
              </a:solidFill>
              <a:cs typeface="+mn-ea"/>
              <a:sym typeface="+mn-lt"/>
            </a:endParaRPr>
          </a:p>
        </p:txBody>
      </p:sp>
      <p:sp>
        <p:nvSpPr>
          <p:cNvPr id="27" name="等腰三角形 26"/>
          <p:cNvSpPr/>
          <p:nvPr/>
        </p:nvSpPr>
        <p:spPr>
          <a:xfrm rot="7573868">
            <a:off x="5759373" y="3854150"/>
            <a:ext cx="636009" cy="760109"/>
          </a:xfrm>
          <a:prstGeom prst="triangle">
            <a:avLst/>
          </a:prstGeom>
          <a:solidFill>
            <a:srgbClr val="486877"/>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sz="1400" kern="0">
              <a:solidFill>
                <a:prstClr val="white"/>
              </a:solidFill>
              <a:cs typeface="+mn-ea"/>
              <a:sym typeface="+mn-lt"/>
            </a:endParaRPr>
          </a:p>
        </p:txBody>
      </p:sp>
      <p:sp>
        <p:nvSpPr>
          <p:cNvPr id="28" name="矩形 27"/>
          <p:cNvSpPr/>
          <p:nvPr/>
        </p:nvSpPr>
        <p:spPr>
          <a:xfrm>
            <a:off x="886962" y="1724745"/>
            <a:ext cx="1914502" cy="569964"/>
          </a:xfrm>
          <a:prstGeom prst="rect">
            <a:avLst/>
          </a:prstGeom>
        </p:spPr>
        <p:txBody>
          <a:bodyPr wrap="square">
            <a:spAutoFit/>
          </a:bodyPr>
          <a:lstStyle/>
          <a:p>
            <a:pPr fontAlgn="auto">
              <a:lnSpc>
                <a:spcPct val="150000"/>
              </a:lnSpc>
              <a:spcBef>
                <a:spcPts val="0"/>
              </a:spcBef>
              <a:spcAft>
                <a:spcPts val="0"/>
              </a:spcAft>
              <a:buFontTx/>
              <a:buNone/>
              <a:defRPr/>
            </a:pPr>
            <a:r>
              <a:rPr lang="zh-CN" altLang="en-US" sz="1100" dirty="0">
                <a:cs typeface="+mn-ea"/>
                <a:sym typeface="+mn-lt"/>
              </a:rPr>
              <a:t>一定形式的思路创新，不要局限于某一种思维方式。</a:t>
            </a:r>
          </a:p>
        </p:txBody>
      </p:sp>
      <p:sp>
        <p:nvSpPr>
          <p:cNvPr id="29" name="文本框 57"/>
          <p:cNvSpPr txBox="1"/>
          <p:nvPr/>
        </p:nvSpPr>
        <p:spPr>
          <a:xfrm>
            <a:off x="886961" y="1320922"/>
            <a:ext cx="2238551" cy="430887"/>
          </a:xfrm>
          <a:prstGeom prst="rect">
            <a:avLst/>
          </a:prstGeom>
          <a:noFill/>
        </p:spPr>
        <p:txBody>
          <a:bodyPr wrap="square" rtlCol="0">
            <a:spAutoFit/>
          </a:bodyPr>
          <a:lstStyle/>
          <a:p>
            <a:pPr fontAlgn="auto">
              <a:spcBef>
                <a:spcPts val="0"/>
              </a:spcBef>
              <a:spcAft>
                <a:spcPts val="0"/>
              </a:spcAft>
            </a:pPr>
            <a:r>
              <a:rPr lang="zh-CN" altLang="en-US" sz="2200" b="1" dirty="0">
                <a:solidFill>
                  <a:srgbClr val="486877"/>
                </a:solidFill>
                <a:cs typeface="+mn-ea"/>
                <a:sym typeface="+mn-lt"/>
              </a:rPr>
              <a:t>创新性</a:t>
            </a:r>
          </a:p>
        </p:txBody>
      </p:sp>
      <p:sp>
        <p:nvSpPr>
          <p:cNvPr id="34" name="文本框 64"/>
          <p:cNvSpPr txBox="1"/>
          <p:nvPr/>
        </p:nvSpPr>
        <p:spPr>
          <a:xfrm>
            <a:off x="3044361" y="2460855"/>
            <a:ext cx="2763009" cy="954107"/>
          </a:xfrm>
          <a:prstGeom prst="rect">
            <a:avLst/>
          </a:prstGeom>
          <a:noFill/>
        </p:spPr>
        <p:txBody>
          <a:bodyPr wrap="square" rtlCol="0">
            <a:spAutoFit/>
          </a:bodyPr>
          <a:lstStyle/>
          <a:p>
            <a:pPr algn="ctr" fontAlgn="auto">
              <a:spcBef>
                <a:spcPts val="0"/>
              </a:spcBef>
              <a:spcAft>
                <a:spcPts val="0"/>
              </a:spcAft>
            </a:pPr>
            <a:r>
              <a:rPr lang="zh-CN" altLang="en-US" sz="2800" b="1" dirty="0">
                <a:solidFill>
                  <a:srgbClr val="486877"/>
                </a:solidFill>
                <a:cs typeface="+mn-ea"/>
                <a:sym typeface="+mn-lt"/>
              </a:rPr>
              <a:t>数据分析</a:t>
            </a:r>
            <a:endParaRPr lang="en-US" altLang="zh-CN" sz="2800" b="1" dirty="0">
              <a:solidFill>
                <a:srgbClr val="486877"/>
              </a:solidFill>
              <a:cs typeface="+mn-ea"/>
              <a:sym typeface="+mn-lt"/>
            </a:endParaRPr>
          </a:p>
          <a:p>
            <a:pPr algn="ctr" fontAlgn="auto">
              <a:spcBef>
                <a:spcPts val="0"/>
              </a:spcBef>
              <a:spcAft>
                <a:spcPts val="0"/>
              </a:spcAft>
            </a:pPr>
            <a:r>
              <a:rPr lang="zh-CN" altLang="en-US" sz="2800" b="1" dirty="0">
                <a:solidFill>
                  <a:srgbClr val="486877"/>
                </a:solidFill>
                <a:cs typeface="+mn-ea"/>
                <a:sym typeface="+mn-lt"/>
              </a:rPr>
              <a:t>报告原则</a:t>
            </a:r>
          </a:p>
        </p:txBody>
      </p:sp>
      <p:sp>
        <p:nvSpPr>
          <p:cNvPr id="36" name="矩形 35"/>
          <p:cNvSpPr/>
          <p:nvPr/>
        </p:nvSpPr>
        <p:spPr>
          <a:xfrm>
            <a:off x="757453" y="3469395"/>
            <a:ext cx="1921787" cy="1361911"/>
          </a:xfrm>
          <a:prstGeom prst="rect">
            <a:avLst/>
          </a:prstGeom>
        </p:spPr>
        <p:txBody>
          <a:bodyPr wrap="square">
            <a:spAutoFit/>
          </a:bodyPr>
          <a:lstStyle/>
          <a:p>
            <a:pPr fontAlgn="auto">
              <a:lnSpc>
                <a:spcPct val="150000"/>
              </a:lnSpc>
              <a:spcBef>
                <a:spcPts val="0"/>
              </a:spcBef>
              <a:spcAft>
                <a:spcPts val="0"/>
              </a:spcAft>
              <a:buFontTx/>
              <a:buNone/>
              <a:defRPr/>
            </a:pPr>
            <a:r>
              <a:rPr lang="zh-CN" altLang="en-US" sz="1100" dirty="0">
                <a:cs typeface="+mn-ea"/>
                <a:sym typeface="+mn-lt"/>
              </a:rPr>
              <a:t>编制过程一定要谨慎，基础数据必须真实完整，分析过程必须科学合理全面，分析结果可靠，内容要实事求是。</a:t>
            </a:r>
          </a:p>
        </p:txBody>
      </p:sp>
      <p:sp>
        <p:nvSpPr>
          <p:cNvPr id="37" name="文本框 57"/>
          <p:cNvSpPr txBox="1"/>
          <p:nvPr/>
        </p:nvSpPr>
        <p:spPr>
          <a:xfrm>
            <a:off x="918652" y="3016831"/>
            <a:ext cx="2238551" cy="430887"/>
          </a:xfrm>
          <a:prstGeom prst="rect">
            <a:avLst/>
          </a:prstGeom>
          <a:noFill/>
        </p:spPr>
        <p:txBody>
          <a:bodyPr wrap="square" rtlCol="0">
            <a:spAutoFit/>
          </a:bodyPr>
          <a:lstStyle/>
          <a:p>
            <a:pPr fontAlgn="auto">
              <a:spcBef>
                <a:spcPts val="0"/>
              </a:spcBef>
              <a:spcAft>
                <a:spcPts val="0"/>
              </a:spcAft>
            </a:pPr>
            <a:r>
              <a:rPr lang="zh-CN" altLang="en-US" sz="2200" b="1" dirty="0">
                <a:solidFill>
                  <a:srgbClr val="486877"/>
                </a:solidFill>
                <a:cs typeface="+mn-ea"/>
                <a:sym typeface="+mn-lt"/>
              </a:rPr>
              <a:t>谨慎性</a:t>
            </a:r>
          </a:p>
        </p:txBody>
      </p:sp>
      <p:sp>
        <p:nvSpPr>
          <p:cNvPr id="38" name="矩形 37"/>
          <p:cNvSpPr/>
          <p:nvPr/>
        </p:nvSpPr>
        <p:spPr>
          <a:xfrm>
            <a:off x="6284914" y="1614803"/>
            <a:ext cx="2464063" cy="1107996"/>
          </a:xfrm>
          <a:prstGeom prst="rect">
            <a:avLst/>
          </a:prstGeom>
        </p:spPr>
        <p:txBody>
          <a:bodyPr wrap="square">
            <a:spAutoFit/>
          </a:bodyPr>
          <a:lstStyle/>
          <a:p>
            <a:pPr>
              <a:lnSpc>
                <a:spcPct val="150000"/>
              </a:lnSpc>
            </a:pPr>
            <a:r>
              <a:rPr lang="zh-CN" altLang="en-US" sz="1100" dirty="0">
                <a:solidFill>
                  <a:prstClr val="black"/>
                </a:solidFill>
                <a:cs typeface="+mn-ea"/>
                <a:sym typeface="+mn-lt"/>
              </a:rPr>
              <a:t>数据分析报告中所使用的名词术语一定要规范，标准统一，前后一致，要与业内公认的术语一致。</a:t>
            </a:r>
            <a:endParaRPr lang="zh-CN" altLang="en-US" sz="1100" dirty="0">
              <a:cs typeface="+mn-ea"/>
              <a:sym typeface="+mn-lt"/>
            </a:endParaRPr>
          </a:p>
          <a:p>
            <a:pPr fontAlgn="auto">
              <a:lnSpc>
                <a:spcPct val="150000"/>
              </a:lnSpc>
              <a:spcBef>
                <a:spcPts val="0"/>
              </a:spcBef>
              <a:spcAft>
                <a:spcPts val="0"/>
              </a:spcAft>
            </a:pPr>
            <a:endParaRPr lang="en-US" altLang="zh-CN" sz="1100" dirty="0">
              <a:solidFill>
                <a:prstClr val="black">
                  <a:lumMod val="65000"/>
                  <a:lumOff val="35000"/>
                </a:prstClr>
              </a:solidFill>
              <a:cs typeface="+mn-ea"/>
              <a:sym typeface="+mn-lt"/>
            </a:endParaRPr>
          </a:p>
        </p:txBody>
      </p:sp>
      <p:sp>
        <p:nvSpPr>
          <p:cNvPr id="48" name="文本框 57"/>
          <p:cNvSpPr txBox="1"/>
          <p:nvPr/>
        </p:nvSpPr>
        <p:spPr>
          <a:xfrm>
            <a:off x="6397671" y="1254533"/>
            <a:ext cx="2238551" cy="430887"/>
          </a:xfrm>
          <a:prstGeom prst="rect">
            <a:avLst/>
          </a:prstGeom>
          <a:noFill/>
        </p:spPr>
        <p:txBody>
          <a:bodyPr wrap="square" rtlCol="0">
            <a:spAutoFit/>
          </a:bodyPr>
          <a:lstStyle/>
          <a:p>
            <a:pPr fontAlgn="auto">
              <a:spcBef>
                <a:spcPts val="0"/>
              </a:spcBef>
              <a:spcAft>
                <a:spcPts val="0"/>
              </a:spcAft>
            </a:pPr>
            <a:r>
              <a:rPr lang="zh-CN" altLang="en-US" sz="2200" b="1" dirty="0">
                <a:solidFill>
                  <a:srgbClr val="486877"/>
                </a:solidFill>
                <a:cs typeface="+mn-ea"/>
                <a:sym typeface="+mn-lt"/>
              </a:rPr>
              <a:t>规范性</a:t>
            </a:r>
          </a:p>
        </p:txBody>
      </p:sp>
      <p:sp>
        <p:nvSpPr>
          <p:cNvPr id="49" name="矩形 48"/>
          <p:cNvSpPr/>
          <p:nvPr/>
        </p:nvSpPr>
        <p:spPr>
          <a:xfrm>
            <a:off x="6400753" y="3562324"/>
            <a:ext cx="2318036" cy="1361911"/>
          </a:xfrm>
          <a:prstGeom prst="rect">
            <a:avLst/>
          </a:prstGeom>
        </p:spPr>
        <p:txBody>
          <a:bodyPr wrap="square">
            <a:spAutoFit/>
          </a:bodyPr>
          <a:lstStyle/>
          <a:p>
            <a:pPr fontAlgn="auto">
              <a:lnSpc>
                <a:spcPct val="150000"/>
              </a:lnSpc>
              <a:spcBef>
                <a:spcPts val="0"/>
              </a:spcBef>
              <a:spcAft>
                <a:spcPts val="0"/>
              </a:spcAft>
              <a:buFontTx/>
              <a:buNone/>
              <a:defRPr/>
            </a:pPr>
            <a:r>
              <a:rPr lang="zh-CN" altLang="en-US" sz="1100" dirty="0">
                <a:solidFill>
                  <a:prstClr val="black"/>
                </a:solidFill>
                <a:cs typeface="+mn-ea"/>
                <a:sym typeface="+mn-lt"/>
              </a:rPr>
              <a:t>在各项数据分析中，应该重点选取关键指标，科学专业地进行分析。此外，针对同一类问题，其分析结果也应当按照问题重要性来分级阐述。</a:t>
            </a:r>
          </a:p>
        </p:txBody>
      </p:sp>
      <p:sp>
        <p:nvSpPr>
          <p:cNvPr id="50" name="文本框 57"/>
          <p:cNvSpPr txBox="1"/>
          <p:nvPr/>
        </p:nvSpPr>
        <p:spPr>
          <a:xfrm>
            <a:off x="6397671" y="3087509"/>
            <a:ext cx="2238551" cy="430887"/>
          </a:xfrm>
          <a:prstGeom prst="rect">
            <a:avLst/>
          </a:prstGeom>
          <a:noFill/>
        </p:spPr>
        <p:txBody>
          <a:bodyPr wrap="square" rtlCol="0">
            <a:spAutoFit/>
          </a:bodyPr>
          <a:lstStyle/>
          <a:p>
            <a:pPr fontAlgn="auto">
              <a:spcBef>
                <a:spcPts val="0"/>
              </a:spcBef>
              <a:spcAft>
                <a:spcPts val="0"/>
              </a:spcAft>
            </a:pPr>
            <a:r>
              <a:rPr lang="zh-CN" altLang="en-US" sz="2200" b="1" dirty="0">
                <a:solidFill>
                  <a:srgbClr val="486877"/>
                </a:solidFill>
                <a:cs typeface="+mn-ea"/>
                <a:sym typeface="+mn-lt"/>
              </a:rPr>
              <a:t>重要性</a:t>
            </a:r>
          </a:p>
        </p:txBody>
      </p:sp>
      <p:sp>
        <p:nvSpPr>
          <p:cNvPr id="16" name="TextBox 6">
            <a:extLst>
              <a:ext uri="{FF2B5EF4-FFF2-40B4-BE49-F238E27FC236}">
                <a16:creationId xmlns="" xmlns:a16="http://schemas.microsoft.com/office/drawing/2014/main" id="{D4692B64-3003-4413-98BC-4A7D5C23BAF0}"/>
              </a:ext>
            </a:extLst>
          </p:cNvPr>
          <p:cNvSpPr txBox="1"/>
          <p:nvPr/>
        </p:nvSpPr>
        <p:spPr>
          <a:xfrm>
            <a:off x="279492" y="-39956"/>
            <a:ext cx="2877711" cy="369332"/>
          </a:xfrm>
          <a:prstGeom prst="rect">
            <a:avLst/>
          </a:prstGeom>
          <a:noFill/>
        </p:spPr>
        <p:txBody>
          <a:bodyPr wrap="none" rtlCol="0">
            <a:spAutoFit/>
          </a:bodyPr>
          <a:lstStyle/>
          <a:p>
            <a:pPr marL="274320" indent="-274320">
              <a:buClr>
                <a:schemeClr val="accent3"/>
              </a:buClr>
              <a:defRPr/>
            </a:pPr>
            <a:r>
              <a:rPr lang="zh-CN" altLang="en-US" sz="1800" b="1" spc="300" dirty="0">
                <a:solidFill>
                  <a:schemeClr val="bg1"/>
                </a:solidFill>
                <a:cs typeface="+mn-ea"/>
                <a:sym typeface="+mn-lt"/>
              </a:rPr>
              <a:t>数据分析报告写作原则</a:t>
            </a:r>
            <a:endParaRPr lang="en-US" altLang="zh-CN" sz="1800" b="1" spc="300" dirty="0">
              <a:solidFill>
                <a:schemeClr val="bg1"/>
              </a:solidFill>
              <a:cs typeface="+mn-ea"/>
              <a:sym typeface="+mn-lt"/>
            </a:endParaRPr>
          </a:p>
        </p:txBody>
      </p:sp>
    </p:spTree>
    <p:custDataLst>
      <p:tags r:id="rId1"/>
    </p:custDataLst>
    <p:extLst>
      <p:ext uri="{BB962C8B-B14F-4D97-AF65-F5344CB8AC3E}">
        <p14:creationId xmlns:p14="http://schemas.microsoft.com/office/powerpoint/2010/main" val="1505525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1)">
                                      <p:cBhvr>
                                        <p:cTn id="7" dur="2000"/>
                                        <p:tgtEl>
                                          <p:spTgt spid="23"/>
                                        </p:tgtEl>
                                      </p:cBhvr>
                                    </p:animEffect>
                                  </p:childTnLst>
                                </p:cTn>
                              </p:par>
                            </p:childTnLst>
                          </p:cTn>
                        </p:par>
                        <p:par>
                          <p:cTn id="8" fill="hold">
                            <p:stCondLst>
                              <p:cond delay="2000"/>
                            </p:stCondLst>
                            <p:childTnLst>
                              <p:par>
                                <p:cTn id="9" presetID="2" presetClass="entr" presetSubtype="3"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1+#ppt_w/2"/>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0-#ppt_w/2"/>
                                          </p:val>
                                        </p:tav>
                                        <p:tav tm="100000">
                                          <p:val>
                                            <p:strVal val="#ppt_x"/>
                                          </p:val>
                                        </p:tav>
                                      </p:tavLst>
                                    </p:anim>
                                    <p:anim calcmode="lin" valueType="num">
                                      <p:cBhvr additive="base">
                                        <p:cTn id="16" dur="5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0-#ppt_w/2"/>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1+#ppt_w/2"/>
                                          </p:val>
                                        </p:tav>
                                        <p:tav tm="100000">
                                          <p:val>
                                            <p:strVal val="#ppt_x"/>
                                          </p:val>
                                        </p:tav>
                                      </p:tavLst>
                                    </p:anim>
                                    <p:anim calcmode="lin" valueType="num">
                                      <p:cBhvr additive="base">
                                        <p:cTn id="24" dur="500" fill="hold"/>
                                        <p:tgtEl>
                                          <p:spTgt spid="27"/>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anim calcmode="lin" valueType="num">
                                      <p:cBhvr>
                                        <p:cTn id="39" dur="500" fill="hold"/>
                                        <p:tgtEl>
                                          <p:spTgt spid="28"/>
                                        </p:tgtEl>
                                        <p:attrNameLst>
                                          <p:attrName>ppt_x</p:attrName>
                                        </p:attrNameLst>
                                      </p:cBhvr>
                                      <p:tavLst>
                                        <p:tav tm="0">
                                          <p:val>
                                            <p:strVal val="#ppt_x"/>
                                          </p:val>
                                        </p:tav>
                                        <p:tav tm="100000">
                                          <p:val>
                                            <p:strVal val="#ppt_x"/>
                                          </p:val>
                                        </p:tav>
                                      </p:tavLst>
                                    </p:anim>
                                    <p:anim calcmode="lin" valueType="num">
                                      <p:cBhvr>
                                        <p:cTn id="40" dur="500" fill="hold"/>
                                        <p:tgtEl>
                                          <p:spTgt spid="28"/>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500"/>
                                        <p:tgtEl>
                                          <p:spTgt spid="48"/>
                                        </p:tgtEl>
                                      </p:cBhvr>
                                    </p:animEffect>
                                  </p:childTnLst>
                                </p:cTn>
                              </p:par>
                            </p:childTnLst>
                          </p:cTn>
                        </p:par>
                        <p:par>
                          <p:cTn id="45" fill="hold">
                            <p:stCondLst>
                              <p:cond delay="4500"/>
                            </p:stCondLst>
                            <p:childTnLst>
                              <p:par>
                                <p:cTn id="46" presetID="42" presetClass="entr" presetSubtype="0"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fade">
                                      <p:cBhvr>
                                        <p:cTn id="48" dur="500"/>
                                        <p:tgtEl>
                                          <p:spTgt spid="38"/>
                                        </p:tgtEl>
                                      </p:cBhvr>
                                    </p:animEffect>
                                    <p:anim calcmode="lin" valueType="num">
                                      <p:cBhvr>
                                        <p:cTn id="49" dur="500" fill="hold"/>
                                        <p:tgtEl>
                                          <p:spTgt spid="38"/>
                                        </p:tgtEl>
                                        <p:attrNameLst>
                                          <p:attrName>ppt_x</p:attrName>
                                        </p:attrNameLst>
                                      </p:cBhvr>
                                      <p:tavLst>
                                        <p:tav tm="0">
                                          <p:val>
                                            <p:strVal val="#ppt_x"/>
                                          </p:val>
                                        </p:tav>
                                        <p:tav tm="100000">
                                          <p:val>
                                            <p:strVal val="#ppt_x"/>
                                          </p:val>
                                        </p:tav>
                                      </p:tavLst>
                                    </p:anim>
                                    <p:anim calcmode="lin" valueType="num">
                                      <p:cBhvr>
                                        <p:cTn id="50" dur="500" fill="hold"/>
                                        <p:tgtEl>
                                          <p:spTgt spid="38"/>
                                        </p:tgtEl>
                                        <p:attrNameLst>
                                          <p:attrName>ppt_y</p:attrName>
                                        </p:attrNameLst>
                                      </p:cBhvr>
                                      <p:tavLst>
                                        <p:tav tm="0">
                                          <p:val>
                                            <p:strVal val="#ppt_y+.1"/>
                                          </p:val>
                                        </p:tav>
                                        <p:tav tm="100000">
                                          <p:val>
                                            <p:strVal val="#ppt_y"/>
                                          </p:val>
                                        </p:tav>
                                      </p:tavLst>
                                    </p:anim>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500"/>
                                        <p:tgtEl>
                                          <p:spTgt spid="50"/>
                                        </p:tgtEl>
                                      </p:cBhvr>
                                    </p:animEffect>
                                  </p:childTnLst>
                                </p:cTn>
                              </p:par>
                            </p:childTnLst>
                          </p:cTn>
                        </p:par>
                        <p:par>
                          <p:cTn id="55" fill="hold">
                            <p:stCondLst>
                              <p:cond delay="5500"/>
                            </p:stCondLst>
                            <p:childTnLst>
                              <p:par>
                                <p:cTn id="56" presetID="42" presetClass="entr" presetSubtype="0" fill="hold" grpId="0" nodeType="after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500"/>
                                        <p:tgtEl>
                                          <p:spTgt spid="49"/>
                                        </p:tgtEl>
                                      </p:cBhvr>
                                    </p:animEffect>
                                    <p:anim calcmode="lin" valueType="num">
                                      <p:cBhvr>
                                        <p:cTn id="59" dur="500" fill="hold"/>
                                        <p:tgtEl>
                                          <p:spTgt spid="49"/>
                                        </p:tgtEl>
                                        <p:attrNameLst>
                                          <p:attrName>ppt_x</p:attrName>
                                        </p:attrNameLst>
                                      </p:cBhvr>
                                      <p:tavLst>
                                        <p:tav tm="0">
                                          <p:val>
                                            <p:strVal val="#ppt_x"/>
                                          </p:val>
                                        </p:tav>
                                        <p:tav tm="100000">
                                          <p:val>
                                            <p:strVal val="#ppt_x"/>
                                          </p:val>
                                        </p:tav>
                                      </p:tavLst>
                                    </p:anim>
                                    <p:anim calcmode="lin" valueType="num">
                                      <p:cBhvr>
                                        <p:cTn id="60" dur="500" fill="hold"/>
                                        <p:tgtEl>
                                          <p:spTgt spid="49"/>
                                        </p:tgtEl>
                                        <p:attrNameLst>
                                          <p:attrName>ppt_y</p:attrName>
                                        </p:attrNameLst>
                                      </p:cBhvr>
                                      <p:tavLst>
                                        <p:tav tm="0">
                                          <p:val>
                                            <p:strVal val="#ppt_y+.1"/>
                                          </p:val>
                                        </p:tav>
                                        <p:tav tm="100000">
                                          <p:val>
                                            <p:strVal val="#ppt_y"/>
                                          </p:val>
                                        </p:tav>
                                      </p:tavLst>
                                    </p:anim>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wipe(left)">
                                      <p:cBhvr>
                                        <p:cTn id="64" dur="500"/>
                                        <p:tgtEl>
                                          <p:spTgt spid="37"/>
                                        </p:tgtEl>
                                      </p:cBhvr>
                                    </p:animEffect>
                                  </p:childTnLst>
                                </p:cTn>
                              </p:par>
                            </p:childTnLst>
                          </p:cTn>
                        </p:par>
                        <p:par>
                          <p:cTn id="65" fill="hold">
                            <p:stCondLst>
                              <p:cond delay="6500"/>
                            </p:stCondLst>
                            <p:childTnLst>
                              <p:par>
                                <p:cTn id="66" presetID="42" presetClass="entr" presetSubtype="0"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500"/>
                                        <p:tgtEl>
                                          <p:spTgt spid="36"/>
                                        </p:tgtEl>
                                      </p:cBhvr>
                                    </p:animEffect>
                                    <p:anim calcmode="lin" valueType="num">
                                      <p:cBhvr>
                                        <p:cTn id="69" dur="500" fill="hold"/>
                                        <p:tgtEl>
                                          <p:spTgt spid="36"/>
                                        </p:tgtEl>
                                        <p:attrNameLst>
                                          <p:attrName>ppt_x</p:attrName>
                                        </p:attrNameLst>
                                      </p:cBhvr>
                                      <p:tavLst>
                                        <p:tav tm="0">
                                          <p:val>
                                            <p:strVal val="#ppt_x"/>
                                          </p:val>
                                        </p:tav>
                                        <p:tav tm="100000">
                                          <p:val>
                                            <p:strVal val="#ppt_x"/>
                                          </p:val>
                                        </p:tav>
                                      </p:tavLst>
                                    </p:anim>
                                    <p:anim calcmode="lin" valueType="num">
                                      <p:cBhvr>
                                        <p:cTn id="70"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P spid="24" grpId="0" animBg="1"/>
      <p:bldP spid="25" grpId="0" animBg="1"/>
      <p:bldP spid="26" grpId="0" animBg="1"/>
      <p:bldP spid="27" grpId="0" animBg="1"/>
      <p:bldP spid="28" grpId="0"/>
      <p:bldP spid="29" grpId="0"/>
      <p:bldP spid="34" grpId="0"/>
      <p:bldP spid="36" grpId="0"/>
      <p:bldP spid="37" grpId="0"/>
      <p:bldP spid="38" grpId="0"/>
      <p:bldP spid="48" grpId="0"/>
      <p:bldP spid="49" grpId="0"/>
      <p:bldP spid="5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等腰三角形 36"/>
          <p:cNvSpPr/>
          <p:nvPr/>
        </p:nvSpPr>
        <p:spPr bwMode="auto">
          <a:xfrm>
            <a:off x="3808234" y="2429404"/>
            <a:ext cx="1520620" cy="1313977"/>
          </a:xfrm>
          <a:custGeom>
            <a:avLst/>
            <a:gdLst/>
            <a:ahLst/>
            <a:cxnLst/>
            <a:rect l="l" t="t" r="r" b="b"/>
            <a:pathLst>
              <a:path w="1095615" h="961048">
                <a:moveTo>
                  <a:pt x="178526" y="0"/>
                </a:moveTo>
                <a:cubicBezTo>
                  <a:pt x="278720" y="82542"/>
                  <a:pt x="407363" y="130592"/>
                  <a:pt x="547229" y="130592"/>
                </a:cubicBezTo>
                <a:cubicBezTo>
                  <a:pt x="686636" y="130592"/>
                  <a:pt x="814895" y="82857"/>
                  <a:pt x="914952" y="810"/>
                </a:cubicBezTo>
                <a:lnTo>
                  <a:pt x="1095615" y="312297"/>
                </a:lnTo>
                <a:cubicBezTo>
                  <a:pt x="871706" y="397439"/>
                  <a:pt x="713331" y="614376"/>
                  <a:pt x="713331" y="868304"/>
                </a:cubicBezTo>
                <a:cubicBezTo>
                  <a:pt x="713331" y="899966"/>
                  <a:pt x="715794" y="931053"/>
                  <a:pt x="722681" y="961048"/>
                </a:cubicBezTo>
                <a:lnTo>
                  <a:pt x="371495" y="961048"/>
                </a:lnTo>
                <a:lnTo>
                  <a:pt x="381327" y="863513"/>
                </a:lnTo>
                <a:cubicBezTo>
                  <a:pt x="381327" y="609939"/>
                  <a:pt x="223393" y="393252"/>
                  <a:pt x="0" y="307803"/>
                </a:cubicBezTo>
                <a:close/>
              </a:path>
            </a:pathLst>
          </a:custGeom>
          <a:solidFill>
            <a:sysClr val="window" lastClr="FFFFFF"/>
          </a:solidFill>
          <a:ln w="3175" cap="flat" cmpd="sng" algn="ctr">
            <a:solidFill>
              <a:sysClr val="window" lastClr="FFFFFF">
                <a:lumMod val="85000"/>
              </a:sysClr>
            </a:solidFill>
            <a:prstDash val="solid"/>
          </a:ln>
          <a:effectLst>
            <a:innerShdw blurRad="114300">
              <a:prstClr val="black"/>
            </a:innerShdw>
          </a:effectLst>
        </p:spPr>
        <p:txBody>
          <a:bodyPr anchor="ctr"/>
          <a:lstStyle/>
          <a:p>
            <a:pPr algn="ctr" fontAlgn="auto">
              <a:spcBef>
                <a:spcPts val="0"/>
              </a:spcBef>
              <a:spcAft>
                <a:spcPts val="0"/>
              </a:spcAft>
              <a:defRPr/>
            </a:pPr>
            <a:endParaRPr lang="zh-CN" altLang="en-US" kern="0">
              <a:solidFill>
                <a:prstClr val="white"/>
              </a:solidFill>
              <a:cs typeface="+mn-ea"/>
              <a:sym typeface="+mn-lt"/>
            </a:endParaRPr>
          </a:p>
        </p:txBody>
      </p:sp>
      <p:grpSp>
        <p:nvGrpSpPr>
          <p:cNvPr id="2" name="组合 1"/>
          <p:cNvGrpSpPr/>
          <p:nvPr/>
        </p:nvGrpSpPr>
        <p:grpSpPr>
          <a:xfrm>
            <a:off x="3252793" y="480568"/>
            <a:ext cx="2629405" cy="2375142"/>
            <a:chOff x="3252792" y="766318"/>
            <a:chExt cx="2629405" cy="2375142"/>
          </a:xfrm>
        </p:grpSpPr>
        <p:sp>
          <p:nvSpPr>
            <p:cNvPr id="37" name="椭圆 5"/>
            <p:cNvSpPr/>
            <p:nvPr/>
          </p:nvSpPr>
          <p:spPr bwMode="auto">
            <a:xfrm>
              <a:off x="3252792" y="766318"/>
              <a:ext cx="2629405" cy="2375142"/>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solidFill>
              <a:srgbClr val="486877"/>
            </a:solidFill>
            <a:ln w="25400" cap="flat" cmpd="sng" algn="ctr">
              <a:noFill/>
              <a:prstDash val="solid"/>
            </a:ln>
            <a:effectLst>
              <a:outerShdw blurRad="50800" dist="38100" dir="2700000" algn="tl" rotWithShape="0">
                <a:prstClr val="black">
                  <a:alpha val="40000"/>
                </a:prstClr>
              </a:outerShdw>
            </a:effectLst>
          </p:spPr>
          <p:txBody>
            <a:bodyPr anchor="ctr"/>
            <a:lstStyle/>
            <a:p>
              <a:pPr algn="ctr" fontAlgn="auto">
                <a:spcBef>
                  <a:spcPts val="0"/>
                </a:spcBef>
                <a:spcAft>
                  <a:spcPts val="0"/>
                </a:spcAft>
                <a:defRPr/>
              </a:pPr>
              <a:endParaRPr lang="zh-CN" altLang="en-US" kern="0">
                <a:solidFill>
                  <a:prstClr val="white"/>
                </a:solidFill>
                <a:cs typeface="+mn-ea"/>
                <a:sym typeface="+mn-lt"/>
              </a:endParaRPr>
            </a:p>
          </p:txBody>
        </p:sp>
        <p:sp>
          <p:nvSpPr>
            <p:cNvPr id="39" name="TextBox 48"/>
            <p:cNvSpPr txBox="1">
              <a:spLocks noChangeArrowheads="1"/>
            </p:cNvSpPr>
            <p:nvPr/>
          </p:nvSpPr>
          <p:spPr bwMode="auto">
            <a:xfrm rot="18671010">
              <a:off x="5252988" y="2182789"/>
              <a:ext cx="8016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en-US" altLang="zh-CN" sz="2200" dirty="0">
                  <a:solidFill>
                    <a:srgbClr val="FFFFFF"/>
                  </a:solidFill>
                  <a:latin typeface="+mn-lt"/>
                  <a:ea typeface="+mn-ea"/>
                  <a:cs typeface="+mn-ea"/>
                  <a:sym typeface="+mn-lt"/>
                </a:rPr>
                <a:t>01</a:t>
              </a:r>
              <a:endParaRPr lang="zh-CN" altLang="en-US" sz="2200" dirty="0">
                <a:solidFill>
                  <a:srgbClr val="FFFFFF"/>
                </a:solidFill>
                <a:latin typeface="+mn-lt"/>
                <a:ea typeface="+mn-ea"/>
                <a:cs typeface="+mn-ea"/>
                <a:sym typeface="+mn-lt"/>
              </a:endParaRPr>
            </a:p>
          </p:txBody>
        </p:sp>
        <p:sp>
          <p:nvSpPr>
            <p:cNvPr id="44" name="椭圆 22"/>
            <p:cNvSpPr/>
            <p:nvPr/>
          </p:nvSpPr>
          <p:spPr bwMode="auto">
            <a:xfrm>
              <a:off x="4264931" y="1702867"/>
              <a:ext cx="647073" cy="645551"/>
            </a:xfrm>
            <a:custGeom>
              <a:avLst/>
              <a:gdLst/>
              <a:ahLst/>
              <a:cxnLst/>
              <a:rect l="l" t="t" r="r" b="b"/>
              <a:pathLst>
                <a:path w="896114" h="896114">
                  <a:moveTo>
                    <a:pt x="331065" y="214073"/>
                  </a:moveTo>
                  <a:lnTo>
                    <a:pt x="331065" y="331065"/>
                  </a:lnTo>
                  <a:lnTo>
                    <a:pt x="214073" y="331065"/>
                  </a:lnTo>
                  <a:lnTo>
                    <a:pt x="214073" y="565048"/>
                  </a:lnTo>
                  <a:lnTo>
                    <a:pt x="331065" y="565048"/>
                  </a:lnTo>
                  <a:lnTo>
                    <a:pt x="331065" y="682040"/>
                  </a:lnTo>
                  <a:lnTo>
                    <a:pt x="565048" y="682040"/>
                  </a:lnTo>
                  <a:lnTo>
                    <a:pt x="565048" y="565048"/>
                  </a:lnTo>
                  <a:lnTo>
                    <a:pt x="682040" y="565048"/>
                  </a:lnTo>
                  <a:lnTo>
                    <a:pt x="682040" y="331065"/>
                  </a:lnTo>
                  <a:lnTo>
                    <a:pt x="565048" y="331065"/>
                  </a:lnTo>
                  <a:lnTo>
                    <a:pt x="565048" y="214073"/>
                  </a:lnTo>
                  <a:close/>
                  <a:moveTo>
                    <a:pt x="448057" y="0"/>
                  </a:moveTo>
                  <a:cubicBezTo>
                    <a:pt x="695512" y="0"/>
                    <a:pt x="896114" y="200602"/>
                    <a:pt x="896114" y="448057"/>
                  </a:cubicBezTo>
                  <a:cubicBezTo>
                    <a:pt x="896114" y="695512"/>
                    <a:pt x="695512" y="896114"/>
                    <a:pt x="448057" y="896114"/>
                  </a:cubicBezTo>
                  <a:cubicBezTo>
                    <a:pt x="200602" y="896114"/>
                    <a:pt x="0" y="695512"/>
                    <a:pt x="0" y="448057"/>
                  </a:cubicBezTo>
                  <a:cubicBezTo>
                    <a:pt x="0" y="200602"/>
                    <a:pt x="200602" y="0"/>
                    <a:pt x="448057" y="0"/>
                  </a:cubicBezTo>
                  <a:close/>
                </a:path>
              </a:pathLst>
            </a:custGeom>
            <a:pattFill prst="dkHorz">
              <a:fgClr>
                <a:srgbClr val="57646D"/>
              </a:fgClr>
              <a:bgClr>
                <a:sysClr val="window" lastClr="FFFFFF"/>
              </a:bgClr>
            </a:pattFill>
            <a:ln w="3175" cap="flat" cmpd="sng" algn="ctr">
              <a:solidFill>
                <a:srgbClr val="57646D"/>
              </a:solidFill>
              <a:prstDash val="solid"/>
            </a:ln>
            <a:effectLst/>
          </p:spPr>
          <p:txBody>
            <a:bodyPr anchor="ctr"/>
            <a:lstStyle/>
            <a:p>
              <a:pPr algn="ctr" fontAlgn="auto">
                <a:spcBef>
                  <a:spcPts val="0"/>
                </a:spcBef>
                <a:spcAft>
                  <a:spcPts val="0"/>
                </a:spcAft>
                <a:defRPr/>
              </a:pPr>
              <a:endParaRPr lang="zh-CN" altLang="en-US" kern="0">
                <a:solidFill>
                  <a:prstClr val="white"/>
                </a:solidFill>
                <a:cs typeface="+mn-ea"/>
                <a:sym typeface="+mn-lt"/>
              </a:endParaRPr>
            </a:p>
          </p:txBody>
        </p:sp>
      </p:grpSp>
      <p:grpSp>
        <p:nvGrpSpPr>
          <p:cNvPr id="6" name="组合 5"/>
          <p:cNvGrpSpPr/>
          <p:nvPr/>
        </p:nvGrpSpPr>
        <p:grpSpPr>
          <a:xfrm>
            <a:off x="2209862" y="2302686"/>
            <a:ext cx="2375142" cy="2707400"/>
            <a:chOff x="2209862" y="2588436"/>
            <a:chExt cx="2375142" cy="2707400"/>
          </a:xfrm>
        </p:grpSpPr>
        <p:sp>
          <p:nvSpPr>
            <p:cNvPr id="43" name="任意多边形 42"/>
            <p:cNvSpPr/>
            <p:nvPr/>
          </p:nvSpPr>
          <p:spPr bwMode="auto">
            <a:xfrm>
              <a:off x="3088360" y="3403335"/>
              <a:ext cx="808463" cy="397379"/>
            </a:xfrm>
            <a:custGeom>
              <a:avLst/>
              <a:gdLst>
                <a:gd name="connsiteX0" fmla="*/ 0 w 659607"/>
                <a:gd name="connsiteY0" fmla="*/ 323850 h 323850"/>
                <a:gd name="connsiteX1" fmla="*/ 266700 w 659607"/>
                <a:gd name="connsiteY1" fmla="*/ 159544 h 323850"/>
                <a:gd name="connsiteX2" fmla="*/ 307182 w 659607"/>
                <a:gd name="connsiteY2" fmla="*/ 219075 h 323850"/>
                <a:gd name="connsiteX3" fmla="*/ 659607 w 659607"/>
                <a:gd name="connsiteY3" fmla="*/ 0 h 323850"/>
                <a:gd name="connsiteX0" fmla="*/ 0 w 683419"/>
                <a:gd name="connsiteY0" fmla="*/ 335756 h 335756"/>
                <a:gd name="connsiteX1" fmla="*/ 290512 w 683419"/>
                <a:gd name="connsiteY1" fmla="*/ 159544 h 335756"/>
                <a:gd name="connsiteX2" fmla="*/ 330994 w 683419"/>
                <a:gd name="connsiteY2" fmla="*/ 219075 h 335756"/>
                <a:gd name="connsiteX3" fmla="*/ 683419 w 683419"/>
                <a:gd name="connsiteY3" fmla="*/ 0 h 335756"/>
              </a:gdLst>
              <a:ahLst/>
              <a:cxnLst>
                <a:cxn ang="0">
                  <a:pos x="connsiteX0" y="connsiteY0"/>
                </a:cxn>
                <a:cxn ang="0">
                  <a:pos x="connsiteX1" y="connsiteY1"/>
                </a:cxn>
                <a:cxn ang="0">
                  <a:pos x="connsiteX2" y="connsiteY2"/>
                </a:cxn>
                <a:cxn ang="0">
                  <a:pos x="connsiteX3" y="connsiteY3"/>
                </a:cxn>
              </a:cxnLst>
              <a:rect l="l" t="t" r="r" b="b"/>
              <a:pathLst>
                <a:path w="683419" h="335756">
                  <a:moveTo>
                    <a:pt x="0" y="335756"/>
                  </a:moveTo>
                  <a:lnTo>
                    <a:pt x="290512" y="159544"/>
                  </a:lnTo>
                  <a:lnTo>
                    <a:pt x="330994" y="219075"/>
                  </a:lnTo>
                  <a:lnTo>
                    <a:pt x="683419" y="0"/>
                  </a:lnTo>
                </a:path>
              </a:pathLst>
            </a:custGeom>
            <a:noFill/>
            <a:ln w="22225" cap="flat" cmpd="sng" algn="ctr">
              <a:solidFill>
                <a:srgbClr val="57646D"/>
              </a:solidFill>
              <a:prstDash val="solid"/>
              <a:tailEnd type="stealth" w="sm" len="lg"/>
            </a:ln>
            <a:effectLst/>
          </p:spPr>
          <p:txBody>
            <a:bodyPr anchor="ctr"/>
            <a:lstStyle/>
            <a:p>
              <a:pPr algn="ctr" fontAlgn="auto">
                <a:spcBef>
                  <a:spcPts val="0"/>
                </a:spcBef>
                <a:spcAft>
                  <a:spcPts val="0"/>
                </a:spcAft>
                <a:defRPr/>
              </a:pPr>
              <a:endParaRPr lang="zh-CN" altLang="en-US" kern="0">
                <a:solidFill>
                  <a:prstClr val="black"/>
                </a:solidFill>
                <a:cs typeface="+mn-ea"/>
                <a:sym typeface="+mn-lt"/>
              </a:endParaRPr>
            </a:p>
          </p:txBody>
        </p:sp>
        <p:grpSp>
          <p:nvGrpSpPr>
            <p:cNvPr id="5" name="组合 4"/>
            <p:cNvGrpSpPr/>
            <p:nvPr/>
          </p:nvGrpSpPr>
          <p:grpSpPr>
            <a:xfrm>
              <a:off x="2209862" y="2588436"/>
              <a:ext cx="2375142" cy="2707400"/>
              <a:chOff x="2209862" y="2588436"/>
              <a:chExt cx="2375142" cy="2707400"/>
            </a:xfrm>
          </p:grpSpPr>
          <p:sp>
            <p:nvSpPr>
              <p:cNvPr id="35" name="椭圆 5"/>
              <p:cNvSpPr/>
              <p:nvPr/>
            </p:nvSpPr>
            <p:spPr bwMode="auto">
              <a:xfrm rot="14398930">
                <a:off x="2082731" y="2793563"/>
                <a:ext cx="2629404" cy="2375142"/>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solidFill>
                <a:srgbClr val="486877"/>
              </a:solidFill>
              <a:ln w="25400" cap="flat" cmpd="sng" algn="ctr">
                <a:noFill/>
                <a:prstDash val="solid"/>
              </a:ln>
              <a:effectLst>
                <a:outerShdw blurRad="50800" dist="38100" dir="13500000" algn="br" rotWithShape="0">
                  <a:prstClr val="black">
                    <a:alpha val="40000"/>
                  </a:prstClr>
                </a:outerShdw>
              </a:effectLst>
            </p:spPr>
            <p:txBody>
              <a:bodyPr anchor="ctr"/>
              <a:lstStyle/>
              <a:p>
                <a:pPr algn="ctr" fontAlgn="auto">
                  <a:spcBef>
                    <a:spcPts val="0"/>
                  </a:spcBef>
                  <a:spcAft>
                    <a:spcPts val="0"/>
                  </a:spcAft>
                  <a:defRPr/>
                </a:pPr>
                <a:endParaRPr lang="zh-CN" altLang="en-US" kern="0">
                  <a:solidFill>
                    <a:prstClr val="white"/>
                  </a:solidFill>
                  <a:cs typeface="+mn-ea"/>
                  <a:sym typeface="+mn-lt"/>
                </a:endParaRPr>
              </a:p>
            </p:txBody>
          </p:sp>
          <p:sp>
            <p:nvSpPr>
              <p:cNvPr id="40" name="TextBox 49"/>
              <p:cNvSpPr txBox="1">
                <a:spLocks noChangeArrowheads="1"/>
              </p:cNvSpPr>
              <p:nvPr/>
            </p:nvSpPr>
            <p:spPr bwMode="auto">
              <a:xfrm>
                <a:off x="3129341" y="2588436"/>
                <a:ext cx="82804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en-US" altLang="zh-CN" sz="2200" dirty="0">
                    <a:solidFill>
                      <a:srgbClr val="FFFFFF"/>
                    </a:solidFill>
                    <a:latin typeface="+mn-lt"/>
                    <a:ea typeface="+mn-ea"/>
                    <a:cs typeface="+mn-ea"/>
                    <a:sym typeface="+mn-lt"/>
                  </a:rPr>
                  <a:t>02</a:t>
                </a:r>
                <a:endParaRPr lang="zh-CN" altLang="en-US" sz="2200">
                  <a:solidFill>
                    <a:srgbClr val="FFFFFF"/>
                  </a:solidFill>
                  <a:latin typeface="+mn-lt"/>
                  <a:ea typeface="+mn-ea"/>
                  <a:cs typeface="+mn-ea"/>
                  <a:sym typeface="+mn-lt"/>
                </a:endParaRPr>
              </a:p>
            </p:txBody>
          </p:sp>
          <p:sp>
            <p:nvSpPr>
              <p:cNvPr id="42" name="矩形 6"/>
              <p:cNvSpPr/>
              <p:nvPr/>
            </p:nvSpPr>
            <p:spPr bwMode="auto">
              <a:xfrm>
                <a:off x="3082844" y="3630239"/>
                <a:ext cx="800849" cy="391289"/>
              </a:xfrm>
              <a:custGeom>
                <a:avLst/>
                <a:gdLst/>
                <a:ahLst/>
                <a:cxnLst/>
                <a:rect l="l" t="t" r="r" b="b"/>
                <a:pathLst>
                  <a:path w="677541" h="331433">
                    <a:moveTo>
                      <a:pt x="677541" y="0"/>
                    </a:moveTo>
                    <a:lnTo>
                      <a:pt x="677541" y="331433"/>
                    </a:lnTo>
                    <a:lnTo>
                      <a:pt x="0" y="331433"/>
                    </a:lnTo>
                    <a:lnTo>
                      <a:pt x="260548" y="176506"/>
                    </a:lnTo>
                    <a:lnTo>
                      <a:pt x="301427" y="240450"/>
                    </a:lnTo>
                    <a:close/>
                  </a:path>
                </a:pathLst>
              </a:custGeom>
              <a:pattFill prst="wdUpDiag">
                <a:fgClr>
                  <a:srgbClr val="57646D"/>
                </a:fgClr>
                <a:bgClr>
                  <a:sysClr val="window" lastClr="FFFFFF"/>
                </a:bgClr>
              </a:pattFill>
              <a:ln w="25400" cap="flat" cmpd="sng" algn="ctr">
                <a:noFill/>
                <a:prstDash val="solid"/>
              </a:ln>
              <a:effectLst/>
            </p:spPr>
            <p:txBody>
              <a:bodyPr anchor="ctr"/>
              <a:lstStyle/>
              <a:p>
                <a:pPr algn="ctr" fontAlgn="auto">
                  <a:spcBef>
                    <a:spcPts val="0"/>
                  </a:spcBef>
                  <a:spcAft>
                    <a:spcPts val="0"/>
                  </a:spcAft>
                  <a:defRPr/>
                </a:pPr>
                <a:endParaRPr lang="zh-CN" altLang="en-US" kern="0">
                  <a:solidFill>
                    <a:prstClr val="white"/>
                  </a:solidFill>
                  <a:cs typeface="+mn-ea"/>
                  <a:sym typeface="+mn-lt"/>
                </a:endParaRPr>
              </a:p>
            </p:txBody>
          </p:sp>
        </p:grpSp>
      </p:grpSp>
      <p:grpSp>
        <p:nvGrpSpPr>
          <p:cNvPr id="4" name="组合 3"/>
          <p:cNvGrpSpPr/>
          <p:nvPr/>
        </p:nvGrpSpPr>
        <p:grpSpPr>
          <a:xfrm>
            <a:off x="4403056" y="2376114"/>
            <a:ext cx="2525117" cy="2629406"/>
            <a:chOff x="4403055" y="2661864"/>
            <a:chExt cx="2525117" cy="2629406"/>
          </a:xfrm>
        </p:grpSpPr>
        <p:sp>
          <p:nvSpPr>
            <p:cNvPr id="36" name="椭圆 5"/>
            <p:cNvSpPr/>
            <p:nvPr/>
          </p:nvSpPr>
          <p:spPr bwMode="auto">
            <a:xfrm rot="7201070" flipH="1">
              <a:off x="4425898" y="2788996"/>
              <a:ext cx="2629406" cy="2375142"/>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solidFill>
              <a:srgbClr val="486877"/>
            </a:solidFill>
            <a:ln w="25400" cap="flat" cmpd="sng" algn="ctr">
              <a:noFill/>
              <a:prstDash val="solid"/>
            </a:ln>
            <a:effectLst>
              <a:outerShdw blurRad="50800" dist="38100" dir="10800000" algn="r" rotWithShape="0">
                <a:prstClr val="black">
                  <a:alpha val="40000"/>
                </a:prstClr>
              </a:outerShdw>
            </a:effectLst>
          </p:spPr>
          <p:txBody>
            <a:bodyPr anchor="ctr"/>
            <a:lstStyle/>
            <a:p>
              <a:pPr algn="ctr" fontAlgn="auto">
                <a:spcBef>
                  <a:spcPts val="0"/>
                </a:spcBef>
                <a:spcAft>
                  <a:spcPts val="0"/>
                </a:spcAft>
                <a:defRPr/>
              </a:pPr>
              <a:endParaRPr lang="zh-CN" altLang="en-US" kern="0">
                <a:solidFill>
                  <a:prstClr val="white"/>
                </a:solidFill>
                <a:cs typeface="+mn-ea"/>
                <a:sym typeface="+mn-lt"/>
              </a:endParaRPr>
            </a:p>
          </p:txBody>
        </p:sp>
        <p:grpSp>
          <p:nvGrpSpPr>
            <p:cNvPr id="3" name="组合 2"/>
            <p:cNvGrpSpPr/>
            <p:nvPr/>
          </p:nvGrpSpPr>
          <p:grpSpPr>
            <a:xfrm>
              <a:off x="5334088" y="3579966"/>
              <a:ext cx="575515" cy="441533"/>
              <a:chOff x="5334088" y="3579966"/>
              <a:chExt cx="575515" cy="441533"/>
            </a:xfrm>
          </p:grpSpPr>
          <p:sp>
            <p:nvSpPr>
              <p:cNvPr id="45" name="矩形 44"/>
              <p:cNvSpPr/>
              <p:nvPr/>
            </p:nvSpPr>
            <p:spPr bwMode="auto">
              <a:xfrm>
                <a:off x="5334088" y="3850976"/>
                <a:ext cx="95919" cy="170523"/>
              </a:xfrm>
              <a:prstGeom prst="rect">
                <a:avLst/>
              </a:prstGeom>
              <a:pattFill prst="narVert">
                <a:fgClr>
                  <a:srgbClr val="57646D"/>
                </a:fgClr>
                <a:bgClr>
                  <a:sysClr val="window" lastClr="FFFFFF"/>
                </a:bgClr>
              </a:pattFill>
              <a:ln w="3175" cap="flat" cmpd="sng" algn="ctr">
                <a:solidFill>
                  <a:srgbClr val="57646D"/>
                </a:solidFill>
                <a:prstDash val="solid"/>
              </a:ln>
              <a:effectLst/>
            </p:spPr>
            <p:txBody>
              <a:bodyPr anchor="ctr"/>
              <a:lstStyle/>
              <a:p>
                <a:pPr algn="ctr" fontAlgn="auto">
                  <a:spcBef>
                    <a:spcPts val="0"/>
                  </a:spcBef>
                  <a:spcAft>
                    <a:spcPts val="0"/>
                  </a:spcAft>
                  <a:defRPr/>
                </a:pPr>
                <a:endParaRPr lang="zh-CN" altLang="en-US" kern="0">
                  <a:solidFill>
                    <a:prstClr val="white"/>
                  </a:solidFill>
                  <a:cs typeface="+mn-ea"/>
                  <a:sym typeface="+mn-lt"/>
                </a:endParaRPr>
              </a:p>
            </p:txBody>
          </p:sp>
          <p:sp>
            <p:nvSpPr>
              <p:cNvPr id="46" name="矩形 45"/>
              <p:cNvSpPr/>
              <p:nvPr/>
            </p:nvSpPr>
            <p:spPr bwMode="auto">
              <a:xfrm>
                <a:off x="5653818" y="3688066"/>
                <a:ext cx="95919" cy="333433"/>
              </a:xfrm>
              <a:prstGeom prst="rect">
                <a:avLst/>
              </a:prstGeom>
              <a:pattFill prst="narVert">
                <a:fgClr>
                  <a:srgbClr val="57646D"/>
                </a:fgClr>
                <a:bgClr>
                  <a:sysClr val="window" lastClr="FFFFFF"/>
                </a:bgClr>
              </a:pattFill>
              <a:ln w="3175" cap="flat" cmpd="sng" algn="ctr">
                <a:solidFill>
                  <a:srgbClr val="57646D"/>
                </a:solidFill>
                <a:prstDash val="solid"/>
              </a:ln>
              <a:effectLst/>
            </p:spPr>
            <p:txBody>
              <a:bodyPr anchor="ctr"/>
              <a:lstStyle/>
              <a:p>
                <a:pPr algn="ctr" fontAlgn="auto">
                  <a:spcBef>
                    <a:spcPts val="0"/>
                  </a:spcBef>
                  <a:spcAft>
                    <a:spcPts val="0"/>
                  </a:spcAft>
                  <a:defRPr/>
                </a:pPr>
                <a:endParaRPr lang="zh-CN" altLang="en-US" kern="0">
                  <a:solidFill>
                    <a:prstClr val="white"/>
                  </a:solidFill>
                  <a:cs typeface="+mn-ea"/>
                  <a:sym typeface="+mn-lt"/>
                </a:endParaRPr>
              </a:p>
            </p:txBody>
          </p:sp>
          <p:sp>
            <p:nvSpPr>
              <p:cNvPr id="47" name="矩形 46"/>
              <p:cNvSpPr/>
              <p:nvPr/>
            </p:nvSpPr>
            <p:spPr bwMode="auto">
              <a:xfrm>
                <a:off x="5813684" y="3579966"/>
                <a:ext cx="95919" cy="441533"/>
              </a:xfrm>
              <a:prstGeom prst="rect">
                <a:avLst/>
              </a:prstGeom>
              <a:pattFill prst="narVert">
                <a:fgClr>
                  <a:srgbClr val="57646D"/>
                </a:fgClr>
                <a:bgClr>
                  <a:sysClr val="window" lastClr="FFFFFF"/>
                </a:bgClr>
              </a:pattFill>
              <a:ln w="3175" cap="flat" cmpd="sng" algn="ctr">
                <a:solidFill>
                  <a:srgbClr val="57646D"/>
                </a:solidFill>
                <a:prstDash val="solid"/>
              </a:ln>
              <a:effectLst/>
            </p:spPr>
            <p:txBody>
              <a:bodyPr anchor="ctr"/>
              <a:lstStyle/>
              <a:p>
                <a:pPr algn="ctr" fontAlgn="auto">
                  <a:spcBef>
                    <a:spcPts val="0"/>
                  </a:spcBef>
                  <a:spcAft>
                    <a:spcPts val="0"/>
                  </a:spcAft>
                  <a:defRPr/>
                </a:pPr>
                <a:endParaRPr lang="zh-CN" altLang="en-US" kern="0">
                  <a:solidFill>
                    <a:prstClr val="white"/>
                  </a:solidFill>
                  <a:cs typeface="+mn-ea"/>
                  <a:sym typeface="+mn-lt"/>
                </a:endParaRPr>
              </a:p>
            </p:txBody>
          </p:sp>
          <p:sp>
            <p:nvSpPr>
              <p:cNvPr id="48" name="矩形 47"/>
              <p:cNvSpPr/>
              <p:nvPr/>
            </p:nvSpPr>
            <p:spPr bwMode="auto">
              <a:xfrm>
                <a:off x="5493952" y="3765714"/>
                <a:ext cx="95919" cy="251218"/>
              </a:xfrm>
              <a:prstGeom prst="rect">
                <a:avLst/>
              </a:prstGeom>
              <a:pattFill prst="narVert">
                <a:fgClr>
                  <a:srgbClr val="57646D"/>
                </a:fgClr>
                <a:bgClr>
                  <a:sysClr val="window" lastClr="FFFFFF"/>
                </a:bgClr>
              </a:pattFill>
              <a:ln w="3175" cap="flat" cmpd="sng" algn="ctr">
                <a:solidFill>
                  <a:srgbClr val="57646D"/>
                </a:solidFill>
                <a:prstDash val="solid"/>
              </a:ln>
              <a:effectLst/>
            </p:spPr>
            <p:txBody>
              <a:bodyPr anchor="ctr"/>
              <a:lstStyle/>
              <a:p>
                <a:pPr algn="ctr" fontAlgn="auto">
                  <a:spcBef>
                    <a:spcPts val="0"/>
                  </a:spcBef>
                  <a:spcAft>
                    <a:spcPts val="0"/>
                  </a:spcAft>
                  <a:defRPr/>
                </a:pPr>
                <a:endParaRPr lang="zh-CN" altLang="en-US" kern="0">
                  <a:solidFill>
                    <a:prstClr val="white"/>
                  </a:solidFill>
                  <a:cs typeface="+mn-ea"/>
                  <a:sym typeface="+mn-lt"/>
                </a:endParaRPr>
              </a:p>
            </p:txBody>
          </p:sp>
        </p:grpSp>
        <p:sp>
          <p:nvSpPr>
            <p:cNvPr id="51" name="TextBox 60"/>
            <p:cNvSpPr txBox="1">
              <a:spLocks noChangeArrowheads="1"/>
            </p:cNvSpPr>
            <p:nvPr/>
          </p:nvSpPr>
          <p:spPr bwMode="auto">
            <a:xfrm rot="4054594">
              <a:off x="4217667" y="4132561"/>
              <a:ext cx="8016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en-US" altLang="zh-CN" sz="2200" dirty="0">
                  <a:solidFill>
                    <a:srgbClr val="FFFFFF"/>
                  </a:solidFill>
                  <a:latin typeface="+mn-lt"/>
                  <a:ea typeface="+mn-ea"/>
                  <a:cs typeface="+mn-ea"/>
                  <a:sym typeface="+mn-lt"/>
                </a:rPr>
                <a:t>03</a:t>
              </a:r>
              <a:endParaRPr lang="zh-CN" altLang="en-US" sz="2200" dirty="0">
                <a:solidFill>
                  <a:srgbClr val="FFFFFF"/>
                </a:solidFill>
                <a:latin typeface="+mn-lt"/>
                <a:ea typeface="+mn-ea"/>
                <a:cs typeface="+mn-ea"/>
                <a:sym typeface="+mn-lt"/>
              </a:endParaRPr>
            </a:p>
          </p:txBody>
        </p:sp>
      </p:grpSp>
      <p:cxnSp>
        <p:nvCxnSpPr>
          <p:cNvPr id="55" name="直接连接符 54"/>
          <p:cNvCxnSpPr/>
          <p:nvPr/>
        </p:nvCxnSpPr>
        <p:spPr>
          <a:xfrm>
            <a:off x="1654673" y="1315440"/>
            <a:ext cx="18886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extBox 23"/>
          <p:cNvSpPr txBox="1">
            <a:spLocks noChangeArrowheads="1"/>
          </p:cNvSpPr>
          <p:nvPr/>
        </p:nvSpPr>
        <p:spPr bwMode="auto">
          <a:xfrm>
            <a:off x="1666501" y="969347"/>
            <a:ext cx="17113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lvl="0"/>
            <a:r>
              <a:rPr lang="zh-CN" altLang="en-US" sz="1600" b="1" dirty="0">
                <a:solidFill>
                  <a:srgbClr val="486877"/>
                </a:solidFill>
                <a:latin typeface="+mn-lt"/>
                <a:ea typeface="+mn-ea"/>
                <a:cs typeface="+mn-ea"/>
                <a:sym typeface="+mn-lt"/>
              </a:rPr>
              <a:t>展示分析结果</a:t>
            </a:r>
          </a:p>
        </p:txBody>
      </p:sp>
      <p:sp>
        <p:nvSpPr>
          <p:cNvPr id="57" name="TextBox 24"/>
          <p:cNvSpPr txBox="1">
            <a:spLocks noChangeArrowheads="1"/>
          </p:cNvSpPr>
          <p:nvPr/>
        </p:nvSpPr>
        <p:spPr bwMode="auto">
          <a:xfrm>
            <a:off x="1447883" y="1315441"/>
            <a:ext cx="17113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zh-CN" altLang="en-US" sz="1200">
                <a:solidFill>
                  <a:srgbClr val="000000"/>
                </a:solidFill>
                <a:latin typeface="+mn-lt"/>
                <a:ea typeface="+mn-ea"/>
                <a:cs typeface="+mn-ea"/>
                <a:sym typeface="+mn-lt"/>
              </a:rPr>
              <a:t>点击添加具体说明</a:t>
            </a:r>
            <a:endParaRPr lang="en-US" altLang="zh-CN" sz="1200" dirty="0">
              <a:solidFill>
                <a:srgbClr val="000000"/>
              </a:solidFill>
              <a:latin typeface="+mn-lt"/>
              <a:ea typeface="+mn-ea"/>
              <a:cs typeface="+mn-ea"/>
              <a:sym typeface="+mn-lt"/>
            </a:endParaRPr>
          </a:p>
          <a:p>
            <a:pPr algn="ctr" eaLnBrk="1" hangingPunct="1">
              <a:lnSpc>
                <a:spcPct val="150000"/>
              </a:lnSpc>
            </a:pPr>
            <a:r>
              <a:rPr lang="zh-CN" altLang="en-US" sz="1200">
                <a:solidFill>
                  <a:srgbClr val="000000"/>
                </a:solidFill>
                <a:latin typeface="+mn-lt"/>
                <a:ea typeface="+mn-ea"/>
                <a:cs typeface="+mn-ea"/>
                <a:sym typeface="+mn-lt"/>
              </a:rPr>
              <a:t>点击添加具体说明</a:t>
            </a:r>
          </a:p>
          <a:p>
            <a:pPr algn="ctr" eaLnBrk="1" hangingPunct="1">
              <a:lnSpc>
                <a:spcPct val="150000"/>
              </a:lnSpc>
            </a:pPr>
            <a:r>
              <a:rPr lang="zh-CN" altLang="en-US" sz="1200">
                <a:solidFill>
                  <a:srgbClr val="000000"/>
                </a:solidFill>
                <a:latin typeface="+mn-lt"/>
                <a:ea typeface="+mn-ea"/>
                <a:cs typeface="+mn-ea"/>
                <a:sym typeface="+mn-lt"/>
              </a:rPr>
              <a:t>点击添加具体说明</a:t>
            </a:r>
          </a:p>
        </p:txBody>
      </p:sp>
      <p:cxnSp>
        <p:nvCxnSpPr>
          <p:cNvPr id="58" name="直接连接符 57"/>
          <p:cNvCxnSpPr/>
          <p:nvPr/>
        </p:nvCxnSpPr>
        <p:spPr>
          <a:xfrm>
            <a:off x="838299" y="4003105"/>
            <a:ext cx="163275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23"/>
          <p:cNvSpPr txBox="1">
            <a:spLocks noChangeArrowheads="1"/>
          </p:cNvSpPr>
          <p:nvPr/>
        </p:nvSpPr>
        <p:spPr bwMode="auto">
          <a:xfrm>
            <a:off x="840336" y="3649473"/>
            <a:ext cx="17113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lvl="0"/>
            <a:r>
              <a:rPr lang="zh-CN" altLang="en-US" sz="1600" b="1" dirty="0">
                <a:solidFill>
                  <a:srgbClr val="486877"/>
                </a:solidFill>
                <a:latin typeface="+mn-lt"/>
                <a:ea typeface="+mn-ea"/>
                <a:cs typeface="+mn-ea"/>
                <a:sym typeface="+mn-lt"/>
              </a:rPr>
              <a:t>验证分析质量</a:t>
            </a:r>
          </a:p>
        </p:txBody>
      </p:sp>
      <p:sp>
        <p:nvSpPr>
          <p:cNvPr id="60" name="TextBox 24"/>
          <p:cNvSpPr txBox="1">
            <a:spLocks noChangeArrowheads="1"/>
          </p:cNvSpPr>
          <p:nvPr/>
        </p:nvSpPr>
        <p:spPr bwMode="auto">
          <a:xfrm>
            <a:off x="533507" y="4003106"/>
            <a:ext cx="17113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zh-CN" altLang="en-US" sz="1200">
                <a:solidFill>
                  <a:srgbClr val="000000"/>
                </a:solidFill>
                <a:latin typeface="+mn-lt"/>
                <a:ea typeface="+mn-ea"/>
                <a:cs typeface="+mn-ea"/>
                <a:sym typeface="+mn-lt"/>
              </a:rPr>
              <a:t>点击添加具体说明</a:t>
            </a:r>
            <a:endParaRPr lang="en-US" altLang="zh-CN" sz="1200" dirty="0">
              <a:solidFill>
                <a:srgbClr val="000000"/>
              </a:solidFill>
              <a:latin typeface="+mn-lt"/>
              <a:ea typeface="+mn-ea"/>
              <a:cs typeface="+mn-ea"/>
              <a:sym typeface="+mn-lt"/>
            </a:endParaRPr>
          </a:p>
          <a:p>
            <a:pPr algn="ctr" eaLnBrk="1" hangingPunct="1">
              <a:lnSpc>
                <a:spcPct val="150000"/>
              </a:lnSpc>
            </a:pPr>
            <a:r>
              <a:rPr lang="zh-CN" altLang="en-US" sz="1200">
                <a:solidFill>
                  <a:srgbClr val="000000"/>
                </a:solidFill>
                <a:latin typeface="+mn-lt"/>
                <a:ea typeface="+mn-ea"/>
                <a:cs typeface="+mn-ea"/>
                <a:sym typeface="+mn-lt"/>
              </a:rPr>
              <a:t>点击添加具体说明</a:t>
            </a:r>
          </a:p>
          <a:p>
            <a:pPr algn="ctr" eaLnBrk="1" hangingPunct="1">
              <a:lnSpc>
                <a:spcPct val="150000"/>
              </a:lnSpc>
            </a:pPr>
            <a:r>
              <a:rPr lang="zh-CN" altLang="en-US" sz="1200">
                <a:solidFill>
                  <a:srgbClr val="000000"/>
                </a:solidFill>
                <a:latin typeface="+mn-lt"/>
                <a:ea typeface="+mn-ea"/>
                <a:cs typeface="+mn-ea"/>
                <a:sym typeface="+mn-lt"/>
              </a:rPr>
              <a:t>点击添加具体说明</a:t>
            </a:r>
          </a:p>
        </p:txBody>
      </p:sp>
      <p:cxnSp>
        <p:nvCxnSpPr>
          <p:cNvPr id="61" name="直接连接符 60"/>
          <p:cNvCxnSpPr/>
          <p:nvPr/>
        </p:nvCxnSpPr>
        <p:spPr>
          <a:xfrm>
            <a:off x="6476950" y="4014183"/>
            <a:ext cx="19049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23"/>
          <p:cNvSpPr txBox="1">
            <a:spLocks noChangeArrowheads="1"/>
          </p:cNvSpPr>
          <p:nvPr/>
        </p:nvSpPr>
        <p:spPr bwMode="auto">
          <a:xfrm>
            <a:off x="6844679" y="3609361"/>
            <a:ext cx="17113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600" b="1" dirty="0">
                <a:solidFill>
                  <a:srgbClr val="486877"/>
                </a:solidFill>
                <a:latin typeface="+mn-lt"/>
                <a:ea typeface="+mn-ea"/>
                <a:cs typeface="+mn-ea"/>
                <a:sym typeface="+mn-lt"/>
              </a:rPr>
              <a:t>提供决策依据</a:t>
            </a:r>
          </a:p>
        </p:txBody>
      </p:sp>
      <p:sp>
        <p:nvSpPr>
          <p:cNvPr id="63" name="TextBox 24"/>
          <p:cNvSpPr txBox="1">
            <a:spLocks noChangeArrowheads="1"/>
          </p:cNvSpPr>
          <p:nvPr/>
        </p:nvSpPr>
        <p:spPr bwMode="auto">
          <a:xfrm>
            <a:off x="6899170" y="4014184"/>
            <a:ext cx="17113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zh-CN" altLang="en-US" sz="1200" dirty="0">
                <a:solidFill>
                  <a:srgbClr val="000000"/>
                </a:solidFill>
                <a:latin typeface="+mn-lt"/>
                <a:ea typeface="+mn-ea"/>
                <a:cs typeface="+mn-ea"/>
                <a:sym typeface="+mn-lt"/>
              </a:rPr>
              <a:t>点击添加具体说明</a:t>
            </a:r>
            <a:endParaRPr lang="en-US" altLang="zh-CN" sz="1200" dirty="0">
              <a:solidFill>
                <a:srgbClr val="000000"/>
              </a:solidFill>
              <a:latin typeface="+mn-lt"/>
              <a:ea typeface="+mn-ea"/>
              <a:cs typeface="+mn-ea"/>
              <a:sym typeface="+mn-lt"/>
            </a:endParaRPr>
          </a:p>
          <a:p>
            <a:pPr algn="ctr" eaLnBrk="1" hangingPunct="1">
              <a:lnSpc>
                <a:spcPct val="150000"/>
              </a:lnSpc>
            </a:pPr>
            <a:r>
              <a:rPr lang="zh-CN" altLang="en-US" sz="1200" dirty="0">
                <a:solidFill>
                  <a:srgbClr val="000000"/>
                </a:solidFill>
                <a:latin typeface="+mn-lt"/>
                <a:ea typeface="+mn-ea"/>
                <a:cs typeface="+mn-ea"/>
                <a:sym typeface="+mn-lt"/>
              </a:rPr>
              <a:t>点击添加具体说明</a:t>
            </a:r>
          </a:p>
          <a:p>
            <a:pPr algn="ctr" eaLnBrk="1" hangingPunct="1">
              <a:lnSpc>
                <a:spcPct val="150000"/>
              </a:lnSpc>
            </a:pPr>
            <a:r>
              <a:rPr lang="zh-CN" altLang="en-US" sz="1200" dirty="0">
                <a:solidFill>
                  <a:srgbClr val="000000"/>
                </a:solidFill>
                <a:latin typeface="+mn-lt"/>
                <a:ea typeface="+mn-ea"/>
                <a:cs typeface="+mn-ea"/>
                <a:sym typeface="+mn-lt"/>
              </a:rPr>
              <a:t>点击添加具体说明</a:t>
            </a:r>
          </a:p>
        </p:txBody>
      </p:sp>
      <p:sp>
        <p:nvSpPr>
          <p:cNvPr id="33" name="TextBox 6">
            <a:extLst>
              <a:ext uri="{FF2B5EF4-FFF2-40B4-BE49-F238E27FC236}">
                <a16:creationId xmlns="" xmlns:a16="http://schemas.microsoft.com/office/drawing/2014/main" id="{8BD3BEBD-EC45-4C86-A3C9-A57FEE56944F}"/>
              </a:ext>
            </a:extLst>
          </p:cNvPr>
          <p:cNvSpPr txBox="1"/>
          <p:nvPr/>
        </p:nvSpPr>
        <p:spPr>
          <a:xfrm>
            <a:off x="279492" y="-39956"/>
            <a:ext cx="2608406" cy="369332"/>
          </a:xfrm>
          <a:prstGeom prst="rect">
            <a:avLst/>
          </a:prstGeom>
          <a:noFill/>
        </p:spPr>
        <p:txBody>
          <a:bodyPr wrap="none" rtlCol="0">
            <a:spAutoFit/>
          </a:bodyPr>
          <a:lstStyle/>
          <a:p>
            <a:pPr marL="274320" indent="-274320">
              <a:buClr>
                <a:schemeClr val="accent3"/>
              </a:buClr>
              <a:defRPr/>
            </a:pPr>
            <a:r>
              <a:rPr lang="zh-CN" altLang="en-US" sz="1800" b="1" spc="300" dirty="0">
                <a:solidFill>
                  <a:schemeClr val="bg1"/>
                </a:solidFill>
                <a:cs typeface="+mn-ea"/>
                <a:sym typeface="+mn-lt"/>
              </a:rPr>
              <a:t>数据分析报告的作用</a:t>
            </a:r>
            <a:endParaRPr lang="en-US" altLang="zh-CN" sz="1800" b="1" spc="300" dirty="0">
              <a:solidFill>
                <a:schemeClr val="bg1"/>
              </a:solidFill>
              <a:cs typeface="+mn-ea"/>
              <a:sym typeface="+mn-lt"/>
            </a:endParaRPr>
          </a:p>
        </p:txBody>
      </p:sp>
    </p:spTree>
    <p:custDataLst>
      <p:tags r:id="rId1"/>
    </p:custDataLst>
    <p:extLst>
      <p:ext uri="{BB962C8B-B14F-4D97-AF65-F5344CB8AC3E}">
        <p14:creationId xmlns:p14="http://schemas.microsoft.com/office/powerpoint/2010/main" val="2604020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right)">
                                      <p:cBhvr>
                                        <p:cTn id="23" dur="500"/>
                                        <p:tgtEl>
                                          <p:spTgt spid="55"/>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additive="base">
                                        <p:cTn id="27" dur="500" fill="hold"/>
                                        <p:tgtEl>
                                          <p:spTgt spid="56"/>
                                        </p:tgtEl>
                                        <p:attrNameLst>
                                          <p:attrName>ppt_x</p:attrName>
                                        </p:attrNameLst>
                                      </p:cBhvr>
                                      <p:tavLst>
                                        <p:tav tm="0">
                                          <p:val>
                                            <p:strVal val="0-#ppt_w/2"/>
                                          </p:val>
                                        </p:tav>
                                        <p:tav tm="100000">
                                          <p:val>
                                            <p:strVal val="#ppt_x"/>
                                          </p:val>
                                        </p:tav>
                                      </p:tavLst>
                                    </p:anim>
                                    <p:anim calcmode="lin" valueType="num">
                                      <p:cBhvr additive="base">
                                        <p:cTn id="28" dur="500" fill="hold"/>
                                        <p:tgtEl>
                                          <p:spTgt spid="56"/>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par>
                          <p:cTn id="33" fill="hold">
                            <p:stCondLst>
                              <p:cond delay="3500"/>
                            </p:stCondLst>
                            <p:childTnLst>
                              <p:par>
                                <p:cTn id="34" presetID="22" presetClass="entr" presetSubtype="2" fill="hold" nodeType="after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right)">
                                      <p:cBhvr>
                                        <p:cTn id="36" dur="500"/>
                                        <p:tgtEl>
                                          <p:spTgt spid="58"/>
                                        </p:tgtEl>
                                      </p:cBhvr>
                                    </p:animEffect>
                                  </p:childTnLst>
                                </p:cTn>
                              </p:par>
                            </p:childTnLst>
                          </p:cTn>
                        </p:par>
                        <p:par>
                          <p:cTn id="37" fill="hold">
                            <p:stCondLst>
                              <p:cond delay="4000"/>
                            </p:stCondLst>
                            <p:childTnLst>
                              <p:par>
                                <p:cTn id="38" presetID="2" presetClass="entr" presetSubtype="8" fill="hold" grpId="0" nodeType="after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additive="base">
                                        <p:cTn id="40" dur="500" fill="hold"/>
                                        <p:tgtEl>
                                          <p:spTgt spid="59"/>
                                        </p:tgtEl>
                                        <p:attrNameLst>
                                          <p:attrName>ppt_x</p:attrName>
                                        </p:attrNameLst>
                                      </p:cBhvr>
                                      <p:tavLst>
                                        <p:tav tm="0">
                                          <p:val>
                                            <p:strVal val="0-#ppt_w/2"/>
                                          </p:val>
                                        </p:tav>
                                        <p:tav tm="100000">
                                          <p:val>
                                            <p:strVal val="#ppt_x"/>
                                          </p:val>
                                        </p:tav>
                                      </p:tavLst>
                                    </p:anim>
                                    <p:anim calcmode="lin" valueType="num">
                                      <p:cBhvr additive="base">
                                        <p:cTn id="41" dur="500" fill="hold"/>
                                        <p:tgtEl>
                                          <p:spTgt spid="59"/>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500"/>
                                        <p:tgtEl>
                                          <p:spTgt spid="60"/>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wipe(left)">
                                      <p:cBhvr>
                                        <p:cTn id="49" dur="500"/>
                                        <p:tgtEl>
                                          <p:spTgt spid="61"/>
                                        </p:tgtEl>
                                      </p:cBhvr>
                                    </p:animEffect>
                                  </p:childTnLst>
                                </p:cTn>
                              </p:par>
                            </p:childTnLst>
                          </p:cTn>
                        </p:par>
                        <p:par>
                          <p:cTn id="50" fill="hold">
                            <p:stCondLst>
                              <p:cond delay="5500"/>
                            </p:stCondLst>
                            <p:childTnLst>
                              <p:par>
                                <p:cTn id="51" presetID="2" presetClass="entr" presetSubtype="2" fill="hold" grpId="0" nodeType="afterEffect">
                                  <p:stCondLst>
                                    <p:cond delay="0"/>
                                  </p:stCondLst>
                                  <p:childTnLst>
                                    <p:set>
                                      <p:cBhvr>
                                        <p:cTn id="52" dur="1" fill="hold">
                                          <p:stCondLst>
                                            <p:cond delay="0"/>
                                          </p:stCondLst>
                                        </p:cTn>
                                        <p:tgtEl>
                                          <p:spTgt spid="62"/>
                                        </p:tgtEl>
                                        <p:attrNameLst>
                                          <p:attrName>style.visibility</p:attrName>
                                        </p:attrNameLst>
                                      </p:cBhvr>
                                      <p:to>
                                        <p:strVal val="visible"/>
                                      </p:to>
                                    </p:set>
                                    <p:anim calcmode="lin" valueType="num">
                                      <p:cBhvr additive="base">
                                        <p:cTn id="53" dur="500" fill="hold"/>
                                        <p:tgtEl>
                                          <p:spTgt spid="62"/>
                                        </p:tgtEl>
                                        <p:attrNameLst>
                                          <p:attrName>ppt_x</p:attrName>
                                        </p:attrNameLst>
                                      </p:cBhvr>
                                      <p:tavLst>
                                        <p:tav tm="0">
                                          <p:val>
                                            <p:strVal val="1+#ppt_w/2"/>
                                          </p:val>
                                        </p:tav>
                                        <p:tav tm="100000">
                                          <p:val>
                                            <p:strVal val="#ppt_x"/>
                                          </p:val>
                                        </p:tav>
                                      </p:tavLst>
                                    </p:anim>
                                    <p:anim calcmode="lin" valueType="num">
                                      <p:cBhvr additive="base">
                                        <p:cTn id="54" dur="500" fill="hold"/>
                                        <p:tgtEl>
                                          <p:spTgt spid="62"/>
                                        </p:tgtEl>
                                        <p:attrNameLst>
                                          <p:attrName>ppt_y</p:attrName>
                                        </p:attrNameLst>
                                      </p:cBhvr>
                                      <p:tavLst>
                                        <p:tav tm="0">
                                          <p:val>
                                            <p:strVal val="#ppt_y"/>
                                          </p:val>
                                        </p:tav>
                                        <p:tav tm="100000">
                                          <p:val>
                                            <p:strVal val="#ppt_y"/>
                                          </p:val>
                                        </p:tav>
                                      </p:tavLst>
                                    </p:anim>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6" grpId="0"/>
      <p:bldP spid="57" grpId="0"/>
      <p:bldP spid="59" grpId="0"/>
      <p:bldP spid="60" grpId="0"/>
      <p:bldP spid="62" grpId="0"/>
      <p:bldP spid="6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21924" y="634018"/>
            <a:ext cx="2602066" cy="2615539"/>
            <a:chOff x="3321924" y="919767"/>
            <a:chExt cx="2602066" cy="2615539"/>
          </a:xfrm>
        </p:grpSpPr>
        <p:sp>
          <p:nvSpPr>
            <p:cNvPr id="73" name="椭圆 72"/>
            <p:cNvSpPr/>
            <p:nvPr/>
          </p:nvSpPr>
          <p:spPr>
            <a:xfrm>
              <a:off x="3321924" y="919767"/>
              <a:ext cx="2602066" cy="2602066"/>
            </a:xfrm>
            <a:prstGeom prst="ellipse">
              <a:avLst/>
            </a:prstGeom>
            <a:solidFill>
              <a:srgbClr val="486877"/>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cs typeface="+mn-ea"/>
                <a:sym typeface="+mn-lt"/>
              </a:endParaRPr>
            </a:p>
          </p:txBody>
        </p:sp>
        <p:sp>
          <p:nvSpPr>
            <p:cNvPr id="75" name="任意多边形 74"/>
            <p:cNvSpPr/>
            <p:nvPr/>
          </p:nvSpPr>
          <p:spPr>
            <a:xfrm flipH="1">
              <a:off x="3321924" y="933239"/>
              <a:ext cx="1301033" cy="2602067"/>
            </a:xfrm>
            <a:custGeom>
              <a:avLst/>
              <a:gdLst>
                <a:gd name="connsiteX0" fmla="*/ 0 w 1629911"/>
                <a:gd name="connsiteY0" fmla="*/ 0 h 3259822"/>
                <a:gd name="connsiteX1" fmla="*/ 1629911 w 1629911"/>
                <a:gd name="connsiteY1" fmla="*/ 1629911 h 3259822"/>
                <a:gd name="connsiteX2" fmla="*/ 0 w 1629911"/>
                <a:gd name="connsiteY2" fmla="*/ 3259822 h 3259822"/>
              </a:gdLst>
              <a:ahLst/>
              <a:cxnLst>
                <a:cxn ang="0">
                  <a:pos x="connsiteX0" y="connsiteY0"/>
                </a:cxn>
                <a:cxn ang="0">
                  <a:pos x="connsiteX1" y="connsiteY1"/>
                </a:cxn>
                <a:cxn ang="0">
                  <a:pos x="connsiteX2" y="connsiteY2"/>
                </a:cxn>
              </a:cxnLst>
              <a:rect l="l" t="t" r="r" b="b"/>
              <a:pathLst>
                <a:path w="1629911" h="3259822">
                  <a:moveTo>
                    <a:pt x="0" y="0"/>
                  </a:moveTo>
                  <a:cubicBezTo>
                    <a:pt x="900175" y="0"/>
                    <a:pt x="1629911" y="729736"/>
                    <a:pt x="1629911" y="1629911"/>
                  </a:cubicBezTo>
                  <a:cubicBezTo>
                    <a:pt x="1629911" y="2530086"/>
                    <a:pt x="900175" y="3259822"/>
                    <a:pt x="0" y="3259822"/>
                  </a:cubicBezTo>
                  <a:close/>
                </a:path>
              </a:pathLst>
            </a:custGeom>
            <a:solidFill>
              <a:schemeClr val="tx1">
                <a:lumMod val="50000"/>
                <a:lumOff val="50000"/>
              </a:schemeClr>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cs typeface="+mn-ea"/>
                <a:sym typeface="+mn-lt"/>
              </a:endParaRPr>
            </a:p>
          </p:txBody>
        </p:sp>
        <p:pic>
          <p:nvPicPr>
            <p:cNvPr id="78" name="Picture 2" descr="\\MAGNUM\Projects\Microsoft\Cloud Power FY12\Design\ICONS_PNG\Tower.png"/>
            <p:cNvPicPr>
              <a:picLocks noChangeAspect="1" noChangeArrowheads="1"/>
            </p:cNvPicPr>
            <p:nvPr/>
          </p:nvPicPr>
          <p:blipFill rotWithShape="1">
            <a:blip r:embed="rId4" cstate="print">
              <a:lum bright="100000" contrast="100000"/>
            </a:blip>
            <a:srcRect t="22057" b="22140"/>
            <a:stretch/>
          </p:blipFill>
          <p:spPr bwMode="auto">
            <a:xfrm>
              <a:off x="3531667" y="1531472"/>
              <a:ext cx="2202776" cy="1228910"/>
            </a:xfrm>
            <a:prstGeom prst="rect">
              <a:avLst/>
            </a:prstGeom>
            <a:noFill/>
          </p:spPr>
        </p:pic>
      </p:grpSp>
      <p:grpSp>
        <p:nvGrpSpPr>
          <p:cNvPr id="4" name="组合 3"/>
          <p:cNvGrpSpPr/>
          <p:nvPr/>
        </p:nvGrpSpPr>
        <p:grpSpPr>
          <a:xfrm>
            <a:off x="749357" y="982159"/>
            <a:ext cx="1841080" cy="1841080"/>
            <a:chOff x="749357" y="1267909"/>
            <a:chExt cx="1841080" cy="1841080"/>
          </a:xfrm>
        </p:grpSpPr>
        <p:sp>
          <p:nvSpPr>
            <p:cNvPr id="72" name="椭圆 71"/>
            <p:cNvSpPr/>
            <p:nvPr/>
          </p:nvSpPr>
          <p:spPr>
            <a:xfrm>
              <a:off x="749357" y="1267909"/>
              <a:ext cx="1841080" cy="1841080"/>
            </a:xfrm>
            <a:prstGeom prst="ellipse">
              <a:avLst/>
            </a:prstGeom>
            <a:solidFill>
              <a:srgbClr val="486877"/>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cs typeface="+mn-ea"/>
                <a:sym typeface="+mn-lt"/>
              </a:endParaRPr>
            </a:p>
          </p:txBody>
        </p:sp>
        <p:sp>
          <p:nvSpPr>
            <p:cNvPr id="76" name="任意多边形 75"/>
            <p:cNvSpPr/>
            <p:nvPr/>
          </p:nvSpPr>
          <p:spPr>
            <a:xfrm flipH="1">
              <a:off x="759455" y="1269943"/>
              <a:ext cx="910442" cy="1839044"/>
            </a:xfrm>
            <a:custGeom>
              <a:avLst/>
              <a:gdLst>
                <a:gd name="connsiteX0" fmla="*/ 0 w 1140585"/>
                <a:gd name="connsiteY0" fmla="*/ 0 h 2303921"/>
                <a:gd name="connsiteX1" fmla="*/ 219766 w 1140585"/>
                <a:gd name="connsiteY1" fmla="*/ 22154 h 2303921"/>
                <a:gd name="connsiteX2" fmla="*/ 1140585 w 1140585"/>
                <a:gd name="connsiteY2" fmla="*/ 1151960 h 2303921"/>
                <a:gd name="connsiteX3" fmla="*/ 219766 w 1140585"/>
                <a:gd name="connsiteY3" fmla="*/ 2281767 h 2303921"/>
                <a:gd name="connsiteX4" fmla="*/ 0 w 1140585"/>
                <a:gd name="connsiteY4" fmla="*/ 2303921 h 2303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0585" h="2303921">
                  <a:moveTo>
                    <a:pt x="0" y="0"/>
                  </a:moveTo>
                  <a:lnTo>
                    <a:pt x="219766" y="22154"/>
                  </a:lnTo>
                  <a:cubicBezTo>
                    <a:pt x="745277" y="129689"/>
                    <a:pt x="1140585" y="594660"/>
                    <a:pt x="1140585" y="1151960"/>
                  </a:cubicBezTo>
                  <a:cubicBezTo>
                    <a:pt x="1140585" y="1709261"/>
                    <a:pt x="745277" y="2174232"/>
                    <a:pt x="219766" y="2281767"/>
                  </a:cubicBezTo>
                  <a:lnTo>
                    <a:pt x="0" y="2303921"/>
                  </a:lnTo>
                  <a:close/>
                </a:path>
              </a:pathLst>
            </a:custGeom>
            <a:solidFill>
              <a:schemeClr val="tx1">
                <a:lumMod val="50000"/>
                <a:lumOff val="50000"/>
              </a:schemeClr>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cs typeface="+mn-ea"/>
                <a:sym typeface="+mn-lt"/>
              </a:endParaRPr>
            </a:p>
          </p:txBody>
        </p:sp>
        <p:sp>
          <p:nvSpPr>
            <p:cNvPr id="79" name="Freeform 86"/>
            <p:cNvSpPr>
              <a:spLocks noEditPoints="1"/>
            </p:cNvSpPr>
            <p:nvPr/>
          </p:nvSpPr>
          <p:spPr bwMode="black">
            <a:xfrm>
              <a:off x="1276863" y="1963647"/>
              <a:ext cx="530426" cy="533363"/>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000" dirty="0">
                <a:gradFill>
                  <a:gsLst>
                    <a:gs pos="0">
                      <a:prstClr val="black"/>
                    </a:gs>
                    <a:gs pos="86000">
                      <a:prstClr val="black"/>
                    </a:gs>
                  </a:gsLst>
                  <a:lin ang="5400000" scaled="0"/>
                </a:gradFill>
                <a:cs typeface="+mn-ea"/>
                <a:sym typeface="+mn-lt"/>
              </a:endParaRPr>
            </a:p>
          </p:txBody>
        </p:sp>
        <p:sp>
          <p:nvSpPr>
            <p:cNvPr id="80" name="Freeform 88"/>
            <p:cNvSpPr>
              <a:spLocks noEditPoints="1"/>
            </p:cNvSpPr>
            <p:nvPr/>
          </p:nvSpPr>
          <p:spPr bwMode="black">
            <a:xfrm>
              <a:off x="1768635" y="1862240"/>
              <a:ext cx="314562" cy="338741"/>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000" dirty="0">
                <a:gradFill>
                  <a:gsLst>
                    <a:gs pos="0">
                      <a:prstClr val="black"/>
                    </a:gs>
                    <a:gs pos="86000">
                      <a:prstClr val="black"/>
                    </a:gs>
                  </a:gsLst>
                  <a:lin ang="5400000" scaled="0"/>
                </a:gradFill>
                <a:cs typeface="+mn-ea"/>
                <a:sym typeface="+mn-lt"/>
              </a:endParaRPr>
            </a:p>
          </p:txBody>
        </p:sp>
      </p:grpSp>
      <p:grpSp>
        <p:nvGrpSpPr>
          <p:cNvPr id="5" name="组合 4"/>
          <p:cNvGrpSpPr/>
          <p:nvPr/>
        </p:nvGrpSpPr>
        <p:grpSpPr>
          <a:xfrm>
            <a:off x="6600497" y="982157"/>
            <a:ext cx="1841080" cy="1841080"/>
            <a:chOff x="6600497" y="1267907"/>
            <a:chExt cx="1841080" cy="1841080"/>
          </a:xfrm>
        </p:grpSpPr>
        <p:sp>
          <p:nvSpPr>
            <p:cNvPr id="74" name="椭圆 73"/>
            <p:cNvSpPr/>
            <p:nvPr/>
          </p:nvSpPr>
          <p:spPr>
            <a:xfrm>
              <a:off x="6600497" y="1267907"/>
              <a:ext cx="1841080" cy="1841080"/>
            </a:xfrm>
            <a:prstGeom prst="ellipse">
              <a:avLst/>
            </a:prstGeom>
            <a:solidFill>
              <a:srgbClr val="486877"/>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cs typeface="+mn-ea"/>
                <a:sym typeface="+mn-lt"/>
              </a:endParaRPr>
            </a:p>
          </p:txBody>
        </p:sp>
        <p:sp>
          <p:nvSpPr>
            <p:cNvPr id="77" name="任意多边形 76"/>
            <p:cNvSpPr/>
            <p:nvPr/>
          </p:nvSpPr>
          <p:spPr>
            <a:xfrm flipH="1">
              <a:off x="6600991" y="1267907"/>
              <a:ext cx="910442" cy="1839044"/>
            </a:xfrm>
            <a:custGeom>
              <a:avLst/>
              <a:gdLst>
                <a:gd name="connsiteX0" fmla="*/ 0 w 1140585"/>
                <a:gd name="connsiteY0" fmla="*/ 0 h 2303921"/>
                <a:gd name="connsiteX1" fmla="*/ 219766 w 1140585"/>
                <a:gd name="connsiteY1" fmla="*/ 22154 h 2303921"/>
                <a:gd name="connsiteX2" fmla="*/ 1140585 w 1140585"/>
                <a:gd name="connsiteY2" fmla="*/ 1151960 h 2303921"/>
                <a:gd name="connsiteX3" fmla="*/ 219766 w 1140585"/>
                <a:gd name="connsiteY3" fmla="*/ 2281767 h 2303921"/>
                <a:gd name="connsiteX4" fmla="*/ 0 w 1140585"/>
                <a:gd name="connsiteY4" fmla="*/ 2303921 h 2303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0585" h="2303921">
                  <a:moveTo>
                    <a:pt x="0" y="0"/>
                  </a:moveTo>
                  <a:lnTo>
                    <a:pt x="219766" y="22154"/>
                  </a:lnTo>
                  <a:cubicBezTo>
                    <a:pt x="745277" y="129689"/>
                    <a:pt x="1140585" y="594660"/>
                    <a:pt x="1140585" y="1151960"/>
                  </a:cubicBezTo>
                  <a:cubicBezTo>
                    <a:pt x="1140585" y="1709261"/>
                    <a:pt x="745277" y="2174232"/>
                    <a:pt x="219766" y="2281767"/>
                  </a:cubicBezTo>
                  <a:lnTo>
                    <a:pt x="0" y="2303921"/>
                  </a:lnTo>
                  <a:close/>
                </a:path>
              </a:pathLst>
            </a:custGeom>
            <a:solidFill>
              <a:schemeClr val="tx1">
                <a:lumMod val="50000"/>
                <a:lumOff val="50000"/>
              </a:schemeClr>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cs typeface="+mn-ea"/>
                <a:sym typeface="+mn-lt"/>
              </a:endParaRPr>
            </a:p>
          </p:txBody>
        </p:sp>
        <p:pic>
          <p:nvPicPr>
            <p:cNvPr id="81"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65815" y="1767114"/>
              <a:ext cx="910475" cy="729896"/>
            </a:xfrm>
            <a:prstGeom prst="rect">
              <a:avLst/>
            </a:prstGeom>
          </p:spPr>
        </p:pic>
      </p:grpSp>
      <p:sp>
        <p:nvSpPr>
          <p:cNvPr id="82" name="圆角矩形 81"/>
          <p:cNvSpPr/>
          <p:nvPr/>
        </p:nvSpPr>
        <p:spPr>
          <a:xfrm>
            <a:off x="749357" y="3450605"/>
            <a:ext cx="1830982" cy="342994"/>
          </a:xfrm>
          <a:prstGeom prst="roundRect">
            <a:avLst/>
          </a:prstGeom>
          <a:solidFill>
            <a:srgbClr val="486877"/>
          </a:solidFill>
          <a:ln w="12700" cap="flat" cmpd="sng" algn="ctr">
            <a:noFill/>
            <a:prstDash val="solid"/>
            <a:miter lim="800000"/>
          </a:ln>
          <a:effectLst/>
        </p:spPr>
        <p:txBody>
          <a:bodyPr rtlCol="0" anchor="ctr"/>
          <a:lstStyle/>
          <a:p>
            <a:pPr algn="ctr" fontAlgn="auto">
              <a:spcBef>
                <a:spcPts val="0"/>
              </a:spcBef>
              <a:spcAft>
                <a:spcPts val="0"/>
              </a:spcAft>
              <a:defRPr/>
            </a:pPr>
            <a:r>
              <a:rPr lang="zh-CN" altLang="en-US" sz="2000" b="1" dirty="0">
                <a:solidFill>
                  <a:schemeClr val="bg1"/>
                </a:solidFill>
                <a:cs typeface="+mn-ea"/>
                <a:sym typeface="+mn-lt"/>
              </a:rPr>
              <a:t>专题问题报告</a:t>
            </a:r>
            <a:endParaRPr lang="zh-CN" altLang="en-US" sz="2000" kern="0" dirty="0">
              <a:solidFill>
                <a:schemeClr val="bg1"/>
              </a:solidFill>
              <a:cs typeface="+mn-ea"/>
              <a:sym typeface="+mn-lt"/>
            </a:endParaRPr>
          </a:p>
        </p:txBody>
      </p:sp>
      <p:sp>
        <p:nvSpPr>
          <p:cNvPr id="83" name="圆角矩形 82"/>
          <p:cNvSpPr/>
          <p:nvPr/>
        </p:nvSpPr>
        <p:spPr>
          <a:xfrm>
            <a:off x="3717563" y="3450605"/>
            <a:ext cx="1830982" cy="342994"/>
          </a:xfrm>
          <a:prstGeom prst="roundRect">
            <a:avLst/>
          </a:prstGeom>
          <a:solidFill>
            <a:srgbClr val="486877"/>
          </a:solidFill>
          <a:ln w="19050" cap="flat" cmpd="sng" algn="ctr">
            <a:noFill/>
            <a:prstDash val="solid"/>
            <a:miter lim="800000"/>
          </a:ln>
          <a:effectLst/>
        </p:spPr>
        <p:txBody>
          <a:bodyPr rtlCol="0" anchor="ctr"/>
          <a:lstStyle/>
          <a:p>
            <a:pPr algn="ctr" fontAlgn="auto">
              <a:spcBef>
                <a:spcPts val="0"/>
              </a:spcBef>
              <a:spcAft>
                <a:spcPts val="0"/>
              </a:spcAft>
              <a:defRPr/>
            </a:pPr>
            <a:r>
              <a:rPr lang="zh-CN" altLang="en-US" sz="2000" b="1" dirty="0">
                <a:solidFill>
                  <a:schemeClr val="bg1"/>
                </a:solidFill>
                <a:cs typeface="+mn-ea"/>
                <a:sym typeface="+mn-lt"/>
              </a:rPr>
              <a:t>综合分析报告</a:t>
            </a:r>
            <a:endParaRPr lang="zh-CN" altLang="en-US" sz="2000" kern="0" dirty="0">
              <a:solidFill>
                <a:schemeClr val="bg1"/>
              </a:solidFill>
              <a:cs typeface="+mn-ea"/>
              <a:sym typeface="+mn-lt"/>
            </a:endParaRPr>
          </a:p>
        </p:txBody>
      </p:sp>
      <p:sp>
        <p:nvSpPr>
          <p:cNvPr id="84" name="圆角矩形 83"/>
          <p:cNvSpPr/>
          <p:nvPr/>
        </p:nvSpPr>
        <p:spPr>
          <a:xfrm>
            <a:off x="6685770" y="3450605"/>
            <a:ext cx="1830982" cy="342994"/>
          </a:xfrm>
          <a:prstGeom prst="roundRect">
            <a:avLst/>
          </a:prstGeom>
          <a:solidFill>
            <a:srgbClr val="486877"/>
          </a:solidFill>
          <a:ln w="12700" cap="flat" cmpd="sng" algn="ctr">
            <a:noFill/>
            <a:prstDash val="solid"/>
            <a:miter lim="800000"/>
          </a:ln>
          <a:effectLst/>
        </p:spPr>
        <p:txBody>
          <a:bodyPr rtlCol="0" anchor="ctr"/>
          <a:lstStyle/>
          <a:p>
            <a:pPr algn="ctr" fontAlgn="auto">
              <a:spcBef>
                <a:spcPts val="0"/>
              </a:spcBef>
              <a:spcAft>
                <a:spcPts val="0"/>
              </a:spcAft>
              <a:defRPr/>
            </a:pPr>
            <a:r>
              <a:rPr lang="zh-CN" altLang="en-US" sz="2000" b="1" dirty="0">
                <a:solidFill>
                  <a:schemeClr val="bg1"/>
                </a:solidFill>
                <a:cs typeface="+mn-ea"/>
                <a:sym typeface="+mn-lt"/>
              </a:rPr>
              <a:t>日常数据通报</a:t>
            </a:r>
            <a:endParaRPr lang="zh-CN" altLang="en-US" sz="2000" kern="0" dirty="0">
              <a:solidFill>
                <a:schemeClr val="bg1"/>
              </a:solidFill>
              <a:cs typeface="+mn-ea"/>
              <a:sym typeface="+mn-lt"/>
            </a:endParaRPr>
          </a:p>
        </p:txBody>
      </p:sp>
      <p:sp>
        <p:nvSpPr>
          <p:cNvPr id="3" name="TextBox 2"/>
          <p:cNvSpPr txBox="1"/>
          <p:nvPr/>
        </p:nvSpPr>
        <p:spPr>
          <a:xfrm>
            <a:off x="838299" y="3986730"/>
            <a:ext cx="1620957" cy="700192"/>
          </a:xfrm>
          <a:prstGeom prst="rect">
            <a:avLst/>
          </a:prstGeom>
          <a:noFill/>
        </p:spPr>
        <p:txBody>
          <a:bodyPr wrap="none" rtlCol="0">
            <a:spAutoFit/>
          </a:bodyPr>
          <a:lstStyle/>
          <a:p>
            <a:pPr>
              <a:lnSpc>
                <a:spcPct val="150000"/>
              </a:lnSpc>
            </a:pPr>
            <a:r>
              <a:rPr lang="zh-CN" altLang="en-US" sz="1400" dirty="0">
                <a:solidFill>
                  <a:srgbClr val="000000"/>
                </a:solidFill>
                <a:cs typeface="+mn-ea"/>
                <a:sym typeface="+mn-lt"/>
              </a:rPr>
              <a:t>用户流失分析</a:t>
            </a:r>
            <a:endParaRPr lang="en-US" altLang="zh-CN" sz="1400" dirty="0">
              <a:solidFill>
                <a:srgbClr val="000000"/>
              </a:solidFill>
              <a:cs typeface="+mn-ea"/>
              <a:sym typeface="+mn-lt"/>
            </a:endParaRPr>
          </a:p>
          <a:p>
            <a:pPr>
              <a:lnSpc>
                <a:spcPct val="150000"/>
              </a:lnSpc>
            </a:pPr>
            <a:r>
              <a:rPr lang="zh-CN" altLang="en-US" sz="1400" dirty="0">
                <a:solidFill>
                  <a:srgbClr val="000000"/>
                </a:solidFill>
                <a:cs typeface="+mn-ea"/>
                <a:sym typeface="+mn-lt"/>
              </a:rPr>
              <a:t>提升用户消费分析</a:t>
            </a:r>
          </a:p>
        </p:txBody>
      </p:sp>
      <p:sp>
        <p:nvSpPr>
          <p:cNvPr id="85" name="TextBox 84"/>
          <p:cNvSpPr txBox="1"/>
          <p:nvPr/>
        </p:nvSpPr>
        <p:spPr>
          <a:xfrm>
            <a:off x="3812479" y="3986729"/>
            <a:ext cx="1620957" cy="700192"/>
          </a:xfrm>
          <a:prstGeom prst="rect">
            <a:avLst/>
          </a:prstGeom>
          <a:noFill/>
        </p:spPr>
        <p:txBody>
          <a:bodyPr wrap="none" rtlCol="0">
            <a:spAutoFit/>
          </a:bodyPr>
          <a:lstStyle/>
          <a:p>
            <a:pPr>
              <a:lnSpc>
                <a:spcPct val="150000"/>
              </a:lnSpc>
            </a:pPr>
            <a:r>
              <a:rPr lang="zh-CN" altLang="en-US" sz="1400" dirty="0">
                <a:solidFill>
                  <a:srgbClr val="000000"/>
                </a:solidFill>
                <a:cs typeface="+mn-ea"/>
                <a:sym typeface="+mn-lt"/>
              </a:rPr>
              <a:t>企业运营报告</a:t>
            </a:r>
            <a:endParaRPr lang="en-US" altLang="zh-CN" sz="1400" dirty="0">
              <a:solidFill>
                <a:srgbClr val="000000"/>
              </a:solidFill>
              <a:cs typeface="+mn-ea"/>
              <a:sym typeface="+mn-lt"/>
            </a:endParaRPr>
          </a:p>
          <a:p>
            <a:pPr>
              <a:lnSpc>
                <a:spcPct val="150000"/>
              </a:lnSpc>
            </a:pPr>
            <a:r>
              <a:rPr lang="zh-CN" altLang="en-US" sz="1400" dirty="0">
                <a:solidFill>
                  <a:srgbClr val="000000"/>
                </a:solidFill>
                <a:cs typeface="+mn-ea"/>
                <a:sym typeface="+mn-lt"/>
              </a:rPr>
              <a:t>世界人口发展报告</a:t>
            </a:r>
          </a:p>
        </p:txBody>
      </p:sp>
      <p:sp>
        <p:nvSpPr>
          <p:cNvPr id="86" name="TextBox 85"/>
          <p:cNvSpPr txBox="1"/>
          <p:nvPr/>
        </p:nvSpPr>
        <p:spPr>
          <a:xfrm>
            <a:off x="6790783" y="3986730"/>
            <a:ext cx="1261884" cy="700192"/>
          </a:xfrm>
          <a:prstGeom prst="rect">
            <a:avLst/>
          </a:prstGeom>
          <a:noFill/>
        </p:spPr>
        <p:txBody>
          <a:bodyPr wrap="none" rtlCol="0">
            <a:spAutoFit/>
          </a:bodyPr>
          <a:lstStyle/>
          <a:p>
            <a:pPr>
              <a:lnSpc>
                <a:spcPct val="150000"/>
              </a:lnSpc>
            </a:pPr>
            <a:r>
              <a:rPr lang="zh-CN" altLang="en-US" sz="1400" dirty="0">
                <a:solidFill>
                  <a:srgbClr val="000000"/>
                </a:solidFill>
                <a:cs typeface="+mn-ea"/>
                <a:sym typeface="+mn-lt"/>
              </a:rPr>
              <a:t>月度数据报告</a:t>
            </a:r>
            <a:endParaRPr lang="en-US" altLang="zh-CN" sz="1400" dirty="0">
              <a:solidFill>
                <a:srgbClr val="000000"/>
              </a:solidFill>
              <a:cs typeface="+mn-ea"/>
              <a:sym typeface="+mn-lt"/>
            </a:endParaRPr>
          </a:p>
          <a:p>
            <a:pPr>
              <a:lnSpc>
                <a:spcPct val="150000"/>
              </a:lnSpc>
            </a:pPr>
            <a:r>
              <a:rPr lang="zh-CN" altLang="en-US" sz="1400" dirty="0">
                <a:solidFill>
                  <a:srgbClr val="000000"/>
                </a:solidFill>
                <a:cs typeface="+mn-ea"/>
                <a:sym typeface="+mn-lt"/>
              </a:rPr>
              <a:t>日报表</a:t>
            </a:r>
          </a:p>
        </p:txBody>
      </p:sp>
      <p:sp>
        <p:nvSpPr>
          <p:cNvPr id="21" name="TextBox 6">
            <a:extLst>
              <a:ext uri="{FF2B5EF4-FFF2-40B4-BE49-F238E27FC236}">
                <a16:creationId xmlns="" xmlns:a16="http://schemas.microsoft.com/office/drawing/2014/main" id="{1409D394-BE3E-40E0-A2B7-7BC189E21CD9}"/>
              </a:ext>
            </a:extLst>
          </p:cNvPr>
          <p:cNvSpPr txBox="1"/>
          <p:nvPr/>
        </p:nvSpPr>
        <p:spPr>
          <a:xfrm>
            <a:off x="279492" y="-39956"/>
            <a:ext cx="2608406" cy="369332"/>
          </a:xfrm>
          <a:prstGeom prst="rect">
            <a:avLst/>
          </a:prstGeom>
          <a:noFill/>
        </p:spPr>
        <p:txBody>
          <a:bodyPr wrap="none" rtlCol="0">
            <a:spAutoFit/>
          </a:bodyPr>
          <a:lstStyle/>
          <a:p>
            <a:pPr marL="274320" indent="-274320">
              <a:buClr>
                <a:schemeClr val="accent3"/>
              </a:buClr>
              <a:defRPr/>
            </a:pPr>
            <a:r>
              <a:rPr lang="zh-CN" altLang="en-US" sz="1800" b="1" spc="300" dirty="0">
                <a:solidFill>
                  <a:schemeClr val="bg1"/>
                </a:solidFill>
                <a:cs typeface="+mn-ea"/>
                <a:sym typeface="+mn-lt"/>
              </a:rPr>
              <a:t>数据分析报告的种类</a:t>
            </a:r>
            <a:endParaRPr lang="en-US" altLang="zh-CN" sz="1800" b="1" spc="300" dirty="0">
              <a:solidFill>
                <a:schemeClr val="bg1"/>
              </a:solidFill>
              <a:cs typeface="+mn-ea"/>
              <a:sym typeface="+mn-lt"/>
            </a:endParaRPr>
          </a:p>
        </p:txBody>
      </p:sp>
    </p:spTree>
    <p:custDataLst>
      <p:tags r:id="rId1"/>
    </p:custDataLst>
    <p:extLst>
      <p:ext uri="{BB962C8B-B14F-4D97-AF65-F5344CB8AC3E}">
        <p14:creationId xmlns:p14="http://schemas.microsoft.com/office/powerpoint/2010/main" val="4222844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83"/>
                                        </p:tgtEl>
                                        <p:attrNameLst>
                                          <p:attrName>style.visibility</p:attrName>
                                        </p:attrNameLst>
                                      </p:cBhvr>
                                      <p:to>
                                        <p:strVal val="visible"/>
                                      </p:to>
                                    </p:set>
                                    <p:animEffect transition="in" filter="fade">
                                      <p:cBhvr>
                                        <p:cTn id="26" dur="500"/>
                                        <p:tgtEl>
                                          <p:spTgt spid="83"/>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84"/>
                                        </p:tgtEl>
                                        <p:attrNameLst>
                                          <p:attrName>style.visibility</p:attrName>
                                        </p:attrNameLst>
                                      </p:cBhvr>
                                      <p:to>
                                        <p:strVal val="visible"/>
                                      </p:to>
                                    </p:set>
                                    <p:animEffect transition="in" filter="fade">
                                      <p:cBhvr>
                                        <p:cTn id="30" dur="500"/>
                                        <p:tgtEl>
                                          <p:spTgt spid="84"/>
                                        </p:tgtEl>
                                      </p:cBhvr>
                                    </p:animEffect>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50"/>
                                  </p:stCondLst>
                                  <p:childTnLst>
                                    <p:set>
                                      <p:cBhvr>
                                        <p:cTn id="37" dur="1" fill="hold">
                                          <p:stCondLst>
                                            <p:cond delay="0"/>
                                          </p:stCondLst>
                                        </p:cTn>
                                        <p:tgtEl>
                                          <p:spTgt spid="85"/>
                                        </p:tgtEl>
                                        <p:attrNameLst>
                                          <p:attrName>style.visibility</p:attrName>
                                        </p:attrNameLst>
                                      </p:cBhvr>
                                      <p:to>
                                        <p:strVal val="visible"/>
                                      </p:to>
                                    </p:set>
                                    <p:anim calcmode="lin" valueType="num">
                                      <p:cBhvr additive="base">
                                        <p:cTn id="38" dur="500" fill="hold"/>
                                        <p:tgtEl>
                                          <p:spTgt spid="85"/>
                                        </p:tgtEl>
                                        <p:attrNameLst>
                                          <p:attrName>ppt_x</p:attrName>
                                        </p:attrNameLst>
                                      </p:cBhvr>
                                      <p:tavLst>
                                        <p:tav tm="0">
                                          <p:val>
                                            <p:strVal val="#ppt_x"/>
                                          </p:val>
                                        </p:tav>
                                        <p:tav tm="100000">
                                          <p:val>
                                            <p:strVal val="#ppt_x"/>
                                          </p:val>
                                        </p:tav>
                                      </p:tavLst>
                                    </p:anim>
                                    <p:anim calcmode="lin" valueType="num">
                                      <p:cBhvr additive="base">
                                        <p:cTn id="39" dur="500" fill="hold"/>
                                        <p:tgtEl>
                                          <p:spTgt spid="85"/>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500"/>
                                  </p:stCondLst>
                                  <p:childTnLst>
                                    <p:set>
                                      <p:cBhvr>
                                        <p:cTn id="41" dur="1" fill="hold">
                                          <p:stCondLst>
                                            <p:cond delay="0"/>
                                          </p:stCondLst>
                                        </p:cTn>
                                        <p:tgtEl>
                                          <p:spTgt spid="86"/>
                                        </p:tgtEl>
                                        <p:attrNameLst>
                                          <p:attrName>style.visibility</p:attrName>
                                        </p:attrNameLst>
                                      </p:cBhvr>
                                      <p:to>
                                        <p:strVal val="visible"/>
                                      </p:to>
                                    </p:set>
                                    <p:anim calcmode="lin" valueType="num">
                                      <p:cBhvr additive="base">
                                        <p:cTn id="42" dur="500" fill="hold"/>
                                        <p:tgtEl>
                                          <p:spTgt spid="86"/>
                                        </p:tgtEl>
                                        <p:attrNameLst>
                                          <p:attrName>ppt_x</p:attrName>
                                        </p:attrNameLst>
                                      </p:cBhvr>
                                      <p:tavLst>
                                        <p:tav tm="0">
                                          <p:val>
                                            <p:strVal val="#ppt_x"/>
                                          </p:val>
                                        </p:tav>
                                        <p:tav tm="100000">
                                          <p:val>
                                            <p:strVal val="#ppt_x"/>
                                          </p:val>
                                        </p:tav>
                                      </p:tavLst>
                                    </p:anim>
                                    <p:anim calcmode="lin" valueType="num">
                                      <p:cBhvr additive="base">
                                        <p:cTn id="43"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animBg="1"/>
      <p:bldP spid="3" grpId="0"/>
      <p:bldP spid="85" grpId="0"/>
      <p:bldP spid="8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Box 15"/>
          <p:cNvSpPr txBox="1">
            <a:spLocks noChangeArrowheads="1"/>
          </p:cNvSpPr>
          <p:nvPr/>
        </p:nvSpPr>
        <p:spPr bwMode="auto">
          <a:xfrm>
            <a:off x="492986" y="1919300"/>
            <a:ext cx="5914394" cy="2677656"/>
          </a:xfrm>
          <a:prstGeom prst="rect">
            <a:avLst/>
          </a:prstGeom>
          <a:noFill/>
          <a:ln>
            <a:noFill/>
          </a:ln>
          <a:effectLst/>
          <a:extLst/>
        </p:spPr>
        <p:txBody>
          <a:bodyPr wrap="square">
            <a:spAutoFit/>
          </a:bodyPr>
          <a:lstStyle/>
          <a:p>
            <a:pPr>
              <a:lnSpc>
                <a:spcPct val="150000"/>
              </a:lnSpc>
            </a:pPr>
            <a:r>
              <a:rPr lang="zh-CN" altLang="en-US" sz="1600" b="1" kern="0" dirty="0">
                <a:solidFill>
                  <a:srgbClr val="000000"/>
                </a:solidFill>
                <a:cs typeface="+mn-ea"/>
                <a:sym typeface="+mn-lt"/>
              </a:rPr>
              <a:t>“总</a:t>
            </a:r>
            <a:r>
              <a:rPr lang="en-US" altLang="zh-CN" sz="1600" b="1" kern="0" dirty="0">
                <a:solidFill>
                  <a:srgbClr val="000000"/>
                </a:solidFill>
                <a:cs typeface="+mn-ea"/>
                <a:sym typeface="+mn-lt"/>
              </a:rPr>
              <a:t>-</a:t>
            </a:r>
            <a:r>
              <a:rPr lang="zh-CN" altLang="en-US" sz="1600" b="1" kern="0" dirty="0">
                <a:solidFill>
                  <a:srgbClr val="000000"/>
                </a:solidFill>
                <a:cs typeface="+mn-ea"/>
                <a:sym typeface="+mn-lt"/>
              </a:rPr>
              <a:t>分</a:t>
            </a:r>
            <a:r>
              <a:rPr lang="en-US" altLang="zh-CN" sz="1600" b="1" kern="0" dirty="0">
                <a:solidFill>
                  <a:srgbClr val="000000"/>
                </a:solidFill>
                <a:cs typeface="+mn-ea"/>
                <a:sym typeface="+mn-lt"/>
              </a:rPr>
              <a:t>-</a:t>
            </a:r>
            <a:r>
              <a:rPr lang="zh-CN" altLang="en-US" sz="1600" b="1" kern="0" dirty="0">
                <a:solidFill>
                  <a:srgbClr val="000000"/>
                </a:solidFill>
                <a:cs typeface="+mn-ea"/>
                <a:sym typeface="+mn-lt"/>
              </a:rPr>
              <a:t>总”</a:t>
            </a:r>
            <a:r>
              <a:rPr lang="zh-CN" altLang="en-US" sz="1600" kern="0" dirty="0">
                <a:solidFill>
                  <a:srgbClr val="000000"/>
                </a:solidFill>
                <a:cs typeface="+mn-ea"/>
                <a:sym typeface="+mn-lt"/>
              </a:rPr>
              <a:t>结构的开篇部分包括标题页、目录和前沿（主要包括分析背景、目的与思路）；正文部分主要包括具体分析过程与结果；结尾部分包括结论、建议及附录。</a:t>
            </a:r>
            <a:endParaRPr lang="en-US" altLang="zh-CN" sz="1600" kern="0" dirty="0">
              <a:solidFill>
                <a:srgbClr val="000000"/>
              </a:solidFill>
              <a:cs typeface="+mn-ea"/>
              <a:sym typeface="+mn-lt"/>
            </a:endParaRPr>
          </a:p>
          <a:p>
            <a:pPr>
              <a:lnSpc>
                <a:spcPct val="150000"/>
              </a:lnSpc>
            </a:pPr>
            <a:r>
              <a:rPr lang="zh-CN" altLang="en-US" sz="1600" kern="0" dirty="0">
                <a:solidFill>
                  <a:srgbClr val="000000"/>
                </a:solidFill>
                <a:cs typeface="+mn-ea"/>
                <a:sym typeface="+mn-lt"/>
              </a:rPr>
              <a:t>结论是以数据分析结果为依据得出的分析结果，通常以综述性文字来说明</a:t>
            </a:r>
            <a:endParaRPr lang="en-US" altLang="zh-CN" sz="1600" kern="0" dirty="0">
              <a:solidFill>
                <a:srgbClr val="000000"/>
              </a:solidFill>
              <a:cs typeface="+mn-ea"/>
              <a:sym typeface="+mn-lt"/>
            </a:endParaRPr>
          </a:p>
          <a:p>
            <a:pPr>
              <a:lnSpc>
                <a:spcPct val="150000"/>
              </a:lnSpc>
            </a:pPr>
            <a:r>
              <a:rPr lang="zh-CN" altLang="en-US" sz="1600" kern="0" dirty="0">
                <a:solidFill>
                  <a:srgbClr val="000000"/>
                </a:solidFill>
                <a:cs typeface="+mn-ea"/>
                <a:sym typeface="+mn-lt"/>
              </a:rPr>
              <a:t>建议是根据数据分析结论对企业或业务等所面临的问题额提出的改进方法，建议主要关注在保持优势及改进劣势等方面。</a:t>
            </a:r>
          </a:p>
        </p:txBody>
      </p:sp>
      <p:sp>
        <p:nvSpPr>
          <p:cNvPr id="18" name="TextBox 6">
            <a:extLst>
              <a:ext uri="{FF2B5EF4-FFF2-40B4-BE49-F238E27FC236}">
                <a16:creationId xmlns="" xmlns:a16="http://schemas.microsoft.com/office/drawing/2014/main" id="{DED7D1B0-5C56-4B7D-9756-C6B9EA201690}"/>
              </a:ext>
            </a:extLst>
          </p:cNvPr>
          <p:cNvSpPr txBox="1"/>
          <p:nvPr/>
        </p:nvSpPr>
        <p:spPr>
          <a:xfrm>
            <a:off x="279492" y="-39956"/>
            <a:ext cx="2608406" cy="369332"/>
          </a:xfrm>
          <a:prstGeom prst="rect">
            <a:avLst/>
          </a:prstGeom>
          <a:noFill/>
        </p:spPr>
        <p:txBody>
          <a:bodyPr wrap="none" rtlCol="0">
            <a:spAutoFit/>
          </a:bodyPr>
          <a:lstStyle/>
          <a:p>
            <a:pPr marL="274320" indent="-274320">
              <a:buClr>
                <a:schemeClr val="accent3"/>
              </a:buClr>
              <a:defRPr/>
            </a:pPr>
            <a:r>
              <a:rPr lang="zh-CN" altLang="en-US" sz="1800" b="1" spc="300" dirty="0">
                <a:solidFill>
                  <a:schemeClr val="bg1"/>
                </a:solidFill>
                <a:cs typeface="+mn-ea"/>
                <a:sym typeface="+mn-lt"/>
              </a:rPr>
              <a:t>数据分析报告的结构</a:t>
            </a:r>
            <a:endParaRPr lang="en-US" altLang="zh-CN" sz="1800" b="1" spc="300" dirty="0">
              <a:solidFill>
                <a:schemeClr val="bg1"/>
              </a:solidFill>
              <a:cs typeface="+mn-ea"/>
              <a:sym typeface="+mn-lt"/>
            </a:endParaRPr>
          </a:p>
        </p:txBody>
      </p:sp>
      <p:graphicFrame>
        <p:nvGraphicFramePr>
          <p:cNvPr id="19" name="图示 18">
            <a:extLst>
              <a:ext uri="{FF2B5EF4-FFF2-40B4-BE49-F238E27FC236}">
                <a16:creationId xmlns="" xmlns:a16="http://schemas.microsoft.com/office/drawing/2014/main" id="{A09FC679-68B2-41D6-A3D5-D92BB4F98FE9}"/>
              </a:ext>
            </a:extLst>
          </p:cNvPr>
          <p:cNvGraphicFramePr/>
          <p:nvPr>
            <p:extLst>
              <p:ext uri="{D42A27DB-BD31-4B8C-83A1-F6EECF244321}">
                <p14:modId xmlns:p14="http://schemas.microsoft.com/office/powerpoint/2010/main" val="2290990703"/>
              </p:ext>
            </p:extLst>
          </p:nvPr>
        </p:nvGraphicFramePr>
        <p:xfrm>
          <a:off x="1066732" y="420132"/>
          <a:ext cx="3000396" cy="19288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椭圆 19">
            <a:extLst>
              <a:ext uri="{FF2B5EF4-FFF2-40B4-BE49-F238E27FC236}">
                <a16:creationId xmlns="" xmlns:a16="http://schemas.microsoft.com/office/drawing/2014/main" id="{28C705B3-01D0-4032-82D4-0A5B0026F2E6}"/>
              </a:ext>
            </a:extLst>
          </p:cNvPr>
          <p:cNvSpPr/>
          <p:nvPr/>
        </p:nvSpPr>
        <p:spPr>
          <a:xfrm>
            <a:off x="6594666" y="1384545"/>
            <a:ext cx="2174759" cy="2519732"/>
          </a:xfrm>
          <a:prstGeom prst="ellipse">
            <a:avLst/>
          </a:prstGeom>
          <a:blipFill dpi="0" rotWithShape="1">
            <a:blip r:embed="rId9" cstate="print">
              <a:extLst>
                <a:ext uri="{28A0092B-C50C-407E-A947-70E740481C1C}">
                  <a14:useLocalDpi xmlns:a14="http://schemas.microsoft.com/office/drawing/2010/main" val="0"/>
                </a:ext>
              </a:extLst>
            </a:blip>
            <a:srcRect/>
            <a:stretch>
              <a:fillRect l="-11202" t="-20473" r="-71499"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2666683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par>
                                <p:cTn id="14" presetID="1" presetClass="entr" presetSubtype="0" fill="hold" grpId="2" nodeType="withEffect">
                                  <p:stCondLst>
                                    <p:cond delay="0"/>
                                  </p:stCondLst>
                                  <p:childTnLst>
                                    <p:set>
                                      <p:cBhvr>
                                        <p:cTn id="15" dur="1" fill="hold">
                                          <p:stCondLst>
                                            <p:cond delay="0"/>
                                          </p:stCondLst>
                                        </p:cTn>
                                        <p:tgtEl>
                                          <p:spTgt spid="20"/>
                                        </p:tgtEl>
                                        <p:attrNameLst>
                                          <p:attrName>style.visibility</p:attrName>
                                        </p:attrNameLst>
                                      </p:cBhvr>
                                      <p:to>
                                        <p:strVal val="visible"/>
                                      </p:to>
                                    </p:set>
                                  </p:childTnLst>
                                </p:cTn>
                              </p:par>
                              <p:par>
                                <p:cTn id="16" presetID="63" presetClass="path" presetSubtype="0" accel="50000" decel="50000" fill="hold" grpId="0" nodeType="withEffect">
                                  <p:stCondLst>
                                    <p:cond delay="0"/>
                                  </p:stCondLst>
                                  <p:childTnLst>
                                    <p:animMotion origin="layout" path="M -4.16667E-6 1.11111E-6 L -0.08298 1.11111E-6 " pathEditMode="relative" rAng="0" ptsTypes="AA">
                                      <p:cBhvr>
                                        <p:cTn id="17" dur="1000" spd="-100000" fill="hold"/>
                                        <p:tgtEl>
                                          <p:spTgt spid="20"/>
                                        </p:tgtEl>
                                        <p:attrNameLst>
                                          <p:attrName>ppt_x</p:attrName>
                                          <p:attrName>ppt_y</p:attrName>
                                        </p:attrNameLst>
                                      </p:cBhvr>
                                      <p:rCtr x="-4149" y="0"/>
                                    </p:animMotion>
                                  </p:childTnLst>
                                </p:cTn>
                              </p:par>
                              <p:par>
                                <p:cTn id="18" presetID="55" presetClass="entr" presetSubtype="0" fill="hold" grpId="1"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0.70"/>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Graphic spid="19" grpId="0">
        <p:bldAsOne/>
      </p:bldGraphic>
      <p:bldP spid="20" grpId="0" animBg="1"/>
      <p:bldP spid="20" grpId="1" animBg="1"/>
      <p:bldP spid="20" grpId="2"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a:spLocks noChangeAspect="1" noChangeArrowheads="1" noTextEdit="1"/>
          </p:cNvSpPr>
          <p:nvPr/>
        </p:nvSpPr>
        <p:spPr bwMode="auto">
          <a:xfrm>
            <a:off x="533180" y="975120"/>
            <a:ext cx="3921125" cy="384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 name="Freeform 5"/>
          <p:cNvSpPr>
            <a:spLocks noEditPoints="1"/>
          </p:cNvSpPr>
          <p:nvPr/>
        </p:nvSpPr>
        <p:spPr bwMode="auto">
          <a:xfrm>
            <a:off x="3662141" y="4220676"/>
            <a:ext cx="566738" cy="592667"/>
          </a:xfrm>
          <a:custGeom>
            <a:avLst/>
            <a:gdLst>
              <a:gd name="T0" fmla="*/ 142 w 173"/>
              <a:gd name="T1" fmla="*/ 136 h 163"/>
              <a:gd name="T2" fmla="*/ 134 w 173"/>
              <a:gd name="T3" fmla="*/ 64 h 163"/>
              <a:gd name="T4" fmla="*/ 149 w 173"/>
              <a:gd name="T5" fmla="*/ 31 h 163"/>
              <a:gd name="T6" fmla="*/ 156 w 173"/>
              <a:gd name="T7" fmla="*/ 56 h 163"/>
              <a:gd name="T8" fmla="*/ 161 w 173"/>
              <a:gd name="T9" fmla="*/ 91 h 163"/>
              <a:gd name="T10" fmla="*/ 144 w 173"/>
              <a:gd name="T11" fmla="*/ 150 h 163"/>
              <a:gd name="T12" fmla="*/ 125 w 173"/>
              <a:gd name="T13" fmla="*/ 125 h 163"/>
              <a:gd name="T14" fmla="*/ 131 w 173"/>
              <a:gd name="T15" fmla="*/ 138 h 163"/>
              <a:gd name="T16" fmla="*/ 127 w 173"/>
              <a:gd name="T17" fmla="*/ 144 h 163"/>
              <a:gd name="T18" fmla="*/ 131 w 173"/>
              <a:gd name="T19" fmla="*/ 134 h 163"/>
              <a:gd name="T20" fmla="*/ 125 w 173"/>
              <a:gd name="T21" fmla="*/ 122 h 163"/>
              <a:gd name="T22" fmla="*/ 125 w 173"/>
              <a:gd name="T23" fmla="*/ 137 h 163"/>
              <a:gd name="T24" fmla="*/ 121 w 173"/>
              <a:gd name="T25" fmla="*/ 145 h 163"/>
              <a:gd name="T26" fmla="*/ 125 w 173"/>
              <a:gd name="T27" fmla="*/ 160 h 163"/>
              <a:gd name="T28" fmla="*/ 111 w 173"/>
              <a:gd name="T29" fmla="*/ 126 h 163"/>
              <a:gd name="T30" fmla="*/ 110 w 173"/>
              <a:gd name="T31" fmla="*/ 131 h 163"/>
              <a:gd name="T32" fmla="*/ 121 w 173"/>
              <a:gd name="T33" fmla="*/ 156 h 163"/>
              <a:gd name="T34" fmla="*/ 112 w 173"/>
              <a:gd name="T35" fmla="*/ 155 h 163"/>
              <a:gd name="T36" fmla="*/ 104 w 173"/>
              <a:gd name="T37" fmla="*/ 113 h 163"/>
              <a:gd name="T38" fmla="*/ 110 w 173"/>
              <a:gd name="T39" fmla="*/ 142 h 163"/>
              <a:gd name="T40" fmla="*/ 104 w 173"/>
              <a:gd name="T41" fmla="*/ 151 h 163"/>
              <a:gd name="T42" fmla="*/ 104 w 173"/>
              <a:gd name="T43" fmla="*/ 113 h 163"/>
              <a:gd name="T44" fmla="*/ 102 w 173"/>
              <a:gd name="T45" fmla="*/ 134 h 163"/>
              <a:gd name="T46" fmla="*/ 104 w 173"/>
              <a:gd name="T47" fmla="*/ 126 h 163"/>
              <a:gd name="T48" fmla="*/ 97 w 173"/>
              <a:gd name="T49" fmla="*/ 26 h 163"/>
              <a:gd name="T50" fmla="*/ 94 w 173"/>
              <a:gd name="T51" fmla="*/ 109 h 163"/>
              <a:gd name="T52" fmla="*/ 78 w 173"/>
              <a:gd name="T53" fmla="*/ 133 h 163"/>
              <a:gd name="T54" fmla="*/ 78 w 173"/>
              <a:gd name="T55" fmla="*/ 116 h 163"/>
              <a:gd name="T56" fmla="*/ 78 w 173"/>
              <a:gd name="T57" fmla="*/ 52 h 163"/>
              <a:gd name="T58" fmla="*/ 78 w 173"/>
              <a:gd name="T59" fmla="*/ 18 h 163"/>
              <a:gd name="T60" fmla="*/ 74 w 173"/>
              <a:gd name="T61" fmla="*/ 50 h 163"/>
              <a:gd name="T62" fmla="*/ 77 w 173"/>
              <a:gd name="T63" fmla="*/ 122 h 163"/>
              <a:gd name="T64" fmla="*/ 78 w 173"/>
              <a:gd name="T65" fmla="*/ 114 h 163"/>
              <a:gd name="T66" fmla="*/ 74 w 173"/>
              <a:gd name="T67" fmla="*/ 140 h 163"/>
              <a:gd name="T68" fmla="*/ 63 w 173"/>
              <a:gd name="T69" fmla="*/ 11 h 163"/>
              <a:gd name="T70" fmla="*/ 74 w 173"/>
              <a:gd name="T71" fmla="*/ 114 h 163"/>
              <a:gd name="T72" fmla="*/ 74 w 173"/>
              <a:gd name="T73" fmla="*/ 131 h 163"/>
              <a:gd name="T74" fmla="*/ 62 w 173"/>
              <a:gd name="T75" fmla="*/ 131 h 163"/>
              <a:gd name="T76" fmla="*/ 68 w 173"/>
              <a:gd name="T77" fmla="*/ 118 h 163"/>
              <a:gd name="T78" fmla="*/ 62 w 173"/>
              <a:gd name="T79" fmla="*/ 94 h 163"/>
              <a:gd name="T80" fmla="*/ 62 w 173"/>
              <a:gd name="T81" fmla="*/ 45 h 163"/>
              <a:gd name="T82" fmla="*/ 57 w 173"/>
              <a:gd name="T83" fmla="*/ 107 h 163"/>
              <a:gd name="T84" fmla="*/ 62 w 173"/>
              <a:gd name="T85" fmla="*/ 130 h 163"/>
              <a:gd name="T86" fmla="*/ 51 w 173"/>
              <a:gd name="T87" fmla="*/ 121 h 163"/>
              <a:gd name="T88" fmla="*/ 58 w 173"/>
              <a:gd name="T89" fmla="*/ 0 h 163"/>
              <a:gd name="T90" fmla="*/ 34 w 173"/>
              <a:gd name="T91" fmla="*/ 117 h 163"/>
              <a:gd name="T92" fmla="*/ 34 w 173"/>
              <a:gd name="T93" fmla="*/ 93 h 163"/>
              <a:gd name="T94" fmla="*/ 44 w 173"/>
              <a:gd name="T95" fmla="*/ 31 h 163"/>
              <a:gd name="T96" fmla="*/ 24 w 173"/>
              <a:gd name="T97" fmla="*/ 43 h 163"/>
              <a:gd name="T98" fmla="*/ 25 w 173"/>
              <a:gd name="T99" fmla="*/ 92 h 163"/>
              <a:gd name="T100" fmla="*/ 34 w 173"/>
              <a:gd name="T101" fmla="*/ 110 h 163"/>
              <a:gd name="T102" fmla="*/ 23 w 173"/>
              <a:gd name="T103" fmla="*/ 99 h 163"/>
              <a:gd name="T104" fmla="*/ 23 w 173"/>
              <a:gd name="T105" fmla="*/ 118 h 163"/>
              <a:gd name="T106" fmla="*/ 15 w 173"/>
              <a:gd name="T107" fmla="*/ 90 h 163"/>
              <a:gd name="T108" fmla="*/ 8 w 173"/>
              <a:gd name="T109" fmla="*/ 105 h 163"/>
              <a:gd name="T110" fmla="*/ 23 w 173"/>
              <a:gd name="T111" fmla="*/ 107 h 163"/>
              <a:gd name="T112" fmla="*/ 16 w 173"/>
              <a:gd name="T113" fmla="*/ 116 h 163"/>
              <a:gd name="T114" fmla="*/ 23 w 173"/>
              <a:gd name="T115" fmla="*/ 42 h 163"/>
              <a:gd name="T116" fmla="*/ 20 w 173"/>
              <a:gd name="T117" fmla="*/ 4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3" h="163">
                <a:moveTo>
                  <a:pt x="131" y="162"/>
                </a:moveTo>
                <a:cubicBezTo>
                  <a:pt x="131" y="158"/>
                  <a:pt x="131" y="158"/>
                  <a:pt x="131" y="158"/>
                </a:cubicBezTo>
                <a:cubicBezTo>
                  <a:pt x="132" y="158"/>
                  <a:pt x="133" y="157"/>
                  <a:pt x="134" y="157"/>
                </a:cubicBezTo>
                <a:cubicBezTo>
                  <a:pt x="131" y="151"/>
                  <a:pt x="131" y="151"/>
                  <a:pt x="131" y="151"/>
                </a:cubicBezTo>
                <a:cubicBezTo>
                  <a:pt x="131" y="145"/>
                  <a:pt x="131" y="145"/>
                  <a:pt x="131" y="145"/>
                </a:cubicBezTo>
                <a:cubicBezTo>
                  <a:pt x="140" y="150"/>
                  <a:pt x="140" y="150"/>
                  <a:pt x="140" y="150"/>
                </a:cubicBezTo>
                <a:cubicBezTo>
                  <a:pt x="142" y="148"/>
                  <a:pt x="142" y="145"/>
                  <a:pt x="143" y="143"/>
                </a:cubicBezTo>
                <a:cubicBezTo>
                  <a:pt x="143" y="140"/>
                  <a:pt x="143" y="138"/>
                  <a:pt x="142" y="136"/>
                </a:cubicBezTo>
                <a:cubicBezTo>
                  <a:pt x="131" y="138"/>
                  <a:pt x="131" y="138"/>
                  <a:pt x="131" y="138"/>
                </a:cubicBezTo>
                <a:cubicBezTo>
                  <a:pt x="131" y="134"/>
                  <a:pt x="131" y="134"/>
                  <a:pt x="131" y="134"/>
                </a:cubicBezTo>
                <a:cubicBezTo>
                  <a:pt x="137" y="128"/>
                  <a:pt x="137" y="128"/>
                  <a:pt x="137" y="128"/>
                </a:cubicBezTo>
                <a:cubicBezTo>
                  <a:pt x="131" y="125"/>
                  <a:pt x="131" y="125"/>
                  <a:pt x="131" y="125"/>
                </a:cubicBezTo>
                <a:cubicBezTo>
                  <a:pt x="131" y="125"/>
                  <a:pt x="131" y="125"/>
                  <a:pt x="131" y="125"/>
                </a:cubicBezTo>
                <a:cubicBezTo>
                  <a:pt x="131" y="71"/>
                  <a:pt x="131" y="71"/>
                  <a:pt x="131" y="71"/>
                </a:cubicBezTo>
                <a:cubicBezTo>
                  <a:pt x="134" y="64"/>
                  <a:pt x="134" y="64"/>
                  <a:pt x="134" y="64"/>
                </a:cubicBezTo>
                <a:cubicBezTo>
                  <a:pt x="134" y="64"/>
                  <a:pt x="134" y="64"/>
                  <a:pt x="134" y="64"/>
                </a:cubicBezTo>
                <a:cubicBezTo>
                  <a:pt x="135" y="47"/>
                  <a:pt x="135" y="47"/>
                  <a:pt x="135" y="47"/>
                </a:cubicBezTo>
                <a:cubicBezTo>
                  <a:pt x="135" y="47"/>
                  <a:pt x="135" y="47"/>
                  <a:pt x="135" y="47"/>
                </a:cubicBezTo>
                <a:cubicBezTo>
                  <a:pt x="134" y="46"/>
                  <a:pt x="134" y="45"/>
                  <a:pt x="134" y="45"/>
                </a:cubicBezTo>
                <a:cubicBezTo>
                  <a:pt x="135" y="44"/>
                  <a:pt x="135" y="43"/>
                  <a:pt x="136" y="44"/>
                </a:cubicBezTo>
                <a:cubicBezTo>
                  <a:pt x="137" y="44"/>
                  <a:pt x="137" y="44"/>
                  <a:pt x="137" y="44"/>
                </a:cubicBezTo>
                <a:cubicBezTo>
                  <a:pt x="148" y="33"/>
                  <a:pt x="148" y="33"/>
                  <a:pt x="148" y="33"/>
                </a:cubicBezTo>
                <a:cubicBezTo>
                  <a:pt x="148" y="33"/>
                  <a:pt x="148" y="32"/>
                  <a:pt x="148" y="32"/>
                </a:cubicBezTo>
                <a:cubicBezTo>
                  <a:pt x="148" y="31"/>
                  <a:pt x="148" y="31"/>
                  <a:pt x="149" y="31"/>
                </a:cubicBezTo>
                <a:cubicBezTo>
                  <a:pt x="159" y="35"/>
                  <a:pt x="159" y="35"/>
                  <a:pt x="159" y="35"/>
                </a:cubicBezTo>
                <a:cubicBezTo>
                  <a:pt x="159" y="35"/>
                  <a:pt x="159" y="36"/>
                  <a:pt x="159" y="37"/>
                </a:cubicBezTo>
                <a:cubicBezTo>
                  <a:pt x="159" y="37"/>
                  <a:pt x="158" y="37"/>
                  <a:pt x="158" y="37"/>
                </a:cubicBezTo>
                <a:cubicBezTo>
                  <a:pt x="157" y="53"/>
                  <a:pt x="157" y="53"/>
                  <a:pt x="157" y="53"/>
                </a:cubicBezTo>
                <a:cubicBezTo>
                  <a:pt x="158" y="53"/>
                  <a:pt x="158" y="53"/>
                  <a:pt x="158" y="53"/>
                </a:cubicBezTo>
                <a:cubicBezTo>
                  <a:pt x="158" y="54"/>
                  <a:pt x="158" y="55"/>
                  <a:pt x="158" y="55"/>
                </a:cubicBezTo>
                <a:cubicBezTo>
                  <a:pt x="158" y="56"/>
                  <a:pt x="157" y="57"/>
                  <a:pt x="156" y="56"/>
                </a:cubicBezTo>
                <a:cubicBezTo>
                  <a:pt x="156" y="56"/>
                  <a:pt x="156" y="56"/>
                  <a:pt x="156" y="56"/>
                </a:cubicBezTo>
                <a:cubicBezTo>
                  <a:pt x="144" y="68"/>
                  <a:pt x="144" y="68"/>
                  <a:pt x="144" y="68"/>
                </a:cubicBezTo>
                <a:cubicBezTo>
                  <a:pt x="138" y="80"/>
                  <a:pt x="138" y="80"/>
                  <a:pt x="138" y="80"/>
                </a:cubicBezTo>
                <a:cubicBezTo>
                  <a:pt x="147" y="84"/>
                  <a:pt x="147" y="84"/>
                  <a:pt x="147" y="84"/>
                </a:cubicBezTo>
                <a:cubicBezTo>
                  <a:pt x="149" y="85"/>
                  <a:pt x="149" y="85"/>
                  <a:pt x="149" y="85"/>
                </a:cubicBezTo>
                <a:cubicBezTo>
                  <a:pt x="153" y="78"/>
                  <a:pt x="153" y="78"/>
                  <a:pt x="153" y="78"/>
                </a:cubicBezTo>
                <a:cubicBezTo>
                  <a:pt x="154" y="74"/>
                  <a:pt x="158" y="73"/>
                  <a:pt x="162" y="74"/>
                </a:cubicBezTo>
                <a:cubicBezTo>
                  <a:pt x="165" y="76"/>
                  <a:pt x="167" y="80"/>
                  <a:pt x="165" y="83"/>
                </a:cubicBezTo>
                <a:cubicBezTo>
                  <a:pt x="161" y="91"/>
                  <a:pt x="161" y="91"/>
                  <a:pt x="161" y="91"/>
                </a:cubicBezTo>
                <a:cubicBezTo>
                  <a:pt x="167" y="96"/>
                  <a:pt x="170" y="103"/>
                  <a:pt x="169" y="111"/>
                </a:cubicBezTo>
                <a:cubicBezTo>
                  <a:pt x="172" y="112"/>
                  <a:pt x="172" y="112"/>
                  <a:pt x="172" y="112"/>
                </a:cubicBezTo>
                <a:cubicBezTo>
                  <a:pt x="173" y="112"/>
                  <a:pt x="173" y="114"/>
                  <a:pt x="173" y="115"/>
                </a:cubicBezTo>
                <a:cubicBezTo>
                  <a:pt x="169" y="123"/>
                  <a:pt x="169" y="123"/>
                  <a:pt x="169" y="123"/>
                </a:cubicBezTo>
                <a:cubicBezTo>
                  <a:pt x="169" y="124"/>
                  <a:pt x="167" y="125"/>
                  <a:pt x="166" y="124"/>
                </a:cubicBezTo>
                <a:cubicBezTo>
                  <a:pt x="163" y="123"/>
                  <a:pt x="163" y="123"/>
                  <a:pt x="163" y="123"/>
                </a:cubicBezTo>
                <a:cubicBezTo>
                  <a:pt x="158" y="128"/>
                  <a:pt x="151" y="131"/>
                  <a:pt x="143" y="130"/>
                </a:cubicBezTo>
                <a:cubicBezTo>
                  <a:pt x="147" y="136"/>
                  <a:pt x="147" y="143"/>
                  <a:pt x="144" y="150"/>
                </a:cubicBezTo>
                <a:cubicBezTo>
                  <a:pt x="141" y="156"/>
                  <a:pt x="137" y="160"/>
                  <a:pt x="131" y="162"/>
                </a:cubicBezTo>
                <a:close/>
                <a:moveTo>
                  <a:pt x="131" y="143"/>
                </a:moveTo>
                <a:cubicBezTo>
                  <a:pt x="131" y="143"/>
                  <a:pt x="131" y="143"/>
                  <a:pt x="131" y="143"/>
                </a:cubicBezTo>
                <a:cubicBezTo>
                  <a:pt x="131" y="142"/>
                  <a:pt x="131" y="142"/>
                  <a:pt x="131" y="141"/>
                </a:cubicBezTo>
                <a:lnTo>
                  <a:pt x="131" y="143"/>
                </a:lnTo>
                <a:close/>
                <a:moveTo>
                  <a:pt x="131" y="71"/>
                </a:moveTo>
                <a:cubicBezTo>
                  <a:pt x="131" y="125"/>
                  <a:pt x="131" y="125"/>
                  <a:pt x="131" y="125"/>
                </a:cubicBezTo>
                <a:cubicBezTo>
                  <a:pt x="125" y="125"/>
                  <a:pt x="125" y="125"/>
                  <a:pt x="125" y="125"/>
                </a:cubicBezTo>
                <a:cubicBezTo>
                  <a:pt x="125" y="122"/>
                  <a:pt x="125" y="122"/>
                  <a:pt x="125" y="122"/>
                </a:cubicBezTo>
                <a:cubicBezTo>
                  <a:pt x="125" y="122"/>
                  <a:pt x="125" y="122"/>
                  <a:pt x="125" y="122"/>
                </a:cubicBezTo>
                <a:cubicBezTo>
                  <a:pt x="125" y="122"/>
                  <a:pt x="125" y="122"/>
                  <a:pt x="125" y="122"/>
                </a:cubicBezTo>
                <a:cubicBezTo>
                  <a:pt x="125" y="74"/>
                  <a:pt x="125" y="74"/>
                  <a:pt x="125" y="74"/>
                </a:cubicBezTo>
                <a:cubicBezTo>
                  <a:pt x="129" y="76"/>
                  <a:pt x="129" y="76"/>
                  <a:pt x="129" y="76"/>
                </a:cubicBezTo>
                <a:lnTo>
                  <a:pt x="131" y="71"/>
                </a:lnTo>
                <a:close/>
                <a:moveTo>
                  <a:pt x="131" y="134"/>
                </a:moveTo>
                <a:cubicBezTo>
                  <a:pt x="131" y="138"/>
                  <a:pt x="131" y="138"/>
                  <a:pt x="131" y="138"/>
                </a:cubicBezTo>
                <a:cubicBezTo>
                  <a:pt x="128" y="139"/>
                  <a:pt x="128" y="139"/>
                  <a:pt x="128" y="139"/>
                </a:cubicBezTo>
                <a:cubicBezTo>
                  <a:pt x="129" y="140"/>
                  <a:pt x="130" y="141"/>
                  <a:pt x="131" y="141"/>
                </a:cubicBezTo>
                <a:cubicBezTo>
                  <a:pt x="131" y="143"/>
                  <a:pt x="131" y="143"/>
                  <a:pt x="131" y="143"/>
                </a:cubicBezTo>
                <a:cubicBezTo>
                  <a:pt x="130" y="144"/>
                  <a:pt x="130" y="144"/>
                  <a:pt x="130" y="144"/>
                </a:cubicBezTo>
                <a:cubicBezTo>
                  <a:pt x="130" y="144"/>
                  <a:pt x="130" y="144"/>
                  <a:pt x="130" y="144"/>
                </a:cubicBezTo>
                <a:cubicBezTo>
                  <a:pt x="131" y="145"/>
                  <a:pt x="131" y="145"/>
                  <a:pt x="131" y="145"/>
                </a:cubicBezTo>
                <a:cubicBezTo>
                  <a:pt x="131" y="151"/>
                  <a:pt x="131" y="151"/>
                  <a:pt x="131" y="151"/>
                </a:cubicBezTo>
                <a:cubicBezTo>
                  <a:pt x="127" y="144"/>
                  <a:pt x="127" y="144"/>
                  <a:pt x="127" y="144"/>
                </a:cubicBezTo>
                <a:cubicBezTo>
                  <a:pt x="126" y="144"/>
                  <a:pt x="126" y="144"/>
                  <a:pt x="125" y="144"/>
                </a:cubicBezTo>
                <a:cubicBezTo>
                  <a:pt x="125" y="144"/>
                  <a:pt x="125" y="144"/>
                  <a:pt x="125" y="144"/>
                </a:cubicBezTo>
                <a:cubicBezTo>
                  <a:pt x="125" y="137"/>
                  <a:pt x="125" y="137"/>
                  <a:pt x="125" y="137"/>
                </a:cubicBezTo>
                <a:cubicBezTo>
                  <a:pt x="125" y="137"/>
                  <a:pt x="125" y="137"/>
                  <a:pt x="125" y="137"/>
                </a:cubicBezTo>
                <a:cubicBezTo>
                  <a:pt x="125" y="137"/>
                  <a:pt x="126" y="138"/>
                  <a:pt x="126" y="138"/>
                </a:cubicBezTo>
                <a:cubicBezTo>
                  <a:pt x="127" y="138"/>
                  <a:pt x="127" y="138"/>
                  <a:pt x="127" y="138"/>
                </a:cubicBezTo>
                <a:cubicBezTo>
                  <a:pt x="127" y="138"/>
                  <a:pt x="127" y="138"/>
                  <a:pt x="127" y="138"/>
                </a:cubicBezTo>
                <a:lnTo>
                  <a:pt x="131" y="134"/>
                </a:lnTo>
                <a:close/>
                <a:moveTo>
                  <a:pt x="131" y="158"/>
                </a:moveTo>
                <a:cubicBezTo>
                  <a:pt x="131" y="162"/>
                  <a:pt x="131" y="162"/>
                  <a:pt x="131" y="162"/>
                </a:cubicBezTo>
                <a:cubicBezTo>
                  <a:pt x="129" y="162"/>
                  <a:pt x="127" y="163"/>
                  <a:pt x="125" y="163"/>
                </a:cubicBezTo>
                <a:cubicBezTo>
                  <a:pt x="125" y="160"/>
                  <a:pt x="125" y="160"/>
                  <a:pt x="125" y="160"/>
                </a:cubicBezTo>
                <a:cubicBezTo>
                  <a:pt x="126" y="160"/>
                  <a:pt x="126" y="159"/>
                  <a:pt x="127" y="159"/>
                </a:cubicBezTo>
                <a:cubicBezTo>
                  <a:pt x="129" y="159"/>
                  <a:pt x="130" y="159"/>
                  <a:pt x="131" y="158"/>
                </a:cubicBezTo>
                <a:close/>
                <a:moveTo>
                  <a:pt x="125" y="74"/>
                </a:moveTo>
                <a:cubicBezTo>
                  <a:pt x="125" y="122"/>
                  <a:pt x="125" y="122"/>
                  <a:pt x="125" y="122"/>
                </a:cubicBezTo>
                <a:cubicBezTo>
                  <a:pt x="125" y="122"/>
                  <a:pt x="125" y="122"/>
                  <a:pt x="125" y="122"/>
                </a:cubicBezTo>
                <a:cubicBezTo>
                  <a:pt x="125" y="122"/>
                  <a:pt x="125" y="122"/>
                  <a:pt x="125" y="122"/>
                </a:cubicBezTo>
                <a:cubicBezTo>
                  <a:pt x="125" y="122"/>
                  <a:pt x="125" y="122"/>
                  <a:pt x="125" y="122"/>
                </a:cubicBezTo>
                <a:cubicBezTo>
                  <a:pt x="125" y="125"/>
                  <a:pt x="125" y="125"/>
                  <a:pt x="125" y="125"/>
                </a:cubicBezTo>
                <a:cubicBezTo>
                  <a:pt x="124" y="125"/>
                  <a:pt x="124" y="125"/>
                  <a:pt x="124" y="125"/>
                </a:cubicBezTo>
                <a:cubicBezTo>
                  <a:pt x="123" y="137"/>
                  <a:pt x="123" y="137"/>
                  <a:pt x="123" y="137"/>
                </a:cubicBezTo>
                <a:cubicBezTo>
                  <a:pt x="124" y="137"/>
                  <a:pt x="124" y="137"/>
                  <a:pt x="124" y="137"/>
                </a:cubicBezTo>
                <a:cubicBezTo>
                  <a:pt x="124" y="137"/>
                  <a:pt x="124" y="137"/>
                  <a:pt x="125" y="137"/>
                </a:cubicBezTo>
                <a:cubicBezTo>
                  <a:pt x="125" y="144"/>
                  <a:pt x="125" y="144"/>
                  <a:pt x="125" y="144"/>
                </a:cubicBezTo>
                <a:cubicBezTo>
                  <a:pt x="125" y="144"/>
                  <a:pt x="125" y="144"/>
                  <a:pt x="125" y="144"/>
                </a:cubicBezTo>
                <a:cubicBezTo>
                  <a:pt x="124" y="144"/>
                  <a:pt x="123" y="144"/>
                  <a:pt x="122" y="144"/>
                </a:cubicBezTo>
                <a:cubicBezTo>
                  <a:pt x="121" y="153"/>
                  <a:pt x="121" y="153"/>
                  <a:pt x="121" y="153"/>
                </a:cubicBezTo>
                <a:cubicBezTo>
                  <a:pt x="122" y="153"/>
                  <a:pt x="123" y="154"/>
                  <a:pt x="123" y="154"/>
                </a:cubicBezTo>
                <a:cubicBezTo>
                  <a:pt x="122" y="156"/>
                  <a:pt x="122" y="156"/>
                  <a:pt x="122" y="156"/>
                </a:cubicBezTo>
                <a:cubicBezTo>
                  <a:pt x="121" y="156"/>
                  <a:pt x="121" y="156"/>
                  <a:pt x="121" y="156"/>
                </a:cubicBezTo>
                <a:cubicBezTo>
                  <a:pt x="121" y="145"/>
                  <a:pt x="121" y="145"/>
                  <a:pt x="121" y="145"/>
                </a:cubicBezTo>
                <a:cubicBezTo>
                  <a:pt x="122" y="144"/>
                  <a:pt x="122" y="144"/>
                  <a:pt x="122" y="144"/>
                </a:cubicBezTo>
                <a:cubicBezTo>
                  <a:pt x="121" y="143"/>
                  <a:pt x="121" y="143"/>
                  <a:pt x="121" y="143"/>
                </a:cubicBezTo>
                <a:cubicBezTo>
                  <a:pt x="121" y="136"/>
                  <a:pt x="121" y="136"/>
                  <a:pt x="121" y="136"/>
                </a:cubicBezTo>
                <a:cubicBezTo>
                  <a:pt x="122" y="136"/>
                  <a:pt x="122" y="136"/>
                  <a:pt x="122" y="136"/>
                </a:cubicBezTo>
                <a:cubicBezTo>
                  <a:pt x="121" y="134"/>
                  <a:pt x="121" y="134"/>
                  <a:pt x="121" y="134"/>
                </a:cubicBezTo>
                <a:cubicBezTo>
                  <a:pt x="121" y="72"/>
                  <a:pt x="121" y="72"/>
                  <a:pt x="121" y="72"/>
                </a:cubicBezTo>
                <a:lnTo>
                  <a:pt x="125" y="74"/>
                </a:lnTo>
                <a:close/>
                <a:moveTo>
                  <a:pt x="125" y="160"/>
                </a:moveTo>
                <a:cubicBezTo>
                  <a:pt x="125" y="163"/>
                  <a:pt x="125" y="163"/>
                  <a:pt x="125" y="163"/>
                </a:cubicBezTo>
                <a:cubicBezTo>
                  <a:pt x="123" y="163"/>
                  <a:pt x="122" y="163"/>
                  <a:pt x="121" y="163"/>
                </a:cubicBezTo>
                <a:cubicBezTo>
                  <a:pt x="121" y="160"/>
                  <a:pt x="121" y="160"/>
                  <a:pt x="121" y="160"/>
                </a:cubicBezTo>
                <a:cubicBezTo>
                  <a:pt x="122" y="160"/>
                  <a:pt x="123" y="160"/>
                  <a:pt x="125" y="160"/>
                </a:cubicBezTo>
                <a:close/>
                <a:moveTo>
                  <a:pt x="121" y="72"/>
                </a:moveTo>
                <a:cubicBezTo>
                  <a:pt x="121" y="134"/>
                  <a:pt x="121" y="134"/>
                  <a:pt x="121" y="134"/>
                </a:cubicBezTo>
                <a:cubicBezTo>
                  <a:pt x="116" y="126"/>
                  <a:pt x="116" y="126"/>
                  <a:pt x="116" y="126"/>
                </a:cubicBezTo>
                <a:cubicBezTo>
                  <a:pt x="111" y="126"/>
                  <a:pt x="111" y="126"/>
                  <a:pt x="111" y="126"/>
                </a:cubicBezTo>
                <a:cubicBezTo>
                  <a:pt x="111" y="126"/>
                  <a:pt x="111" y="127"/>
                  <a:pt x="110" y="127"/>
                </a:cubicBezTo>
                <a:cubicBezTo>
                  <a:pt x="110" y="123"/>
                  <a:pt x="110" y="123"/>
                  <a:pt x="110" y="123"/>
                </a:cubicBezTo>
                <a:cubicBezTo>
                  <a:pt x="113" y="121"/>
                  <a:pt x="115" y="120"/>
                  <a:pt x="118" y="119"/>
                </a:cubicBezTo>
                <a:cubicBezTo>
                  <a:pt x="110" y="116"/>
                  <a:pt x="110" y="116"/>
                  <a:pt x="110" y="116"/>
                </a:cubicBezTo>
                <a:cubicBezTo>
                  <a:pt x="110" y="67"/>
                  <a:pt x="110" y="67"/>
                  <a:pt x="110" y="67"/>
                </a:cubicBezTo>
                <a:lnTo>
                  <a:pt x="121" y="72"/>
                </a:lnTo>
                <a:close/>
                <a:moveTo>
                  <a:pt x="121" y="136"/>
                </a:moveTo>
                <a:cubicBezTo>
                  <a:pt x="110" y="131"/>
                  <a:pt x="110" y="131"/>
                  <a:pt x="110" y="131"/>
                </a:cubicBezTo>
                <a:cubicBezTo>
                  <a:pt x="110" y="142"/>
                  <a:pt x="110" y="142"/>
                  <a:pt x="110" y="142"/>
                </a:cubicBezTo>
                <a:cubicBezTo>
                  <a:pt x="118" y="141"/>
                  <a:pt x="118" y="141"/>
                  <a:pt x="118" y="141"/>
                </a:cubicBezTo>
                <a:cubicBezTo>
                  <a:pt x="120" y="142"/>
                  <a:pt x="120" y="142"/>
                  <a:pt x="120" y="142"/>
                </a:cubicBezTo>
                <a:cubicBezTo>
                  <a:pt x="120" y="143"/>
                  <a:pt x="120" y="143"/>
                  <a:pt x="120" y="143"/>
                </a:cubicBezTo>
                <a:cubicBezTo>
                  <a:pt x="121" y="143"/>
                  <a:pt x="121" y="143"/>
                  <a:pt x="121" y="143"/>
                </a:cubicBezTo>
                <a:lnTo>
                  <a:pt x="121" y="136"/>
                </a:lnTo>
                <a:close/>
                <a:moveTo>
                  <a:pt x="121" y="145"/>
                </a:moveTo>
                <a:cubicBezTo>
                  <a:pt x="121" y="156"/>
                  <a:pt x="121" y="156"/>
                  <a:pt x="121" y="156"/>
                </a:cubicBezTo>
                <a:cubicBezTo>
                  <a:pt x="121" y="156"/>
                  <a:pt x="121" y="156"/>
                  <a:pt x="121" y="156"/>
                </a:cubicBezTo>
                <a:cubicBezTo>
                  <a:pt x="120" y="159"/>
                  <a:pt x="120" y="159"/>
                  <a:pt x="120" y="159"/>
                </a:cubicBezTo>
                <a:cubicBezTo>
                  <a:pt x="121" y="160"/>
                  <a:pt x="121" y="160"/>
                  <a:pt x="121" y="160"/>
                </a:cubicBezTo>
                <a:cubicBezTo>
                  <a:pt x="121" y="163"/>
                  <a:pt x="121" y="163"/>
                  <a:pt x="121" y="163"/>
                </a:cubicBezTo>
                <a:cubicBezTo>
                  <a:pt x="119" y="163"/>
                  <a:pt x="117" y="162"/>
                  <a:pt x="114" y="161"/>
                </a:cubicBezTo>
                <a:cubicBezTo>
                  <a:pt x="113" y="160"/>
                  <a:pt x="112" y="159"/>
                  <a:pt x="110" y="159"/>
                </a:cubicBezTo>
                <a:cubicBezTo>
                  <a:pt x="110" y="154"/>
                  <a:pt x="110" y="154"/>
                  <a:pt x="110" y="154"/>
                </a:cubicBezTo>
                <a:cubicBezTo>
                  <a:pt x="111" y="155"/>
                  <a:pt x="111" y="155"/>
                  <a:pt x="112" y="155"/>
                </a:cubicBezTo>
                <a:cubicBezTo>
                  <a:pt x="113" y="153"/>
                  <a:pt x="113" y="153"/>
                  <a:pt x="113" y="153"/>
                </a:cubicBezTo>
                <a:cubicBezTo>
                  <a:pt x="110" y="152"/>
                  <a:pt x="110" y="152"/>
                  <a:pt x="110" y="152"/>
                </a:cubicBezTo>
                <a:cubicBezTo>
                  <a:pt x="110" y="148"/>
                  <a:pt x="110" y="148"/>
                  <a:pt x="110" y="148"/>
                </a:cubicBezTo>
                <a:cubicBezTo>
                  <a:pt x="116" y="151"/>
                  <a:pt x="116" y="151"/>
                  <a:pt x="116" y="151"/>
                </a:cubicBezTo>
                <a:lnTo>
                  <a:pt x="121" y="145"/>
                </a:lnTo>
                <a:close/>
                <a:moveTo>
                  <a:pt x="110" y="67"/>
                </a:moveTo>
                <a:cubicBezTo>
                  <a:pt x="110" y="116"/>
                  <a:pt x="110" y="116"/>
                  <a:pt x="110" y="116"/>
                </a:cubicBezTo>
                <a:cubicBezTo>
                  <a:pt x="104" y="113"/>
                  <a:pt x="104" y="113"/>
                  <a:pt x="104" y="113"/>
                </a:cubicBezTo>
                <a:cubicBezTo>
                  <a:pt x="104" y="64"/>
                  <a:pt x="104" y="64"/>
                  <a:pt x="104" y="64"/>
                </a:cubicBezTo>
                <a:lnTo>
                  <a:pt x="110" y="67"/>
                </a:lnTo>
                <a:close/>
                <a:moveTo>
                  <a:pt x="110" y="123"/>
                </a:moveTo>
                <a:cubicBezTo>
                  <a:pt x="110" y="127"/>
                  <a:pt x="110" y="127"/>
                  <a:pt x="110" y="127"/>
                </a:cubicBezTo>
                <a:cubicBezTo>
                  <a:pt x="110" y="128"/>
                  <a:pt x="110" y="128"/>
                  <a:pt x="110" y="128"/>
                </a:cubicBezTo>
                <a:cubicBezTo>
                  <a:pt x="109" y="128"/>
                  <a:pt x="109" y="129"/>
                  <a:pt x="108" y="130"/>
                </a:cubicBezTo>
                <a:cubicBezTo>
                  <a:pt x="110" y="131"/>
                  <a:pt x="110" y="131"/>
                  <a:pt x="110" y="131"/>
                </a:cubicBezTo>
                <a:cubicBezTo>
                  <a:pt x="110" y="142"/>
                  <a:pt x="110" y="142"/>
                  <a:pt x="110" y="142"/>
                </a:cubicBezTo>
                <a:cubicBezTo>
                  <a:pt x="105" y="143"/>
                  <a:pt x="105" y="143"/>
                  <a:pt x="105" y="143"/>
                </a:cubicBezTo>
                <a:cubicBezTo>
                  <a:pt x="105" y="144"/>
                  <a:pt x="105" y="145"/>
                  <a:pt x="105" y="146"/>
                </a:cubicBezTo>
                <a:cubicBezTo>
                  <a:pt x="110" y="148"/>
                  <a:pt x="110" y="148"/>
                  <a:pt x="110" y="148"/>
                </a:cubicBezTo>
                <a:cubicBezTo>
                  <a:pt x="110" y="152"/>
                  <a:pt x="110" y="152"/>
                  <a:pt x="110" y="152"/>
                </a:cubicBezTo>
                <a:cubicBezTo>
                  <a:pt x="107" y="150"/>
                  <a:pt x="107" y="150"/>
                  <a:pt x="107" y="150"/>
                </a:cubicBezTo>
                <a:cubicBezTo>
                  <a:pt x="108" y="152"/>
                  <a:pt x="109" y="153"/>
                  <a:pt x="110" y="154"/>
                </a:cubicBezTo>
                <a:cubicBezTo>
                  <a:pt x="110" y="159"/>
                  <a:pt x="110" y="159"/>
                  <a:pt x="110" y="159"/>
                </a:cubicBezTo>
                <a:cubicBezTo>
                  <a:pt x="107" y="156"/>
                  <a:pt x="105" y="154"/>
                  <a:pt x="104" y="151"/>
                </a:cubicBezTo>
                <a:cubicBezTo>
                  <a:pt x="104" y="128"/>
                  <a:pt x="104" y="128"/>
                  <a:pt x="104" y="128"/>
                </a:cubicBezTo>
                <a:cubicBezTo>
                  <a:pt x="105" y="128"/>
                  <a:pt x="105" y="128"/>
                  <a:pt x="105" y="128"/>
                </a:cubicBezTo>
                <a:cubicBezTo>
                  <a:pt x="106" y="128"/>
                  <a:pt x="106" y="127"/>
                  <a:pt x="107" y="126"/>
                </a:cubicBezTo>
                <a:cubicBezTo>
                  <a:pt x="104" y="126"/>
                  <a:pt x="104" y="126"/>
                  <a:pt x="104" y="126"/>
                </a:cubicBezTo>
                <a:cubicBezTo>
                  <a:pt x="104" y="123"/>
                  <a:pt x="104" y="123"/>
                  <a:pt x="104" y="123"/>
                </a:cubicBezTo>
                <a:cubicBezTo>
                  <a:pt x="110" y="123"/>
                  <a:pt x="110" y="123"/>
                  <a:pt x="110" y="123"/>
                </a:cubicBezTo>
                <a:close/>
                <a:moveTo>
                  <a:pt x="104" y="64"/>
                </a:moveTo>
                <a:cubicBezTo>
                  <a:pt x="104" y="113"/>
                  <a:pt x="104" y="113"/>
                  <a:pt x="104" y="113"/>
                </a:cubicBezTo>
                <a:cubicBezTo>
                  <a:pt x="94" y="108"/>
                  <a:pt x="94" y="108"/>
                  <a:pt x="94" y="108"/>
                </a:cubicBezTo>
                <a:cubicBezTo>
                  <a:pt x="94" y="60"/>
                  <a:pt x="94" y="60"/>
                  <a:pt x="94" y="60"/>
                </a:cubicBezTo>
                <a:lnTo>
                  <a:pt x="104" y="64"/>
                </a:lnTo>
                <a:close/>
                <a:moveTo>
                  <a:pt x="104" y="123"/>
                </a:moveTo>
                <a:cubicBezTo>
                  <a:pt x="95" y="124"/>
                  <a:pt x="95" y="124"/>
                  <a:pt x="95" y="124"/>
                </a:cubicBezTo>
                <a:cubicBezTo>
                  <a:pt x="96" y="119"/>
                  <a:pt x="96" y="114"/>
                  <a:pt x="94" y="109"/>
                </a:cubicBezTo>
                <a:cubicBezTo>
                  <a:pt x="94" y="130"/>
                  <a:pt x="94" y="130"/>
                  <a:pt x="94" y="130"/>
                </a:cubicBezTo>
                <a:cubicBezTo>
                  <a:pt x="102" y="134"/>
                  <a:pt x="102" y="134"/>
                  <a:pt x="102" y="134"/>
                </a:cubicBezTo>
                <a:cubicBezTo>
                  <a:pt x="101" y="137"/>
                  <a:pt x="101" y="141"/>
                  <a:pt x="102" y="144"/>
                </a:cubicBezTo>
                <a:cubicBezTo>
                  <a:pt x="94" y="141"/>
                  <a:pt x="94" y="141"/>
                  <a:pt x="94" y="141"/>
                </a:cubicBezTo>
                <a:cubicBezTo>
                  <a:pt x="94" y="144"/>
                  <a:pt x="94" y="144"/>
                  <a:pt x="94" y="144"/>
                </a:cubicBezTo>
                <a:cubicBezTo>
                  <a:pt x="103" y="148"/>
                  <a:pt x="103" y="148"/>
                  <a:pt x="103" y="148"/>
                </a:cubicBezTo>
                <a:cubicBezTo>
                  <a:pt x="103" y="149"/>
                  <a:pt x="103" y="150"/>
                  <a:pt x="104" y="151"/>
                </a:cubicBezTo>
                <a:cubicBezTo>
                  <a:pt x="104" y="128"/>
                  <a:pt x="104" y="128"/>
                  <a:pt x="104" y="128"/>
                </a:cubicBezTo>
                <a:cubicBezTo>
                  <a:pt x="101" y="126"/>
                  <a:pt x="101" y="126"/>
                  <a:pt x="101" y="126"/>
                </a:cubicBezTo>
                <a:cubicBezTo>
                  <a:pt x="104" y="126"/>
                  <a:pt x="104" y="126"/>
                  <a:pt x="104" y="126"/>
                </a:cubicBezTo>
                <a:lnTo>
                  <a:pt x="104" y="123"/>
                </a:lnTo>
                <a:close/>
                <a:moveTo>
                  <a:pt x="94" y="34"/>
                </a:moveTo>
                <a:cubicBezTo>
                  <a:pt x="94" y="17"/>
                  <a:pt x="94" y="17"/>
                  <a:pt x="94" y="17"/>
                </a:cubicBezTo>
                <a:cubicBezTo>
                  <a:pt x="101" y="20"/>
                  <a:pt x="101" y="20"/>
                  <a:pt x="101" y="20"/>
                </a:cubicBezTo>
                <a:cubicBezTo>
                  <a:pt x="102" y="20"/>
                  <a:pt x="102" y="21"/>
                  <a:pt x="102" y="23"/>
                </a:cubicBezTo>
                <a:cubicBezTo>
                  <a:pt x="101" y="25"/>
                  <a:pt x="101" y="25"/>
                  <a:pt x="101" y="25"/>
                </a:cubicBezTo>
                <a:cubicBezTo>
                  <a:pt x="100" y="26"/>
                  <a:pt x="99" y="27"/>
                  <a:pt x="98" y="26"/>
                </a:cubicBezTo>
                <a:cubicBezTo>
                  <a:pt x="97" y="26"/>
                  <a:pt x="97" y="26"/>
                  <a:pt x="97" y="26"/>
                </a:cubicBezTo>
                <a:lnTo>
                  <a:pt x="94" y="34"/>
                </a:lnTo>
                <a:close/>
                <a:moveTo>
                  <a:pt x="94" y="17"/>
                </a:moveTo>
                <a:cubicBezTo>
                  <a:pt x="94" y="34"/>
                  <a:pt x="94" y="34"/>
                  <a:pt x="94" y="34"/>
                </a:cubicBezTo>
                <a:cubicBezTo>
                  <a:pt x="84" y="55"/>
                  <a:pt x="84" y="55"/>
                  <a:pt x="84" y="55"/>
                </a:cubicBezTo>
                <a:cubicBezTo>
                  <a:pt x="94" y="60"/>
                  <a:pt x="94" y="60"/>
                  <a:pt x="94" y="60"/>
                </a:cubicBezTo>
                <a:cubicBezTo>
                  <a:pt x="94" y="108"/>
                  <a:pt x="94" y="108"/>
                  <a:pt x="94" y="108"/>
                </a:cubicBezTo>
                <a:cubicBezTo>
                  <a:pt x="93" y="108"/>
                  <a:pt x="93" y="108"/>
                  <a:pt x="93" y="108"/>
                </a:cubicBezTo>
                <a:cubicBezTo>
                  <a:pt x="94" y="109"/>
                  <a:pt x="94" y="109"/>
                  <a:pt x="94" y="109"/>
                </a:cubicBezTo>
                <a:cubicBezTo>
                  <a:pt x="94" y="130"/>
                  <a:pt x="94" y="130"/>
                  <a:pt x="94" y="130"/>
                </a:cubicBezTo>
                <a:cubicBezTo>
                  <a:pt x="92" y="129"/>
                  <a:pt x="92" y="129"/>
                  <a:pt x="92" y="129"/>
                </a:cubicBezTo>
                <a:cubicBezTo>
                  <a:pt x="91" y="132"/>
                  <a:pt x="88" y="135"/>
                  <a:pt x="85" y="137"/>
                </a:cubicBezTo>
                <a:cubicBezTo>
                  <a:pt x="94" y="141"/>
                  <a:pt x="94" y="141"/>
                  <a:pt x="94" y="141"/>
                </a:cubicBezTo>
                <a:cubicBezTo>
                  <a:pt x="94" y="144"/>
                  <a:pt x="94" y="144"/>
                  <a:pt x="94" y="144"/>
                </a:cubicBezTo>
                <a:cubicBezTo>
                  <a:pt x="81" y="139"/>
                  <a:pt x="81" y="139"/>
                  <a:pt x="81" y="139"/>
                </a:cubicBezTo>
                <a:cubicBezTo>
                  <a:pt x="80" y="139"/>
                  <a:pt x="79" y="139"/>
                  <a:pt x="78" y="140"/>
                </a:cubicBezTo>
                <a:cubicBezTo>
                  <a:pt x="78" y="133"/>
                  <a:pt x="78" y="133"/>
                  <a:pt x="78" y="133"/>
                </a:cubicBezTo>
                <a:cubicBezTo>
                  <a:pt x="81" y="135"/>
                  <a:pt x="81" y="135"/>
                  <a:pt x="81" y="135"/>
                </a:cubicBezTo>
                <a:cubicBezTo>
                  <a:pt x="82" y="135"/>
                  <a:pt x="83" y="134"/>
                  <a:pt x="83" y="134"/>
                </a:cubicBezTo>
                <a:cubicBezTo>
                  <a:pt x="80" y="127"/>
                  <a:pt x="80" y="127"/>
                  <a:pt x="80" y="127"/>
                </a:cubicBezTo>
                <a:cubicBezTo>
                  <a:pt x="78" y="127"/>
                  <a:pt x="78" y="127"/>
                  <a:pt x="78" y="127"/>
                </a:cubicBezTo>
                <a:cubicBezTo>
                  <a:pt x="78" y="124"/>
                  <a:pt x="78" y="124"/>
                  <a:pt x="78" y="124"/>
                </a:cubicBezTo>
                <a:cubicBezTo>
                  <a:pt x="78" y="124"/>
                  <a:pt x="78" y="124"/>
                  <a:pt x="78" y="124"/>
                </a:cubicBezTo>
                <a:cubicBezTo>
                  <a:pt x="78" y="124"/>
                  <a:pt x="78" y="124"/>
                  <a:pt x="78" y="124"/>
                </a:cubicBezTo>
                <a:cubicBezTo>
                  <a:pt x="78" y="116"/>
                  <a:pt x="78" y="116"/>
                  <a:pt x="78" y="116"/>
                </a:cubicBezTo>
                <a:cubicBezTo>
                  <a:pt x="92" y="122"/>
                  <a:pt x="92" y="122"/>
                  <a:pt x="92" y="122"/>
                </a:cubicBezTo>
                <a:cubicBezTo>
                  <a:pt x="92" y="122"/>
                  <a:pt x="92" y="121"/>
                  <a:pt x="92" y="120"/>
                </a:cubicBezTo>
                <a:cubicBezTo>
                  <a:pt x="92" y="118"/>
                  <a:pt x="92" y="115"/>
                  <a:pt x="91" y="113"/>
                </a:cubicBezTo>
                <a:cubicBezTo>
                  <a:pt x="78" y="116"/>
                  <a:pt x="78" y="116"/>
                  <a:pt x="78" y="116"/>
                </a:cubicBezTo>
                <a:cubicBezTo>
                  <a:pt x="78" y="114"/>
                  <a:pt x="78" y="114"/>
                  <a:pt x="78" y="114"/>
                </a:cubicBezTo>
                <a:cubicBezTo>
                  <a:pt x="86" y="105"/>
                  <a:pt x="86" y="105"/>
                  <a:pt x="86" y="105"/>
                </a:cubicBezTo>
                <a:cubicBezTo>
                  <a:pt x="78" y="101"/>
                  <a:pt x="78" y="101"/>
                  <a:pt x="78" y="101"/>
                </a:cubicBezTo>
                <a:cubicBezTo>
                  <a:pt x="78" y="52"/>
                  <a:pt x="78" y="52"/>
                  <a:pt x="78" y="52"/>
                </a:cubicBezTo>
                <a:cubicBezTo>
                  <a:pt x="79" y="52"/>
                  <a:pt x="80" y="52"/>
                  <a:pt x="80" y="51"/>
                </a:cubicBezTo>
                <a:cubicBezTo>
                  <a:pt x="91" y="27"/>
                  <a:pt x="91" y="27"/>
                  <a:pt x="91" y="27"/>
                </a:cubicBezTo>
                <a:cubicBezTo>
                  <a:pt x="92" y="26"/>
                  <a:pt x="91" y="24"/>
                  <a:pt x="90" y="24"/>
                </a:cubicBezTo>
                <a:cubicBezTo>
                  <a:pt x="78" y="18"/>
                  <a:pt x="78" y="18"/>
                  <a:pt x="78" y="18"/>
                </a:cubicBezTo>
                <a:cubicBezTo>
                  <a:pt x="78" y="9"/>
                  <a:pt x="78" y="9"/>
                  <a:pt x="78" y="9"/>
                </a:cubicBezTo>
                <a:lnTo>
                  <a:pt x="94" y="17"/>
                </a:lnTo>
                <a:close/>
                <a:moveTo>
                  <a:pt x="78" y="9"/>
                </a:moveTo>
                <a:cubicBezTo>
                  <a:pt x="78" y="18"/>
                  <a:pt x="78" y="18"/>
                  <a:pt x="78" y="18"/>
                </a:cubicBezTo>
                <a:cubicBezTo>
                  <a:pt x="74" y="16"/>
                  <a:pt x="74" y="16"/>
                  <a:pt x="74" y="16"/>
                </a:cubicBezTo>
                <a:cubicBezTo>
                  <a:pt x="74" y="7"/>
                  <a:pt x="74" y="7"/>
                  <a:pt x="74" y="7"/>
                </a:cubicBezTo>
                <a:lnTo>
                  <a:pt x="78" y="9"/>
                </a:lnTo>
                <a:close/>
                <a:moveTo>
                  <a:pt x="78" y="52"/>
                </a:moveTo>
                <a:cubicBezTo>
                  <a:pt x="78" y="101"/>
                  <a:pt x="78" y="101"/>
                  <a:pt x="78" y="101"/>
                </a:cubicBezTo>
                <a:cubicBezTo>
                  <a:pt x="74" y="99"/>
                  <a:pt x="74" y="99"/>
                  <a:pt x="74" y="99"/>
                </a:cubicBezTo>
                <a:cubicBezTo>
                  <a:pt x="74" y="105"/>
                  <a:pt x="74" y="105"/>
                  <a:pt x="74" y="105"/>
                </a:cubicBezTo>
                <a:cubicBezTo>
                  <a:pt x="74" y="50"/>
                  <a:pt x="74" y="50"/>
                  <a:pt x="74" y="50"/>
                </a:cubicBezTo>
                <a:cubicBezTo>
                  <a:pt x="77" y="52"/>
                  <a:pt x="77" y="52"/>
                  <a:pt x="77" y="52"/>
                </a:cubicBezTo>
                <a:lnTo>
                  <a:pt x="78" y="52"/>
                </a:lnTo>
                <a:close/>
                <a:moveTo>
                  <a:pt x="78" y="114"/>
                </a:moveTo>
                <a:cubicBezTo>
                  <a:pt x="78" y="116"/>
                  <a:pt x="78" y="116"/>
                  <a:pt x="78" y="116"/>
                </a:cubicBezTo>
                <a:cubicBezTo>
                  <a:pt x="77" y="116"/>
                  <a:pt x="77" y="116"/>
                  <a:pt x="77" y="116"/>
                </a:cubicBezTo>
                <a:cubicBezTo>
                  <a:pt x="78" y="116"/>
                  <a:pt x="78" y="116"/>
                  <a:pt x="78" y="116"/>
                </a:cubicBezTo>
                <a:cubicBezTo>
                  <a:pt x="78" y="124"/>
                  <a:pt x="78" y="124"/>
                  <a:pt x="78" y="124"/>
                </a:cubicBezTo>
                <a:cubicBezTo>
                  <a:pt x="77" y="122"/>
                  <a:pt x="77" y="122"/>
                  <a:pt x="77" y="122"/>
                </a:cubicBezTo>
                <a:cubicBezTo>
                  <a:pt x="75" y="121"/>
                  <a:pt x="75" y="121"/>
                  <a:pt x="75" y="121"/>
                </a:cubicBezTo>
                <a:cubicBezTo>
                  <a:pt x="74" y="121"/>
                  <a:pt x="74" y="121"/>
                  <a:pt x="74" y="121"/>
                </a:cubicBezTo>
                <a:cubicBezTo>
                  <a:pt x="74" y="121"/>
                  <a:pt x="74" y="121"/>
                  <a:pt x="74" y="121"/>
                </a:cubicBezTo>
                <a:cubicBezTo>
                  <a:pt x="74" y="114"/>
                  <a:pt x="74" y="114"/>
                  <a:pt x="74" y="114"/>
                </a:cubicBezTo>
                <a:cubicBezTo>
                  <a:pt x="74" y="114"/>
                  <a:pt x="74" y="114"/>
                  <a:pt x="74" y="114"/>
                </a:cubicBezTo>
                <a:cubicBezTo>
                  <a:pt x="75" y="114"/>
                  <a:pt x="75" y="115"/>
                  <a:pt x="76" y="115"/>
                </a:cubicBezTo>
                <a:cubicBezTo>
                  <a:pt x="76" y="115"/>
                  <a:pt x="76" y="115"/>
                  <a:pt x="76" y="115"/>
                </a:cubicBezTo>
                <a:lnTo>
                  <a:pt x="78" y="114"/>
                </a:lnTo>
                <a:close/>
                <a:moveTo>
                  <a:pt x="78" y="124"/>
                </a:moveTo>
                <a:cubicBezTo>
                  <a:pt x="78" y="127"/>
                  <a:pt x="78" y="127"/>
                  <a:pt x="78" y="127"/>
                </a:cubicBezTo>
                <a:cubicBezTo>
                  <a:pt x="74" y="127"/>
                  <a:pt x="74" y="127"/>
                  <a:pt x="74" y="127"/>
                </a:cubicBezTo>
                <a:cubicBezTo>
                  <a:pt x="74" y="124"/>
                  <a:pt x="74" y="124"/>
                  <a:pt x="74" y="124"/>
                </a:cubicBezTo>
                <a:lnTo>
                  <a:pt x="78" y="124"/>
                </a:lnTo>
                <a:close/>
                <a:moveTo>
                  <a:pt x="78" y="133"/>
                </a:moveTo>
                <a:cubicBezTo>
                  <a:pt x="78" y="140"/>
                  <a:pt x="78" y="140"/>
                  <a:pt x="78" y="140"/>
                </a:cubicBezTo>
                <a:cubicBezTo>
                  <a:pt x="76" y="140"/>
                  <a:pt x="75" y="140"/>
                  <a:pt x="74" y="140"/>
                </a:cubicBezTo>
                <a:cubicBezTo>
                  <a:pt x="74" y="137"/>
                  <a:pt x="74" y="137"/>
                  <a:pt x="74" y="137"/>
                </a:cubicBezTo>
                <a:cubicBezTo>
                  <a:pt x="74" y="137"/>
                  <a:pt x="75" y="137"/>
                  <a:pt x="76" y="136"/>
                </a:cubicBezTo>
                <a:cubicBezTo>
                  <a:pt x="74" y="135"/>
                  <a:pt x="74" y="135"/>
                  <a:pt x="74" y="135"/>
                </a:cubicBezTo>
                <a:cubicBezTo>
                  <a:pt x="74" y="131"/>
                  <a:pt x="74" y="131"/>
                  <a:pt x="74" y="131"/>
                </a:cubicBezTo>
                <a:lnTo>
                  <a:pt x="78" y="133"/>
                </a:lnTo>
                <a:close/>
                <a:moveTo>
                  <a:pt x="74" y="7"/>
                </a:moveTo>
                <a:cubicBezTo>
                  <a:pt x="74" y="16"/>
                  <a:pt x="74" y="16"/>
                  <a:pt x="74" y="16"/>
                </a:cubicBezTo>
                <a:cubicBezTo>
                  <a:pt x="63" y="11"/>
                  <a:pt x="63" y="11"/>
                  <a:pt x="63" y="11"/>
                </a:cubicBezTo>
                <a:cubicBezTo>
                  <a:pt x="62" y="11"/>
                  <a:pt x="62" y="11"/>
                  <a:pt x="62" y="11"/>
                </a:cubicBezTo>
                <a:cubicBezTo>
                  <a:pt x="62" y="2"/>
                  <a:pt x="62" y="2"/>
                  <a:pt x="62" y="2"/>
                </a:cubicBezTo>
                <a:lnTo>
                  <a:pt x="74" y="7"/>
                </a:lnTo>
                <a:close/>
                <a:moveTo>
                  <a:pt x="74" y="50"/>
                </a:moveTo>
                <a:cubicBezTo>
                  <a:pt x="74" y="105"/>
                  <a:pt x="74" y="105"/>
                  <a:pt x="74" y="105"/>
                </a:cubicBezTo>
                <a:cubicBezTo>
                  <a:pt x="73" y="114"/>
                  <a:pt x="73" y="114"/>
                  <a:pt x="73" y="114"/>
                </a:cubicBezTo>
                <a:cubicBezTo>
                  <a:pt x="73" y="114"/>
                  <a:pt x="73" y="114"/>
                  <a:pt x="73" y="114"/>
                </a:cubicBezTo>
                <a:cubicBezTo>
                  <a:pt x="74" y="114"/>
                  <a:pt x="74" y="114"/>
                  <a:pt x="74" y="114"/>
                </a:cubicBezTo>
                <a:cubicBezTo>
                  <a:pt x="74" y="121"/>
                  <a:pt x="74" y="121"/>
                  <a:pt x="74" y="121"/>
                </a:cubicBezTo>
                <a:cubicBezTo>
                  <a:pt x="73" y="121"/>
                  <a:pt x="72" y="121"/>
                  <a:pt x="72" y="121"/>
                </a:cubicBezTo>
                <a:cubicBezTo>
                  <a:pt x="71" y="124"/>
                  <a:pt x="71" y="124"/>
                  <a:pt x="71" y="124"/>
                </a:cubicBezTo>
                <a:cubicBezTo>
                  <a:pt x="74" y="124"/>
                  <a:pt x="74" y="124"/>
                  <a:pt x="74" y="124"/>
                </a:cubicBezTo>
                <a:cubicBezTo>
                  <a:pt x="74" y="127"/>
                  <a:pt x="74" y="127"/>
                  <a:pt x="74" y="127"/>
                </a:cubicBezTo>
                <a:cubicBezTo>
                  <a:pt x="71" y="127"/>
                  <a:pt x="71" y="127"/>
                  <a:pt x="71" y="127"/>
                </a:cubicBezTo>
                <a:cubicBezTo>
                  <a:pt x="71" y="130"/>
                  <a:pt x="71" y="130"/>
                  <a:pt x="71" y="130"/>
                </a:cubicBezTo>
                <a:cubicBezTo>
                  <a:pt x="74" y="131"/>
                  <a:pt x="74" y="131"/>
                  <a:pt x="74" y="131"/>
                </a:cubicBezTo>
                <a:cubicBezTo>
                  <a:pt x="74" y="135"/>
                  <a:pt x="74" y="135"/>
                  <a:pt x="74" y="135"/>
                </a:cubicBezTo>
                <a:cubicBezTo>
                  <a:pt x="70" y="134"/>
                  <a:pt x="70" y="134"/>
                  <a:pt x="70" y="134"/>
                </a:cubicBezTo>
                <a:cubicBezTo>
                  <a:pt x="70" y="137"/>
                  <a:pt x="70" y="137"/>
                  <a:pt x="70" y="137"/>
                </a:cubicBezTo>
                <a:cubicBezTo>
                  <a:pt x="71" y="137"/>
                  <a:pt x="72" y="137"/>
                  <a:pt x="74" y="137"/>
                </a:cubicBezTo>
                <a:cubicBezTo>
                  <a:pt x="74" y="140"/>
                  <a:pt x="74" y="140"/>
                  <a:pt x="74" y="140"/>
                </a:cubicBezTo>
                <a:cubicBezTo>
                  <a:pt x="70" y="140"/>
                  <a:pt x="67" y="139"/>
                  <a:pt x="64" y="138"/>
                </a:cubicBezTo>
                <a:cubicBezTo>
                  <a:pt x="63" y="138"/>
                  <a:pt x="63" y="138"/>
                  <a:pt x="62" y="137"/>
                </a:cubicBezTo>
                <a:cubicBezTo>
                  <a:pt x="62" y="131"/>
                  <a:pt x="62" y="131"/>
                  <a:pt x="62" y="131"/>
                </a:cubicBezTo>
                <a:cubicBezTo>
                  <a:pt x="63" y="130"/>
                  <a:pt x="63" y="130"/>
                  <a:pt x="63" y="130"/>
                </a:cubicBezTo>
                <a:cubicBezTo>
                  <a:pt x="62" y="130"/>
                  <a:pt x="62" y="130"/>
                  <a:pt x="62" y="130"/>
                </a:cubicBezTo>
                <a:cubicBezTo>
                  <a:pt x="62" y="125"/>
                  <a:pt x="62" y="125"/>
                  <a:pt x="62" y="125"/>
                </a:cubicBezTo>
                <a:cubicBezTo>
                  <a:pt x="68" y="125"/>
                  <a:pt x="68" y="125"/>
                  <a:pt x="68" y="125"/>
                </a:cubicBezTo>
                <a:cubicBezTo>
                  <a:pt x="71" y="121"/>
                  <a:pt x="71" y="121"/>
                  <a:pt x="71" y="121"/>
                </a:cubicBezTo>
                <a:cubicBezTo>
                  <a:pt x="71" y="121"/>
                  <a:pt x="70" y="120"/>
                  <a:pt x="70" y="120"/>
                </a:cubicBezTo>
                <a:cubicBezTo>
                  <a:pt x="70" y="119"/>
                  <a:pt x="70" y="119"/>
                  <a:pt x="70" y="119"/>
                </a:cubicBezTo>
                <a:cubicBezTo>
                  <a:pt x="68" y="118"/>
                  <a:pt x="68" y="118"/>
                  <a:pt x="68" y="118"/>
                </a:cubicBezTo>
                <a:cubicBezTo>
                  <a:pt x="62" y="119"/>
                  <a:pt x="62" y="119"/>
                  <a:pt x="62" y="119"/>
                </a:cubicBezTo>
                <a:cubicBezTo>
                  <a:pt x="62" y="109"/>
                  <a:pt x="62" y="109"/>
                  <a:pt x="62" y="109"/>
                </a:cubicBezTo>
                <a:cubicBezTo>
                  <a:pt x="71" y="113"/>
                  <a:pt x="71" y="113"/>
                  <a:pt x="71" y="113"/>
                </a:cubicBezTo>
                <a:cubicBezTo>
                  <a:pt x="65" y="101"/>
                  <a:pt x="65" y="101"/>
                  <a:pt x="65" y="101"/>
                </a:cubicBezTo>
                <a:cubicBezTo>
                  <a:pt x="64" y="101"/>
                  <a:pt x="63" y="101"/>
                  <a:pt x="62" y="102"/>
                </a:cubicBezTo>
                <a:cubicBezTo>
                  <a:pt x="62" y="98"/>
                  <a:pt x="62" y="98"/>
                  <a:pt x="62" y="98"/>
                </a:cubicBezTo>
                <a:cubicBezTo>
                  <a:pt x="64" y="97"/>
                  <a:pt x="65" y="97"/>
                  <a:pt x="67" y="96"/>
                </a:cubicBezTo>
                <a:cubicBezTo>
                  <a:pt x="62" y="94"/>
                  <a:pt x="62" y="94"/>
                  <a:pt x="62" y="94"/>
                </a:cubicBezTo>
                <a:cubicBezTo>
                  <a:pt x="62" y="45"/>
                  <a:pt x="62" y="45"/>
                  <a:pt x="62" y="45"/>
                </a:cubicBezTo>
                <a:lnTo>
                  <a:pt x="74" y="50"/>
                </a:lnTo>
                <a:close/>
                <a:moveTo>
                  <a:pt x="62" y="2"/>
                </a:moveTo>
                <a:cubicBezTo>
                  <a:pt x="62" y="11"/>
                  <a:pt x="62" y="11"/>
                  <a:pt x="62" y="11"/>
                </a:cubicBezTo>
                <a:cubicBezTo>
                  <a:pt x="61" y="11"/>
                  <a:pt x="60" y="12"/>
                  <a:pt x="60" y="13"/>
                </a:cubicBezTo>
                <a:cubicBezTo>
                  <a:pt x="49" y="37"/>
                  <a:pt x="49" y="37"/>
                  <a:pt x="49" y="37"/>
                </a:cubicBezTo>
                <a:cubicBezTo>
                  <a:pt x="48" y="38"/>
                  <a:pt x="49" y="39"/>
                  <a:pt x="50" y="40"/>
                </a:cubicBezTo>
                <a:cubicBezTo>
                  <a:pt x="62" y="45"/>
                  <a:pt x="62" y="45"/>
                  <a:pt x="62" y="45"/>
                </a:cubicBezTo>
                <a:cubicBezTo>
                  <a:pt x="62" y="94"/>
                  <a:pt x="62" y="94"/>
                  <a:pt x="62" y="94"/>
                </a:cubicBezTo>
                <a:cubicBezTo>
                  <a:pt x="45" y="86"/>
                  <a:pt x="45" y="86"/>
                  <a:pt x="45" y="86"/>
                </a:cubicBezTo>
                <a:cubicBezTo>
                  <a:pt x="47" y="91"/>
                  <a:pt x="48" y="97"/>
                  <a:pt x="47" y="102"/>
                </a:cubicBezTo>
                <a:cubicBezTo>
                  <a:pt x="54" y="105"/>
                  <a:pt x="54" y="105"/>
                  <a:pt x="54" y="105"/>
                </a:cubicBezTo>
                <a:cubicBezTo>
                  <a:pt x="56" y="102"/>
                  <a:pt x="59" y="100"/>
                  <a:pt x="62" y="98"/>
                </a:cubicBezTo>
                <a:cubicBezTo>
                  <a:pt x="62" y="102"/>
                  <a:pt x="62" y="102"/>
                  <a:pt x="62" y="102"/>
                </a:cubicBezTo>
                <a:cubicBezTo>
                  <a:pt x="61" y="103"/>
                  <a:pt x="60" y="104"/>
                  <a:pt x="59" y="105"/>
                </a:cubicBezTo>
                <a:cubicBezTo>
                  <a:pt x="59" y="105"/>
                  <a:pt x="58" y="106"/>
                  <a:pt x="57" y="107"/>
                </a:cubicBezTo>
                <a:cubicBezTo>
                  <a:pt x="62" y="109"/>
                  <a:pt x="62" y="109"/>
                  <a:pt x="62" y="109"/>
                </a:cubicBezTo>
                <a:cubicBezTo>
                  <a:pt x="62" y="119"/>
                  <a:pt x="62" y="119"/>
                  <a:pt x="62" y="119"/>
                </a:cubicBezTo>
                <a:cubicBezTo>
                  <a:pt x="54" y="120"/>
                  <a:pt x="54" y="120"/>
                  <a:pt x="54" y="120"/>
                </a:cubicBezTo>
                <a:cubicBezTo>
                  <a:pt x="54" y="121"/>
                  <a:pt x="54" y="122"/>
                  <a:pt x="55" y="123"/>
                </a:cubicBezTo>
                <a:cubicBezTo>
                  <a:pt x="59" y="125"/>
                  <a:pt x="59" y="125"/>
                  <a:pt x="59" y="125"/>
                </a:cubicBezTo>
                <a:cubicBezTo>
                  <a:pt x="59" y="125"/>
                  <a:pt x="59" y="125"/>
                  <a:pt x="59" y="125"/>
                </a:cubicBezTo>
                <a:cubicBezTo>
                  <a:pt x="62" y="125"/>
                  <a:pt x="62" y="125"/>
                  <a:pt x="62" y="125"/>
                </a:cubicBezTo>
                <a:cubicBezTo>
                  <a:pt x="62" y="130"/>
                  <a:pt x="62" y="130"/>
                  <a:pt x="62" y="130"/>
                </a:cubicBezTo>
                <a:cubicBezTo>
                  <a:pt x="57" y="128"/>
                  <a:pt x="57" y="128"/>
                  <a:pt x="57" y="128"/>
                </a:cubicBezTo>
                <a:cubicBezTo>
                  <a:pt x="58" y="129"/>
                  <a:pt x="59" y="131"/>
                  <a:pt x="61" y="132"/>
                </a:cubicBezTo>
                <a:cubicBezTo>
                  <a:pt x="62" y="131"/>
                  <a:pt x="62" y="131"/>
                  <a:pt x="62" y="131"/>
                </a:cubicBezTo>
                <a:cubicBezTo>
                  <a:pt x="62" y="137"/>
                  <a:pt x="62" y="137"/>
                  <a:pt x="62" y="137"/>
                </a:cubicBezTo>
                <a:cubicBezTo>
                  <a:pt x="57" y="135"/>
                  <a:pt x="54" y="130"/>
                  <a:pt x="52" y="126"/>
                </a:cubicBezTo>
                <a:cubicBezTo>
                  <a:pt x="44" y="122"/>
                  <a:pt x="44" y="122"/>
                  <a:pt x="44" y="122"/>
                </a:cubicBezTo>
                <a:cubicBezTo>
                  <a:pt x="44" y="118"/>
                  <a:pt x="44" y="118"/>
                  <a:pt x="44" y="118"/>
                </a:cubicBezTo>
                <a:cubicBezTo>
                  <a:pt x="51" y="121"/>
                  <a:pt x="51" y="121"/>
                  <a:pt x="51" y="121"/>
                </a:cubicBezTo>
                <a:cubicBezTo>
                  <a:pt x="51" y="118"/>
                  <a:pt x="51" y="114"/>
                  <a:pt x="52" y="111"/>
                </a:cubicBezTo>
                <a:cubicBezTo>
                  <a:pt x="44" y="107"/>
                  <a:pt x="44" y="107"/>
                  <a:pt x="44" y="107"/>
                </a:cubicBezTo>
                <a:cubicBezTo>
                  <a:pt x="44" y="31"/>
                  <a:pt x="44" y="31"/>
                  <a:pt x="44" y="31"/>
                </a:cubicBezTo>
                <a:cubicBezTo>
                  <a:pt x="55" y="7"/>
                  <a:pt x="55" y="7"/>
                  <a:pt x="55" y="7"/>
                </a:cubicBezTo>
                <a:cubicBezTo>
                  <a:pt x="55" y="7"/>
                  <a:pt x="55" y="7"/>
                  <a:pt x="55" y="7"/>
                </a:cubicBezTo>
                <a:cubicBezTo>
                  <a:pt x="53" y="6"/>
                  <a:pt x="53" y="5"/>
                  <a:pt x="54" y="4"/>
                </a:cubicBezTo>
                <a:cubicBezTo>
                  <a:pt x="55" y="1"/>
                  <a:pt x="55" y="1"/>
                  <a:pt x="55" y="1"/>
                </a:cubicBezTo>
                <a:cubicBezTo>
                  <a:pt x="55" y="0"/>
                  <a:pt x="56" y="0"/>
                  <a:pt x="58" y="0"/>
                </a:cubicBezTo>
                <a:lnTo>
                  <a:pt x="62" y="2"/>
                </a:lnTo>
                <a:close/>
                <a:moveTo>
                  <a:pt x="44" y="31"/>
                </a:moveTo>
                <a:cubicBezTo>
                  <a:pt x="44" y="107"/>
                  <a:pt x="44" y="107"/>
                  <a:pt x="44" y="107"/>
                </a:cubicBezTo>
                <a:cubicBezTo>
                  <a:pt x="44" y="107"/>
                  <a:pt x="44" y="107"/>
                  <a:pt x="44" y="107"/>
                </a:cubicBezTo>
                <a:cubicBezTo>
                  <a:pt x="42" y="110"/>
                  <a:pt x="40" y="113"/>
                  <a:pt x="37" y="115"/>
                </a:cubicBezTo>
                <a:cubicBezTo>
                  <a:pt x="44" y="118"/>
                  <a:pt x="44" y="118"/>
                  <a:pt x="44" y="118"/>
                </a:cubicBezTo>
                <a:cubicBezTo>
                  <a:pt x="44" y="122"/>
                  <a:pt x="44" y="122"/>
                  <a:pt x="44" y="122"/>
                </a:cubicBezTo>
                <a:cubicBezTo>
                  <a:pt x="34" y="117"/>
                  <a:pt x="34" y="117"/>
                  <a:pt x="34" y="117"/>
                </a:cubicBezTo>
                <a:cubicBezTo>
                  <a:pt x="34" y="113"/>
                  <a:pt x="34" y="113"/>
                  <a:pt x="34" y="113"/>
                </a:cubicBezTo>
                <a:cubicBezTo>
                  <a:pt x="34" y="112"/>
                  <a:pt x="35" y="112"/>
                  <a:pt x="35" y="112"/>
                </a:cubicBezTo>
                <a:cubicBezTo>
                  <a:pt x="34" y="110"/>
                  <a:pt x="34" y="110"/>
                  <a:pt x="34" y="110"/>
                </a:cubicBezTo>
                <a:cubicBezTo>
                  <a:pt x="34" y="96"/>
                  <a:pt x="34" y="96"/>
                  <a:pt x="34" y="96"/>
                </a:cubicBezTo>
                <a:cubicBezTo>
                  <a:pt x="44" y="100"/>
                  <a:pt x="44" y="100"/>
                  <a:pt x="44" y="100"/>
                </a:cubicBezTo>
                <a:cubicBezTo>
                  <a:pt x="44" y="100"/>
                  <a:pt x="44" y="99"/>
                  <a:pt x="44" y="98"/>
                </a:cubicBezTo>
                <a:cubicBezTo>
                  <a:pt x="44" y="96"/>
                  <a:pt x="44" y="93"/>
                  <a:pt x="43" y="91"/>
                </a:cubicBezTo>
                <a:cubicBezTo>
                  <a:pt x="34" y="93"/>
                  <a:pt x="34" y="93"/>
                  <a:pt x="34" y="93"/>
                </a:cubicBezTo>
                <a:cubicBezTo>
                  <a:pt x="34" y="88"/>
                  <a:pt x="34" y="88"/>
                  <a:pt x="34" y="88"/>
                </a:cubicBezTo>
                <a:cubicBezTo>
                  <a:pt x="38" y="83"/>
                  <a:pt x="38" y="83"/>
                  <a:pt x="38" y="83"/>
                </a:cubicBezTo>
                <a:cubicBezTo>
                  <a:pt x="34" y="81"/>
                  <a:pt x="34" y="81"/>
                  <a:pt x="34" y="81"/>
                </a:cubicBezTo>
                <a:cubicBezTo>
                  <a:pt x="34" y="48"/>
                  <a:pt x="34" y="48"/>
                  <a:pt x="34" y="48"/>
                </a:cubicBezTo>
                <a:cubicBezTo>
                  <a:pt x="39" y="37"/>
                  <a:pt x="39" y="37"/>
                  <a:pt x="39" y="37"/>
                </a:cubicBezTo>
                <a:cubicBezTo>
                  <a:pt x="39" y="36"/>
                  <a:pt x="41" y="36"/>
                  <a:pt x="42" y="36"/>
                </a:cubicBezTo>
                <a:cubicBezTo>
                  <a:pt x="42" y="36"/>
                  <a:pt x="42" y="36"/>
                  <a:pt x="42" y="36"/>
                </a:cubicBezTo>
                <a:lnTo>
                  <a:pt x="44" y="31"/>
                </a:lnTo>
                <a:close/>
                <a:moveTo>
                  <a:pt x="23" y="91"/>
                </a:moveTo>
                <a:cubicBezTo>
                  <a:pt x="23" y="91"/>
                  <a:pt x="23" y="91"/>
                  <a:pt x="23" y="91"/>
                </a:cubicBezTo>
                <a:cubicBezTo>
                  <a:pt x="23" y="90"/>
                  <a:pt x="23" y="90"/>
                  <a:pt x="23" y="90"/>
                </a:cubicBezTo>
                <a:cubicBezTo>
                  <a:pt x="23" y="73"/>
                  <a:pt x="23" y="73"/>
                  <a:pt x="23" y="73"/>
                </a:cubicBezTo>
                <a:cubicBezTo>
                  <a:pt x="27" y="63"/>
                  <a:pt x="27" y="63"/>
                  <a:pt x="27" y="63"/>
                </a:cubicBezTo>
                <a:cubicBezTo>
                  <a:pt x="23" y="61"/>
                  <a:pt x="23" y="61"/>
                  <a:pt x="23" y="61"/>
                </a:cubicBezTo>
                <a:cubicBezTo>
                  <a:pt x="23" y="42"/>
                  <a:pt x="23" y="42"/>
                  <a:pt x="23" y="42"/>
                </a:cubicBezTo>
                <a:cubicBezTo>
                  <a:pt x="24" y="43"/>
                  <a:pt x="24" y="43"/>
                  <a:pt x="24" y="43"/>
                </a:cubicBezTo>
                <a:cubicBezTo>
                  <a:pt x="25" y="43"/>
                  <a:pt x="25" y="44"/>
                  <a:pt x="24" y="45"/>
                </a:cubicBezTo>
                <a:cubicBezTo>
                  <a:pt x="23" y="49"/>
                  <a:pt x="23" y="49"/>
                  <a:pt x="23" y="49"/>
                </a:cubicBezTo>
                <a:cubicBezTo>
                  <a:pt x="32" y="53"/>
                  <a:pt x="32" y="53"/>
                  <a:pt x="32" y="53"/>
                </a:cubicBezTo>
                <a:cubicBezTo>
                  <a:pt x="34" y="48"/>
                  <a:pt x="34" y="48"/>
                  <a:pt x="34" y="48"/>
                </a:cubicBezTo>
                <a:cubicBezTo>
                  <a:pt x="34" y="81"/>
                  <a:pt x="34" y="81"/>
                  <a:pt x="34" y="81"/>
                </a:cubicBezTo>
                <a:cubicBezTo>
                  <a:pt x="26" y="78"/>
                  <a:pt x="26" y="78"/>
                  <a:pt x="26" y="78"/>
                </a:cubicBezTo>
                <a:cubicBezTo>
                  <a:pt x="25" y="92"/>
                  <a:pt x="25" y="92"/>
                  <a:pt x="25" y="92"/>
                </a:cubicBezTo>
                <a:cubicBezTo>
                  <a:pt x="25" y="92"/>
                  <a:pt x="25" y="92"/>
                  <a:pt x="25" y="92"/>
                </a:cubicBezTo>
                <a:cubicBezTo>
                  <a:pt x="25" y="92"/>
                  <a:pt x="26" y="92"/>
                  <a:pt x="26" y="92"/>
                </a:cubicBezTo>
                <a:cubicBezTo>
                  <a:pt x="27" y="93"/>
                  <a:pt x="27" y="93"/>
                  <a:pt x="28" y="93"/>
                </a:cubicBezTo>
                <a:cubicBezTo>
                  <a:pt x="28" y="94"/>
                  <a:pt x="28" y="94"/>
                  <a:pt x="28" y="94"/>
                </a:cubicBezTo>
                <a:cubicBezTo>
                  <a:pt x="34" y="88"/>
                  <a:pt x="34" y="88"/>
                  <a:pt x="34" y="88"/>
                </a:cubicBezTo>
                <a:cubicBezTo>
                  <a:pt x="34" y="93"/>
                  <a:pt x="34" y="93"/>
                  <a:pt x="34" y="93"/>
                </a:cubicBezTo>
                <a:cubicBezTo>
                  <a:pt x="29" y="94"/>
                  <a:pt x="29" y="94"/>
                  <a:pt x="29" y="94"/>
                </a:cubicBezTo>
                <a:cubicBezTo>
                  <a:pt x="34" y="96"/>
                  <a:pt x="34" y="96"/>
                  <a:pt x="34" y="96"/>
                </a:cubicBezTo>
                <a:cubicBezTo>
                  <a:pt x="34" y="110"/>
                  <a:pt x="34" y="110"/>
                  <a:pt x="34" y="110"/>
                </a:cubicBezTo>
                <a:cubicBezTo>
                  <a:pt x="28" y="100"/>
                  <a:pt x="28" y="100"/>
                  <a:pt x="28" y="100"/>
                </a:cubicBezTo>
                <a:cubicBezTo>
                  <a:pt x="27" y="99"/>
                  <a:pt x="27" y="99"/>
                  <a:pt x="27" y="99"/>
                </a:cubicBezTo>
                <a:cubicBezTo>
                  <a:pt x="26" y="100"/>
                  <a:pt x="26" y="100"/>
                  <a:pt x="26" y="100"/>
                </a:cubicBezTo>
                <a:cubicBezTo>
                  <a:pt x="25" y="100"/>
                  <a:pt x="24" y="100"/>
                  <a:pt x="24" y="100"/>
                </a:cubicBezTo>
                <a:cubicBezTo>
                  <a:pt x="23" y="107"/>
                  <a:pt x="23" y="107"/>
                  <a:pt x="23" y="107"/>
                </a:cubicBezTo>
                <a:cubicBezTo>
                  <a:pt x="23" y="100"/>
                  <a:pt x="23" y="100"/>
                  <a:pt x="23" y="100"/>
                </a:cubicBezTo>
                <a:cubicBezTo>
                  <a:pt x="23" y="99"/>
                  <a:pt x="23" y="99"/>
                  <a:pt x="23" y="99"/>
                </a:cubicBezTo>
                <a:cubicBezTo>
                  <a:pt x="23" y="99"/>
                  <a:pt x="23" y="99"/>
                  <a:pt x="23" y="99"/>
                </a:cubicBezTo>
                <a:lnTo>
                  <a:pt x="23" y="91"/>
                </a:lnTo>
                <a:close/>
                <a:moveTo>
                  <a:pt x="34" y="113"/>
                </a:moveTo>
                <a:cubicBezTo>
                  <a:pt x="33" y="113"/>
                  <a:pt x="33" y="113"/>
                  <a:pt x="33" y="113"/>
                </a:cubicBezTo>
                <a:cubicBezTo>
                  <a:pt x="23" y="108"/>
                  <a:pt x="23" y="108"/>
                  <a:pt x="23" y="108"/>
                </a:cubicBezTo>
                <a:cubicBezTo>
                  <a:pt x="23" y="112"/>
                  <a:pt x="23" y="112"/>
                  <a:pt x="23" y="112"/>
                </a:cubicBezTo>
                <a:cubicBezTo>
                  <a:pt x="28" y="115"/>
                  <a:pt x="28" y="115"/>
                  <a:pt x="28" y="115"/>
                </a:cubicBezTo>
                <a:cubicBezTo>
                  <a:pt x="26" y="115"/>
                  <a:pt x="25" y="115"/>
                  <a:pt x="23" y="115"/>
                </a:cubicBezTo>
                <a:cubicBezTo>
                  <a:pt x="23" y="118"/>
                  <a:pt x="23" y="118"/>
                  <a:pt x="23" y="118"/>
                </a:cubicBezTo>
                <a:cubicBezTo>
                  <a:pt x="26" y="119"/>
                  <a:pt x="30" y="118"/>
                  <a:pt x="33" y="117"/>
                </a:cubicBezTo>
                <a:cubicBezTo>
                  <a:pt x="34" y="117"/>
                  <a:pt x="34" y="117"/>
                  <a:pt x="34" y="117"/>
                </a:cubicBezTo>
                <a:lnTo>
                  <a:pt x="34" y="113"/>
                </a:lnTo>
                <a:close/>
                <a:moveTo>
                  <a:pt x="11" y="83"/>
                </a:moveTo>
                <a:cubicBezTo>
                  <a:pt x="9" y="85"/>
                  <a:pt x="8" y="87"/>
                  <a:pt x="7" y="89"/>
                </a:cubicBezTo>
                <a:cubicBezTo>
                  <a:pt x="14" y="92"/>
                  <a:pt x="14" y="92"/>
                  <a:pt x="14" y="92"/>
                </a:cubicBezTo>
                <a:cubicBezTo>
                  <a:pt x="14" y="91"/>
                  <a:pt x="14" y="91"/>
                  <a:pt x="14" y="91"/>
                </a:cubicBezTo>
                <a:cubicBezTo>
                  <a:pt x="15" y="90"/>
                  <a:pt x="15" y="90"/>
                  <a:pt x="15" y="90"/>
                </a:cubicBezTo>
                <a:cubicBezTo>
                  <a:pt x="15" y="89"/>
                  <a:pt x="18" y="89"/>
                  <a:pt x="21" y="90"/>
                </a:cubicBezTo>
                <a:cubicBezTo>
                  <a:pt x="23" y="91"/>
                  <a:pt x="23" y="91"/>
                  <a:pt x="23" y="91"/>
                </a:cubicBezTo>
                <a:cubicBezTo>
                  <a:pt x="23" y="99"/>
                  <a:pt x="23" y="99"/>
                  <a:pt x="23" y="99"/>
                </a:cubicBezTo>
                <a:cubicBezTo>
                  <a:pt x="22" y="99"/>
                  <a:pt x="22" y="98"/>
                  <a:pt x="22" y="98"/>
                </a:cubicBezTo>
                <a:cubicBezTo>
                  <a:pt x="21" y="97"/>
                  <a:pt x="21" y="97"/>
                  <a:pt x="21" y="97"/>
                </a:cubicBezTo>
                <a:cubicBezTo>
                  <a:pt x="20" y="96"/>
                  <a:pt x="20" y="96"/>
                  <a:pt x="20" y="96"/>
                </a:cubicBezTo>
                <a:cubicBezTo>
                  <a:pt x="6" y="99"/>
                  <a:pt x="6" y="99"/>
                  <a:pt x="6" y="99"/>
                </a:cubicBezTo>
                <a:cubicBezTo>
                  <a:pt x="6" y="101"/>
                  <a:pt x="7" y="103"/>
                  <a:pt x="8" y="105"/>
                </a:cubicBezTo>
                <a:cubicBezTo>
                  <a:pt x="10" y="107"/>
                  <a:pt x="11" y="109"/>
                  <a:pt x="13" y="111"/>
                </a:cubicBezTo>
                <a:cubicBezTo>
                  <a:pt x="15" y="109"/>
                  <a:pt x="15" y="109"/>
                  <a:pt x="15" y="109"/>
                </a:cubicBezTo>
                <a:cubicBezTo>
                  <a:pt x="14" y="108"/>
                  <a:pt x="14" y="108"/>
                  <a:pt x="14" y="107"/>
                </a:cubicBezTo>
                <a:cubicBezTo>
                  <a:pt x="15" y="105"/>
                  <a:pt x="15" y="105"/>
                  <a:pt x="15" y="105"/>
                </a:cubicBezTo>
                <a:cubicBezTo>
                  <a:pt x="15" y="105"/>
                  <a:pt x="16" y="105"/>
                  <a:pt x="17" y="106"/>
                </a:cubicBezTo>
                <a:cubicBezTo>
                  <a:pt x="17" y="106"/>
                  <a:pt x="17" y="106"/>
                  <a:pt x="17" y="106"/>
                </a:cubicBezTo>
                <a:cubicBezTo>
                  <a:pt x="23" y="100"/>
                  <a:pt x="23" y="100"/>
                  <a:pt x="23" y="100"/>
                </a:cubicBezTo>
                <a:cubicBezTo>
                  <a:pt x="23" y="107"/>
                  <a:pt x="23" y="107"/>
                  <a:pt x="23" y="107"/>
                </a:cubicBezTo>
                <a:cubicBezTo>
                  <a:pt x="23" y="108"/>
                  <a:pt x="23" y="108"/>
                  <a:pt x="23" y="108"/>
                </a:cubicBezTo>
                <a:cubicBezTo>
                  <a:pt x="23" y="108"/>
                  <a:pt x="23" y="108"/>
                  <a:pt x="23" y="108"/>
                </a:cubicBezTo>
                <a:cubicBezTo>
                  <a:pt x="23" y="112"/>
                  <a:pt x="23" y="112"/>
                  <a:pt x="23" y="112"/>
                </a:cubicBezTo>
                <a:cubicBezTo>
                  <a:pt x="22" y="112"/>
                  <a:pt x="22" y="112"/>
                  <a:pt x="22" y="112"/>
                </a:cubicBezTo>
                <a:cubicBezTo>
                  <a:pt x="22" y="115"/>
                  <a:pt x="22" y="115"/>
                  <a:pt x="22" y="115"/>
                </a:cubicBezTo>
                <a:cubicBezTo>
                  <a:pt x="22" y="115"/>
                  <a:pt x="22" y="115"/>
                  <a:pt x="23" y="115"/>
                </a:cubicBezTo>
                <a:cubicBezTo>
                  <a:pt x="23" y="118"/>
                  <a:pt x="23" y="118"/>
                  <a:pt x="23" y="118"/>
                </a:cubicBezTo>
                <a:cubicBezTo>
                  <a:pt x="20" y="118"/>
                  <a:pt x="18" y="117"/>
                  <a:pt x="16" y="116"/>
                </a:cubicBezTo>
                <a:cubicBezTo>
                  <a:pt x="5" y="111"/>
                  <a:pt x="0" y="98"/>
                  <a:pt x="5" y="87"/>
                </a:cubicBezTo>
                <a:cubicBezTo>
                  <a:pt x="8" y="79"/>
                  <a:pt x="15" y="75"/>
                  <a:pt x="22" y="74"/>
                </a:cubicBezTo>
                <a:cubicBezTo>
                  <a:pt x="22" y="73"/>
                  <a:pt x="22" y="73"/>
                  <a:pt x="22" y="73"/>
                </a:cubicBezTo>
                <a:cubicBezTo>
                  <a:pt x="23" y="73"/>
                  <a:pt x="23" y="73"/>
                  <a:pt x="23" y="73"/>
                </a:cubicBezTo>
                <a:cubicBezTo>
                  <a:pt x="23" y="90"/>
                  <a:pt x="23" y="90"/>
                  <a:pt x="23" y="90"/>
                </a:cubicBezTo>
                <a:cubicBezTo>
                  <a:pt x="17" y="79"/>
                  <a:pt x="17" y="79"/>
                  <a:pt x="17" y="79"/>
                </a:cubicBezTo>
                <a:cubicBezTo>
                  <a:pt x="15" y="80"/>
                  <a:pt x="13" y="81"/>
                  <a:pt x="11" y="83"/>
                </a:cubicBezTo>
                <a:close/>
                <a:moveTo>
                  <a:pt x="23" y="42"/>
                </a:moveTo>
                <a:cubicBezTo>
                  <a:pt x="23" y="61"/>
                  <a:pt x="23" y="61"/>
                  <a:pt x="23" y="61"/>
                </a:cubicBezTo>
                <a:cubicBezTo>
                  <a:pt x="18" y="59"/>
                  <a:pt x="18" y="59"/>
                  <a:pt x="18" y="59"/>
                </a:cubicBezTo>
                <a:cubicBezTo>
                  <a:pt x="17" y="63"/>
                  <a:pt x="17" y="63"/>
                  <a:pt x="17" y="63"/>
                </a:cubicBezTo>
                <a:cubicBezTo>
                  <a:pt x="16" y="63"/>
                  <a:pt x="15" y="64"/>
                  <a:pt x="14" y="63"/>
                </a:cubicBezTo>
                <a:cubicBezTo>
                  <a:pt x="10" y="62"/>
                  <a:pt x="10" y="62"/>
                  <a:pt x="10" y="62"/>
                </a:cubicBezTo>
                <a:cubicBezTo>
                  <a:pt x="9" y="61"/>
                  <a:pt x="9" y="60"/>
                  <a:pt x="10" y="59"/>
                </a:cubicBezTo>
                <a:cubicBezTo>
                  <a:pt x="17" y="42"/>
                  <a:pt x="17" y="42"/>
                  <a:pt x="17" y="42"/>
                </a:cubicBezTo>
                <a:cubicBezTo>
                  <a:pt x="18" y="41"/>
                  <a:pt x="19" y="41"/>
                  <a:pt x="20" y="41"/>
                </a:cubicBezTo>
                <a:lnTo>
                  <a:pt x="23" y="42"/>
                </a:lnTo>
                <a:close/>
              </a:path>
            </a:pathLst>
          </a:custGeom>
          <a:solidFill>
            <a:srgbClr val="486877"/>
          </a:solidFill>
          <a:ln>
            <a:noFill/>
          </a:ln>
          <a:extLst/>
        </p:spPr>
        <p:txBody>
          <a:bodyPr/>
          <a:lstStyle/>
          <a:p>
            <a:endParaRPr lang="zh-CN" altLang="en-US" sz="1600">
              <a:cs typeface="+mn-ea"/>
              <a:sym typeface="+mn-lt"/>
            </a:endParaRPr>
          </a:p>
        </p:txBody>
      </p:sp>
      <p:sp>
        <p:nvSpPr>
          <p:cNvPr id="6" name="Freeform 6"/>
          <p:cNvSpPr>
            <a:spLocks noEditPoints="1"/>
          </p:cNvSpPr>
          <p:nvPr/>
        </p:nvSpPr>
        <p:spPr bwMode="auto">
          <a:xfrm>
            <a:off x="3835178" y="3430454"/>
            <a:ext cx="609600" cy="656167"/>
          </a:xfrm>
          <a:custGeom>
            <a:avLst/>
            <a:gdLst>
              <a:gd name="T0" fmla="*/ 139 w 186"/>
              <a:gd name="T1" fmla="*/ 158 h 180"/>
              <a:gd name="T2" fmla="*/ 130 w 186"/>
              <a:gd name="T3" fmla="*/ 69 h 180"/>
              <a:gd name="T4" fmla="*/ 125 w 186"/>
              <a:gd name="T5" fmla="*/ 39 h 180"/>
              <a:gd name="T6" fmla="*/ 121 w 186"/>
              <a:gd name="T7" fmla="*/ 37 h 180"/>
              <a:gd name="T8" fmla="*/ 119 w 186"/>
              <a:gd name="T9" fmla="*/ 63 h 180"/>
              <a:gd name="T10" fmla="*/ 118 w 186"/>
              <a:gd name="T11" fmla="*/ 101 h 180"/>
              <a:gd name="T12" fmla="*/ 110 w 186"/>
              <a:gd name="T13" fmla="*/ 155 h 180"/>
              <a:gd name="T14" fmla="*/ 109 w 186"/>
              <a:gd name="T15" fmla="*/ 58 h 180"/>
              <a:gd name="T16" fmla="*/ 108 w 186"/>
              <a:gd name="T17" fmla="*/ 155 h 180"/>
              <a:gd name="T18" fmla="*/ 106 w 186"/>
              <a:gd name="T19" fmla="*/ 179 h 180"/>
              <a:gd name="T20" fmla="*/ 103 w 186"/>
              <a:gd name="T21" fmla="*/ 88 h 180"/>
              <a:gd name="T22" fmla="*/ 102 w 186"/>
              <a:gd name="T23" fmla="*/ 6 h 180"/>
              <a:gd name="T24" fmla="*/ 101 w 186"/>
              <a:gd name="T25" fmla="*/ 180 h 180"/>
              <a:gd name="T26" fmla="*/ 101 w 186"/>
              <a:gd name="T27" fmla="*/ 55 h 180"/>
              <a:gd name="T28" fmla="*/ 94 w 186"/>
              <a:gd name="T29" fmla="*/ 46 h 180"/>
              <a:gd name="T30" fmla="*/ 92 w 186"/>
              <a:gd name="T31" fmla="*/ 88 h 180"/>
              <a:gd name="T32" fmla="*/ 92 w 186"/>
              <a:gd name="T33" fmla="*/ 91 h 180"/>
              <a:gd name="T34" fmla="*/ 88 w 186"/>
              <a:gd name="T35" fmla="*/ 142 h 180"/>
              <a:gd name="T36" fmla="*/ 86 w 186"/>
              <a:gd name="T37" fmla="*/ 142 h 180"/>
              <a:gd name="T38" fmla="*/ 85 w 186"/>
              <a:gd name="T39" fmla="*/ 150 h 180"/>
              <a:gd name="T40" fmla="*/ 85 w 186"/>
              <a:gd name="T41" fmla="*/ 178 h 180"/>
              <a:gd name="T42" fmla="*/ 84 w 186"/>
              <a:gd name="T43" fmla="*/ 146 h 180"/>
              <a:gd name="T44" fmla="*/ 84 w 186"/>
              <a:gd name="T45" fmla="*/ 143 h 180"/>
              <a:gd name="T46" fmla="*/ 82 w 186"/>
              <a:gd name="T47" fmla="*/ 177 h 180"/>
              <a:gd name="T48" fmla="*/ 82 w 186"/>
              <a:gd name="T49" fmla="*/ 149 h 180"/>
              <a:gd name="T50" fmla="*/ 81 w 186"/>
              <a:gd name="T51" fmla="*/ 149 h 180"/>
              <a:gd name="T52" fmla="*/ 76 w 186"/>
              <a:gd name="T53" fmla="*/ 10 h 180"/>
              <a:gd name="T54" fmla="*/ 74 w 186"/>
              <a:gd name="T55" fmla="*/ 79 h 180"/>
              <a:gd name="T56" fmla="*/ 73 w 186"/>
              <a:gd name="T57" fmla="*/ 78 h 180"/>
              <a:gd name="T58" fmla="*/ 72 w 186"/>
              <a:gd name="T59" fmla="*/ 102 h 180"/>
              <a:gd name="T60" fmla="*/ 72 w 186"/>
              <a:gd name="T61" fmla="*/ 109 h 180"/>
              <a:gd name="T62" fmla="*/ 72 w 186"/>
              <a:gd name="T63" fmla="*/ 146 h 180"/>
              <a:gd name="T64" fmla="*/ 72 w 186"/>
              <a:gd name="T65" fmla="*/ 102 h 180"/>
              <a:gd name="T66" fmla="*/ 71 w 186"/>
              <a:gd name="T67" fmla="*/ 90 h 180"/>
              <a:gd name="T68" fmla="*/ 71 w 186"/>
              <a:gd name="T69" fmla="*/ 114 h 180"/>
              <a:gd name="T70" fmla="*/ 72 w 186"/>
              <a:gd name="T71" fmla="*/ 146 h 180"/>
              <a:gd name="T72" fmla="*/ 71 w 186"/>
              <a:gd name="T73" fmla="*/ 111 h 180"/>
              <a:gd name="T74" fmla="*/ 71 w 186"/>
              <a:gd name="T75" fmla="*/ 143 h 180"/>
              <a:gd name="T76" fmla="*/ 71 w 186"/>
              <a:gd name="T77" fmla="*/ 113 h 180"/>
              <a:gd name="T78" fmla="*/ 71 w 186"/>
              <a:gd name="T79" fmla="*/ 144 h 180"/>
              <a:gd name="T80" fmla="*/ 71 w 186"/>
              <a:gd name="T81" fmla="*/ 107 h 180"/>
              <a:gd name="T82" fmla="*/ 71 w 186"/>
              <a:gd name="T83" fmla="*/ 126 h 180"/>
              <a:gd name="T84" fmla="*/ 70 w 186"/>
              <a:gd name="T85" fmla="*/ 82 h 180"/>
              <a:gd name="T86" fmla="*/ 70 w 186"/>
              <a:gd name="T87" fmla="*/ 111 h 180"/>
              <a:gd name="T88" fmla="*/ 70 w 186"/>
              <a:gd name="T89" fmla="*/ 74 h 180"/>
              <a:gd name="T90" fmla="*/ 70 w 186"/>
              <a:gd name="T91" fmla="*/ 128 h 180"/>
              <a:gd name="T92" fmla="*/ 70 w 186"/>
              <a:gd name="T93" fmla="*/ 76 h 180"/>
              <a:gd name="T94" fmla="*/ 70 w 186"/>
              <a:gd name="T95" fmla="*/ 126 h 180"/>
              <a:gd name="T96" fmla="*/ 69 w 186"/>
              <a:gd name="T97" fmla="*/ 145 h 180"/>
              <a:gd name="T98" fmla="*/ 70 w 186"/>
              <a:gd name="T99" fmla="*/ 121 h 180"/>
              <a:gd name="T100" fmla="*/ 69 w 186"/>
              <a:gd name="T101" fmla="*/ 146 h 180"/>
              <a:gd name="T102" fmla="*/ 68 w 186"/>
              <a:gd name="T103" fmla="*/ 31 h 180"/>
              <a:gd name="T104" fmla="*/ 68 w 186"/>
              <a:gd name="T105" fmla="*/ 114 h 180"/>
              <a:gd name="T106" fmla="*/ 66 w 186"/>
              <a:gd name="T107" fmla="*/ 102 h 180"/>
              <a:gd name="T108" fmla="*/ 62 w 186"/>
              <a:gd name="T109" fmla="*/ 77 h 180"/>
              <a:gd name="T110" fmla="*/ 59 w 186"/>
              <a:gd name="T111" fmla="*/ 143 h 180"/>
              <a:gd name="T112" fmla="*/ 46 w 186"/>
              <a:gd name="T113" fmla="*/ 136 h 180"/>
              <a:gd name="T114" fmla="*/ 42 w 186"/>
              <a:gd name="T115" fmla="*/ 162 h 180"/>
              <a:gd name="T116" fmla="*/ 41 w 186"/>
              <a:gd name="T117" fmla="*/ 161 h 180"/>
              <a:gd name="T118" fmla="*/ 40 w 186"/>
              <a:gd name="T119" fmla="*/ 134 h 180"/>
              <a:gd name="T120" fmla="*/ 38 w 186"/>
              <a:gd name="T121" fmla="*/ 133 h 180"/>
              <a:gd name="T122" fmla="*/ 36 w 186"/>
              <a:gd name="T123" fmla="*/ 130 h 180"/>
              <a:gd name="T124" fmla="*/ 36 w 186"/>
              <a:gd name="T125"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80">
                <a:moveTo>
                  <a:pt x="165" y="164"/>
                </a:moveTo>
                <a:cubicBezTo>
                  <a:pt x="175" y="162"/>
                  <a:pt x="184" y="159"/>
                  <a:pt x="184" y="159"/>
                </a:cubicBezTo>
                <a:cubicBezTo>
                  <a:pt x="184" y="159"/>
                  <a:pt x="184" y="159"/>
                  <a:pt x="184" y="159"/>
                </a:cubicBezTo>
                <a:cubicBezTo>
                  <a:pt x="184" y="159"/>
                  <a:pt x="184" y="159"/>
                  <a:pt x="184" y="159"/>
                </a:cubicBezTo>
                <a:cubicBezTo>
                  <a:pt x="186" y="159"/>
                  <a:pt x="186" y="159"/>
                  <a:pt x="186" y="159"/>
                </a:cubicBezTo>
                <a:cubicBezTo>
                  <a:pt x="184" y="159"/>
                  <a:pt x="184" y="159"/>
                  <a:pt x="184" y="159"/>
                </a:cubicBezTo>
                <a:cubicBezTo>
                  <a:pt x="165" y="120"/>
                  <a:pt x="165" y="120"/>
                  <a:pt x="165" y="120"/>
                </a:cubicBezTo>
                <a:cubicBezTo>
                  <a:pt x="165" y="122"/>
                  <a:pt x="165" y="122"/>
                  <a:pt x="165" y="122"/>
                </a:cubicBezTo>
                <a:cubicBezTo>
                  <a:pt x="184" y="159"/>
                  <a:pt x="184" y="159"/>
                  <a:pt x="184" y="159"/>
                </a:cubicBezTo>
                <a:cubicBezTo>
                  <a:pt x="183" y="159"/>
                  <a:pt x="183" y="159"/>
                  <a:pt x="183" y="159"/>
                </a:cubicBezTo>
                <a:cubicBezTo>
                  <a:pt x="165" y="158"/>
                  <a:pt x="165" y="158"/>
                  <a:pt x="165" y="158"/>
                </a:cubicBezTo>
                <a:cubicBezTo>
                  <a:pt x="165" y="159"/>
                  <a:pt x="165" y="159"/>
                  <a:pt x="165" y="159"/>
                </a:cubicBezTo>
                <a:cubicBezTo>
                  <a:pt x="183" y="159"/>
                  <a:pt x="183" y="159"/>
                  <a:pt x="183" y="159"/>
                </a:cubicBezTo>
                <a:cubicBezTo>
                  <a:pt x="180" y="160"/>
                  <a:pt x="173" y="162"/>
                  <a:pt x="165" y="164"/>
                </a:cubicBezTo>
                <a:close/>
                <a:moveTo>
                  <a:pt x="165" y="151"/>
                </a:moveTo>
                <a:cubicBezTo>
                  <a:pt x="165" y="130"/>
                  <a:pt x="165" y="130"/>
                  <a:pt x="165" y="130"/>
                </a:cubicBezTo>
                <a:cubicBezTo>
                  <a:pt x="183" y="158"/>
                  <a:pt x="183" y="158"/>
                  <a:pt x="183" y="158"/>
                </a:cubicBezTo>
                <a:cubicBezTo>
                  <a:pt x="183" y="158"/>
                  <a:pt x="176" y="154"/>
                  <a:pt x="165" y="151"/>
                </a:cubicBezTo>
                <a:close/>
                <a:moveTo>
                  <a:pt x="139" y="168"/>
                </a:moveTo>
                <a:cubicBezTo>
                  <a:pt x="147" y="170"/>
                  <a:pt x="147" y="170"/>
                  <a:pt x="147" y="170"/>
                </a:cubicBezTo>
                <a:cubicBezTo>
                  <a:pt x="147" y="170"/>
                  <a:pt x="147" y="170"/>
                  <a:pt x="147" y="170"/>
                </a:cubicBezTo>
                <a:cubicBezTo>
                  <a:pt x="147" y="171"/>
                  <a:pt x="147" y="171"/>
                  <a:pt x="147" y="171"/>
                </a:cubicBezTo>
                <a:cubicBezTo>
                  <a:pt x="147" y="170"/>
                  <a:pt x="147" y="170"/>
                  <a:pt x="147" y="170"/>
                </a:cubicBezTo>
                <a:cubicBezTo>
                  <a:pt x="152" y="168"/>
                  <a:pt x="159" y="166"/>
                  <a:pt x="165" y="164"/>
                </a:cubicBezTo>
                <a:cubicBezTo>
                  <a:pt x="165" y="164"/>
                  <a:pt x="165" y="164"/>
                  <a:pt x="165" y="164"/>
                </a:cubicBezTo>
                <a:cubicBezTo>
                  <a:pt x="159" y="166"/>
                  <a:pt x="152" y="168"/>
                  <a:pt x="147" y="170"/>
                </a:cubicBezTo>
                <a:cubicBezTo>
                  <a:pt x="148" y="161"/>
                  <a:pt x="148" y="161"/>
                  <a:pt x="148" y="161"/>
                </a:cubicBezTo>
                <a:cubicBezTo>
                  <a:pt x="148" y="161"/>
                  <a:pt x="148" y="161"/>
                  <a:pt x="148" y="161"/>
                </a:cubicBezTo>
                <a:cubicBezTo>
                  <a:pt x="148" y="159"/>
                  <a:pt x="148" y="159"/>
                  <a:pt x="148" y="159"/>
                </a:cubicBezTo>
                <a:cubicBezTo>
                  <a:pt x="165" y="159"/>
                  <a:pt x="165" y="159"/>
                  <a:pt x="165" y="159"/>
                </a:cubicBezTo>
                <a:cubicBezTo>
                  <a:pt x="165" y="158"/>
                  <a:pt x="165" y="158"/>
                  <a:pt x="165" y="158"/>
                </a:cubicBezTo>
                <a:cubicBezTo>
                  <a:pt x="146" y="158"/>
                  <a:pt x="146" y="158"/>
                  <a:pt x="146" y="158"/>
                </a:cubicBezTo>
                <a:cubicBezTo>
                  <a:pt x="143" y="146"/>
                  <a:pt x="143" y="146"/>
                  <a:pt x="143" y="146"/>
                </a:cubicBezTo>
                <a:cubicBezTo>
                  <a:pt x="151" y="147"/>
                  <a:pt x="159" y="149"/>
                  <a:pt x="165" y="151"/>
                </a:cubicBezTo>
                <a:cubicBezTo>
                  <a:pt x="165" y="130"/>
                  <a:pt x="165" y="130"/>
                  <a:pt x="165" y="130"/>
                </a:cubicBezTo>
                <a:cubicBezTo>
                  <a:pt x="139" y="91"/>
                  <a:pt x="139" y="91"/>
                  <a:pt x="139" y="91"/>
                </a:cubicBezTo>
                <a:cubicBezTo>
                  <a:pt x="139" y="154"/>
                  <a:pt x="139" y="154"/>
                  <a:pt x="139" y="154"/>
                </a:cubicBezTo>
                <a:cubicBezTo>
                  <a:pt x="141" y="155"/>
                  <a:pt x="144" y="156"/>
                  <a:pt x="146" y="158"/>
                </a:cubicBezTo>
                <a:cubicBezTo>
                  <a:pt x="139" y="158"/>
                  <a:pt x="139" y="158"/>
                  <a:pt x="139" y="158"/>
                </a:cubicBezTo>
                <a:cubicBezTo>
                  <a:pt x="139" y="161"/>
                  <a:pt x="139" y="161"/>
                  <a:pt x="139" y="161"/>
                </a:cubicBezTo>
                <a:cubicBezTo>
                  <a:pt x="147" y="161"/>
                  <a:pt x="147" y="161"/>
                  <a:pt x="147" y="161"/>
                </a:cubicBezTo>
                <a:cubicBezTo>
                  <a:pt x="147" y="170"/>
                  <a:pt x="147" y="170"/>
                  <a:pt x="147" y="170"/>
                </a:cubicBezTo>
                <a:cubicBezTo>
                  <a:pt x="147" y="170"/>
                  <a:pt x="147" y="170"/>
                  <a:pt x="147" y="170"/>
                </a:cubicBezTo>
                <a:cubicBezTo>
                  <a:pt x="139" y="168"/>
                  <a:pt x="139" y="168"/>
                  <a:pt x="139" y="168"/>
                </a:cubicBezTo>
                <a:close/>
                <a:moveTo>
                  <a:pt x="165" y="120"/>
                </a:moveTo>
                <a:cubicBezTo>
                  <a:pt x="165" y="122"/>
                  <a:pt x="165" y="122"/>
                  <a:pt x="165" y="122"/>
                </a:cubicBezTo>
                <a:cubicBezTo>
                  <a:pt x="139" y="69"/>
                  <a:pt x="139" y="69"/>
                  <a:pt x="139" y="69"/>
                </a:cubicBezTo>
                <a:cubicBezTo>
                  <a:pt x="139" y="68"/>
                  <a:pt x="139" y="68"/>
                  <a:pt x="139" y="68"/>
                </a:cubicBezTo>
                <a:lnTo>
                  <a:pt x="165" y="120"/>
                </a:lnTo>
                <a:close/>
                <a:moveTo>
                  <a:pt x="130" y="166"/>
                </a:moveTo>
                <a:cubicBezTo>
                  <a:pt x="139" y="168"/>
                  <a:pt x="139" y="168"/>
                  <a:pt x="139" y="168"/>
                </a:cubicBezTo>
                <a:cubicBezTo>
                  <a:pt x="139" y="168"/>
                  <a:pt x="139" y="168"/>
                  <a:pt x="139" y="168"/>
                </a:cubicBezTo>
                <a:cubicBezTo>
                  <a:pt x="131" y="165"/>
                  <a:pt x="131" y="165"/>
                  <a:pt x="131" y="165"/>
                </a:cubicBezTo>
                <a:cubicBezTo>
                  <a:pt x="132" y="164"/>
                  <a:pt x="133" y="162"/>
                  <a:pt x="133" y="161"/>
                </a:cubicBezTo>
                <a:cubicBezTo>
                  <a:pt x="139" y="161"/>
                  <a:pt x="139" y="161"/>
                  <a:pt x="139" y="161"/>
                </a:cubicBezTo>
                <a:cubicBezTo>
                  <a:pt x="139" y="158"/>
                  <a:pt x="139" y="158"/>
                  <a:pt x="139" y="158"/>
                </a:cubicBezTo>
                <a:cubicBezTo>
                  <a:pt x="130" y="157"/>
                  <a:pt x="130" y="157"/>
                  <a:pt x="130" y="157"/>
                </a:cubicBezTo>
                <a:lnTo>
                  <a:pt x="130" y="166"/>
                </a:lnTo>
                <a:close/>
                <a:moveTo>
                  <a:pt x="139" y="68"/>
                </a:moveTo>
                <a:cubicBezTo>
                  <a:pt x="131" y="52"/>
                  <a:pt x="131" y="52"/>
                  <a:pt x="131" y="52"/>
                </a:cubicBezTo>
                <a:cubicBezTo>
                  <a:pt x="131" y="47"/>
                  <a:pt x="131" y="44"/>
                  <a:pt x="131" y="43"/>
                </a:cubicBezTo>
                <a:cubicBezTo>
                  <a:pt x="133" y="44"/>
                  <a:pt x="133" y="44"/>
                  <a:pt x="133" y="44"/>
                </a:cubicBezTo>
                <a:cubicBezTo>
                  <a:pt x="133" y="43"/>
                  <a:pt x="133" y="43"/>
                  <a:pt x="133" y="43"/>
                </a:cubicBezTo>
                <a:cubicBezTo>
                  <a:pt x="130" y="42"/>
                  <a:pt x="130" y="42"/>
                  <a:pt x="130" y="42"/>
                </a:cubicBezTo>
                <a:cubicBezTo>
                  <a:pt x="130" y="56"/>
                  <a:pt x="130" y="56"/>
                  <a:pt x="130" y="56"/>
                </a:cubicBezTo>
                <a:cubicBezTo>
                  <a:pt x="131" y="55"/>
                  <a:pt x="131" y="54"/>
                  <a:pt x="131" y="53"/>
                </a:cubicBezTo>
                <a:cubicBezTo>
                  <a:pt x="139" y="69"/>
                  <a:pt x="139" y="69"/>
                  <a:pt x="139" y="69"/>
                </a:cubicBezTo>
                <a:lnTo>
                  <a:pt x="139" y="68"/>
                </a:lnTo>
                <a:close/>
                <a:moveTo>
                  <a:pt x="139" y="91"/>
                </a:moveTo>
                <a:cubicBezTo>
                  <a:pt x="139" y="154"/>
                  <a:pt x="139" y="154"/>
                  <a:pt x="139" y="154"/>
                </a:cubicBezTo>
                <a:cubicBezTo>
                  <a:pt x="136" y="152"/>
                  <a:pt x="133" y="151"/>
                  <a:pt x="130" y="151"/>
                </a:cubicBezTo>
                <a:cubicBezTo>
                  <a:pt x="130" y="103"/>
                  <a:pt x="130" y="103"/>
                  <a:pt x="130" y="103"/>
                </a:cubicBezTo>
                <a:cubicBezTo>
                  <a:pt x="133" y="112"/>
                  <a:pt x="133" y="112"/>
                  <a:pt x="133" y="112"/>
                </a:cubicBezTo>
                <a:cubicBezTo>
                  <a:pt x="133" y="106"/>
                  <a:pt x="132" y="99"/>
                  <a:pt x="130" y="92"/>
                </a:cubicBezTo>
                <a:cubicBezTo>
                  <a:pt x="130" y="78"/>
                  <a:pt x="130" y="78"/>
                  <a:pt x="130" y="78"/>
                </a:cubicBezTo>
                <a:lnTo>
                  <a:pt x="139" y="91"/>
                </a:lnTo>
                <a:close/>
                <a:moveTo>
                  <a:pt x="130" y="70"/>
                </a:moveTo>
                <a:cubicBezTo>
                  <a:pt x="130" y="69"/>
                  <a:pt x="130" y="69"/>
                  <a:pt x="130" y="69"/>
                </a:cubicBezTo>
                <a:cubicBezTo>
                  <a:pt x="132" y="70"/>
                  <a:pt x="132" y="70"/>
                  <a:pt x="132" y="70"/>
                </a:cubicBezTo>
                <a:cubicBezTo>
                  <a:pt x="132" y="71"/>
                  <a:pt x="132" y="71"/>
                  <a:pt x="132" y="71"/>
                </a:cubicBezTo>
                <a:lnTo>
                  <a:pt x="130" y="70"/>
                </a:lnTo>
                <a:close/>
                <a:moveTo>
                  <a:pt x="126" y="167"/>
                </a:moveTo>
                <a:cubicBezTo>
                  <a:pt x="128" y="167"/>
                  <a:pt x="129" y="166"/>
                  <a:pt x="130" y="166"/>
                </a:cubicBezTo>
                <a:cubicBezTo>
                  <a:pt x="130" y="166"/>
                  <a:pt x="130" y="166"/>
                  <a:pt x="130" y="166"/>
                </a:cubicBezTo>
                <a:cubicBezTo>
                  <a:pt x="130" y="157"/>
                  <a:pt x="130" y="157"/>
                  <a:pt x="130" y="157"/>
                </a:cubicBezTo>
                <a:cubicBezTo>
                  <a:pt x="126" y="157"/>
                  <a:pt x="126" y="157"/>
                  <a:pt x="126" y="157"/>
                </a:cubicBezTo>
                <a:cubicBezTo>
                  <a:pt x="126" y="161"/>
                  <a:pt x="126" y="161"/>
                  <a:pt x="126" y="161"/>
                </a:cubicBezTo>
                <a:cubicBezTo>
                  <a:pt x="130" y="161"/>
                  <a:pt x="130" y="161"/>
                  <a:pt x="130" y="161"/>
                </a:cubicBezTo>
                <a:cubicBezTo>
                  <a:pt x="129" y="163"/>
                  <a:pt x="128" y="163"/>
                  <a:pt x="126" y="163"/>
                </a:cubicBezTo>
                <a:lnTo>
                  <a:pt x="126" y="167"/>
                </a:lnTo>
                <a:close/>
                <a:moveTo>
                  <a:pt x="130" y="42"/>
                </a:moveTo>
                <a:cubicBezTo>
                  <a:pt x="126" y="40"/>
                  <a:pt x="126" y="40"/>
                  <a:pt x="126" y="40"/>
                </a:cubicBezTo>
                <a:cubicBezTo>
                  <a:pt x="126" y="66"/>
                  <a:pt x="126" y="66"/>
                  <a:pt x="126" y="66"/>
                </a:cubicBezTo>
                <a:cubicBezTo>
                  <a:pt x="127" y="66"/>
                  <a:pt x="127" y="67"/>
                  <a:pt x="127" y="67"/>
                </a:cubicBezTo>
                <a:cubicBezTo>
                  <a:pt x="129" y="63"/>
                  <a:pt x="130" y="59"/>
                  <a:pt x="130" y="56"/>
                </a:cubicBezTo>
                <a:lnTo>
                  <a:pt x="130" y="42"/>
                </a:lnTo>
                <a:close/>
                <a:moveTo>
                  <a:pt x="130" y="69"/>
                </a:moveTo>
                <a:cubicBezTo>
                  <a:pt x="130" y="70"/>
                  <a:pt x="130" y="70"/>
                  <a:pt x="130" y="70"/>
                </a:cubicBezTo>
                <a:cubicBezTo>
                  <a:pt x="129" y="69"/>
                  <a:pt x="129" y="69"/>
                  <a:pt x="129" y="69"/>
                </a:cubicBezTo>
                <a:cubicBezTo>
                  <a:pt x="129" y="70"/>
                  <a:pt x="130" y="73"/>
                  <a:pt x="130" y="77"/>
                </a:cubicBezTo>
                <a:cubicBezTo>
                  <a:pt x="130" y="78"/>
                  <a:pt x="130" y="78"/>
                  <a:pt x="130" y="78"/>
                </a:cubicBezTo>
                <a:cubicBezTo>
                  <a:pt x="130" y="92"/>
                  <a:pt x="130" y="92"/>
                  <a:pt x="130" y="92"/>
                </a:cubicBezTo>
                <a:cubicBezTo>
                  <a:pt x="130" y="90"/>
                  <a:pt x="130" y="88"/>
                  <a:pt x="129" y="86"/>
                </a:cubicBezTo>
                <a:cubicBezTo>
                  <a:pt x="129" y="89"/>
                  <a:pt x="128" y="91"/>
                  <a:pt x="128" y="94"/>
                </a:cubicBezTo>
                <a:cubicBezTo>
                  <a:pt x="130" y="103"/>
                  <a:pt x="130" y="103"/>
                  <a:pt x="130" y="103"/>
                </a:cubicBezTo>
                <a:cubicBezTo>
                  <a:pt x="130" y="151"/>
                  <a:pt x="130" y="151"/>
                  <a:pt x="130" y="151"/>
                </a:cubicBezTo>
                <a:cubicBezTo>
                  <a:pt x="129" y="150"/>
                  <a:pt x="128" y="150"/>
                  <a:pt x="126" y="150"/>
                </a:cubicBezTo>
                <a:cubicBezTo>
                  <a:pt x="126" y="67"/>
                  <a:pt x="126" y="67"/>
                  <a:pt x="126" y="67"/>
                </a:cubicBezTo>
                <a:lnTo>
                  <a:pt x="130" y="69"/>
                </a:lnTo>
                <a:close/>
                <a:moveTo>
                  <a:pt x="123" y="167"/>
                </a:moveTo>
                <a:cubicBezTo>
                  <a:pt x="123" y="167"/>
                  <a:pt x="123" y="167"/>
                  <a:pt x="123" y="167"/>
                </a:cubicBezTo>
                <a:cubicBezTo>
                  <a:pt x="124" y="167"/>
                  <a:pt x="126" y="167"/>
                  <a:pt x="126" y="167"/>
                </a:cubicBezTo>
                <a:cubicBezTo>
                  <a:pt x="126" y="163"/>
                  <a:pt x="126" y="163"/>
                  <a:pt x="126" y="163"/>
                </a:cubicBezTo>
                <a:cubicBezTo>
                  <a:pt x="125" y="163"/>
                  <a:pt x="124" y="162"/>
                  <a:pt x="123" y="161"/>
                </a:cubicBezTo>
                <a:lnTo>
                  <a:pt x="123" y="167"/>
                </a:lnTo>
                <a:close/>
                <a:moveTo>
                  <a:pt x="126" y="40"/>
                </a:moveTo>
                <a:cubicBezTo>
                  <a:pt x="125" y="39"/>
                  <a:pt x="125" y="39"/>
                  <a:pt x="125" y="39"/>
                </a:cubicBezTo>
                <a:cubicBezTo>
                  <a:pt x="123" y="36"/>
                  <a:pt x="123" y="36"/>
                  <a:pt x="123" y="36"/>
                </a:cubicBezTo>
                <a:cubicBezTo>
                  <a:pt x="123" y="37"/>
                  <a:pt x="123" y="37"/>
                  <a:pt x="123" y="37"/>
                </a:cubicBezTo>
                <a:cubicBezTo>
                  <a:pt x="124" y="39"/>
                  <a:pt x="124" y="39"/>
                  <a:pt x="124" y="39"/>
                </a:cubicBezTo>
                <a:cubicBezTo>
                  <a:pt x="123" y="38"/>
                  <a:pt x="123" y="38"/>
                  <a:pt x="123" y="38"/>
                </a:cubicBezTo>
                <a:cubicBezTo>
                  <a:pt x="123" y="63"/>
                  <a:pt x="123" y="63"/>
                  <a:pt x="123" y="63"/>
                </a:cubicBezTo>
                <a:cubicBezTo>
                  <a:pt x="124" y="64"/>
                  <a:pt x="126" y="65"/>
                  <a:pt x="126" y="66"/>
                </a:cubicBezTo>
                <a:lnTo>
                  <a:pt x="126" y="40"/>
                </a:lnTo>
                <a:close/>
                <a:moveTo>
                  <a:pt x="123" y="33"/>
                </a:moveTo>
                <a:cubicBezTo>
                  <a:pt x="124" y="28"/>
                  <a:pt x="124" y="28"/>
                  <a:pt x="124" y="28"/>
                </a:cubicBezTo>
                <a:cubicBezTo>
                  <a:pt x="124" y="28"/>
                  <a:pt x="123" y="29"/>
                  <a:pt x="123" y="31"/>
                </a:cubicBezTo>
                <a:lnTo>
                  <a:pt x="123" y="33"/>
                </a:lnTo>
                <a:close/>
                <a:moveTo>
                  <a:pt x="126" y="67"/>
                </a:moveTo>
                <a:cubicBezTo>
                  <a:pt x="126" y="150"/>
                  <a:pt x="126" y="150"/>
                  <a:pt x="126" y="150"/>
                </a:cubicBezTo>
                <a:cubicBezTo>
                  <a:pt x="126" y="150"/>
                  <a:pt x="125" y="150"/>
                  <a:pt x="124" y="150"/>
                </a:cubicBezTo>
                <a:cubicBezTo>
                  <a:pt x="124" y="153"/>
                  <a:pt x="123" y="155"/>
                  <a:pt x="123" y="156"/>
                </a:cubicBezTo>
                <a:cubicBezTo>
                  <a:pt x="123" y="65"/>
                  <a:pt x="123" y="65"/>
                  <a:pt x="123" y="65"/>
                </a:cubicBezTo>
                <a:lnTo>
                  <a:pt x="126" y="67"/>
                </a:lnTo>
                <a:close/>
                <a:moveTo>
                  <a:pt x="126" y="157"/>
                </a:moveTo>
                <a:cubicBezTo>
                  <a:pt x="126" y="161"/>
                  <a:pt x="126" y="161"/>
                  <a:pt x="126" y="161"/>
                </a:cubicBezTo>
                <a:cubicBezTo>
                  <a:pt x="123" y="161"/>
                  <a:pt x="123" y="161"/>
                  <a:pt x="123" y="161"/>
                </a:cubicBezTo>
                <a:cubicBezTo>
                  <a:pt x="123" y="157"/>
                  <a:pt x="123" y="157"/>
                  <a:pt x="123" y="157"/>
                </a:cubicBezTo>
                <a:lnTo>
                  <a:pt x="126" y="157"/>
                </a:lnTo>
                <a:close/>
                <a:moveTo>
                  <a:pt x="119" y="167"/>
                </a:moveTo>
                <a:cubicBezTo>
                  <a:pt x="120" y="167"/>
                  <a:pt x="121" y="167"/>
                  <a:pt x="123" y="167"/>
                </a:cubicBezTo>
                <a:cubicBezTo>
                  <a:pt x="123" y="161"/>
                  <a:pt x="123" y="161"/>
                  <a:pt x="123" y="161"/>
                </a:cubicBezTo>
                <a:cubicBezTo>
                  <a:pt x="123" y="161"/>
                  <a:pt x="123" y="161"/>
                  <a:pt x="123" y="161"/>
                </a:cubicBezTo>
                <a:cubicBezTo>
                  <a:pt x="123" y="161"/>
                  <a:pt x="123" y="161"/>
                  <a:pt x="123" y="161"/>
                </a:cubicBezTo>
                <a:cubicBezTo>
                  <a:pt x="123" y="157"/>
                  <a:pt x="123" y="157"/>
                  <a:pt x="123" y="157"/>
                </a:cubicBezTo>
                <a:cubicBezTo>
                  <a:pt x="121" y="157"/>
                  <a:pt x="121" y="157"/>
                  <a:pt x="121" y="157"/>
                </a:cubicBezTo>
                <a:cubicBezTo>
                  <a:pt x="119" y="157"/>
                  <a:pt x="119" y="157"/>
                  <a:pt x="119" y="157"/>
                </a:cubicBezTo>
                <a:lnTo>
                  <a:pt x="119" y="167"/>
                </a:lnTo>
                <a:close/>
                <a:moveTo>
                  <a:pt x="123" y="36"/>
                </a:moveTo>
                <a:cubicBezTo>
                  <a:pt x="122" y="35"/>
                  <a:pt x="122" y="35"/>
                  <a:pt x="122" y="35"/>
                </a:cubicBezTo>
                <a:cubicBezTo>
                  <a:pt x="123" y="33"/>
                  <a:pt x="123" y="33"/>
                  <a:pt x="123" y="33"/>
                </a:cubicBezTo>
                <a:cubicBezTo>
                  <a:pt x="123" y="31"/>
                  <a:pt x="123" y="31"/>
                  <a:pt x="123" y="31"/>
                </a:cubicBezTo>
                <a:cubicBezTo>
                  <a:pt x="123" y="32"/>
                  <a:pt x="122" y="33"/>
                  <a:pt x="122" y="34"/>
                </a:cubicBezTo>
                <a:cubicBezTo>
                  <a:pt x="122" y="34"/>
                  <a:pt x="122" y="34"/>
                  <a:pt x="122" y="34"/>
                </a:cubicBezTo>
                <a:cubicBezTo>
                  <a:pt x="122" y="35"/>
                  <a:pt x="122" y="35"/>
                  <a:pt x="122" y="35"/>
                </a:cubicBezTo>
                <a:cubicBezTo>
                  <a:pt x="122" y="36"/>
                  <a:pt x="121" y="36"/>
                  <a:pt x="121" y="37"/>
                </a:cubicBezTo>
                <a:cubicBezTo>
                  <a:pt x="119" y="36"/>
                  <a:pt x="119" y="36"/>
                  <a:pt x="119" y="36"/>
                </a:cubicBezTo>
                <a:cubicBezTo>
                  <a:pt x="119" y="60"/>
                  <a:pt x="119" y="60"/>
                  <a:pt x="119" y="60"/>
                </a:cubicBezTo>
                <a:cubicBezTo>
                  <a:pt x="121" y="61"/>
                  <a:pt x="122" y="62"/>
                  <a:pt x="123" y="63"/>
                </a:cubicBezTo>
                <a:cubicBezTo>
                  <a:pt x="123" y="38"/>
                  <a:pt x="123" y="38"/>
                  <a:pt x="123" y="38"/>
                </a:cubicBezTo>
                <a:cubicBezTo>
                  <a:pt x="122" y="38"/>
                  <a:pt x="122" y="38"/>
                  <a:pt x="122" y="38"/>
                </a:cubicBezTo>
                <a:cubicBezTo>
                  <a:pt x="122" y="36"/>
                  <a:pt x="122" y="36"/>
                  <a:pt x="122" y="36"/>
                </a:cubicBezTo>
                <a:cubicBezTo>
                  <a:pt x="123" y="37"/>
                  <a:pt x="123" y="37"/>
                  <a:pt x="123" y="37"/>
                </a:cubicBezTo>
                <a:lnTo>
                  <a:pt x="123" y="36"/>
                </a:lnTo>
                <a:close/>
                <a:moveTo>
                  <a:pt x="123" y="65"/>
                </a:moveTo>
                <a:cubicBezTo>
                  <a:pt x="123" y="156"/>
                  <a:pt x="123" y="156"/>
                  <a:pt x="123" y="156"/>
                </a:cubicBezTo>
                <a:cubicBezTo>
                  <a:pt x="123" y="157"/>
                  <a:pt x="123" y="157"/>
                  <a:pt x="123" y="157"/>
                </a:cubicBezTo>
                <a:cubicBezTo>
                  <a:pt x="122" y="156"/>
                  <a:pt x="121" y="155"/>
                  <a:pt x="119" y="155"/>
                </a:cubicBezTo>
                <a:cubicBezTo>
                  <a:pt x="119" y="101"/>
                  <a:pt x="119" y="101"/>
                  <a:pt x="119" y="101"/>
                </a:cubicBezTo>
                <a:cubicBezTo>
                  <a:pt x="120" y="101"/>
                  <a:pt x="120" y="101"/>
                  <a:pt x="120" y="101"/>
                </a:cubicBezTo>
                <a:cubicBezTo>
                  <a:pt x="120" y="99"/>
                  <a:pt x="120" y="97"/>
                  <a:pt x="120" y="95"/>
                </a:cubicBezTo>
                <a:cubicBezTo>
                  <a:pt x="119" y="94"/>
                  <a:pt x="119" y="94"/>
                  <a:pt x="119" y="94"/>
                </a:cubicBezTo>
                <a:cubicBezTo>
                  <a:pt x="119" y="63"/>
                  <a:pt x="119" y="63"/>
                  <a:pt x="119" y="63"/>
                </a:cubicBezTo>
                <a:cubicBezTo>
                  <a:pt x="121" y="64"/>
                  <a:pt x="121" y="64"/>
                  <a:pt x="121" y="64"/>
                </a:cubicBezTo>
                <a:cubicBezTo>
                  <a:pt x="120" y="63"/>
                  <a:pt x="120" y="62"/>
                  <a:pt x="119" y="61"/>
                </a:cubicBezTo>
                <a:cubicBezTo>
                  <a:pt x="119" y="61"/>
                  <a:pt x="119" y="61"/>
                  <a:pt x="119" y="61"/>
                </a:cubicBezTo>
                <a:cubicBezTo>
                  <a:pt x="122" y="64"/>
                  <a:pt x="122" y="64"/>
                  <a:pt x="122" y="64"/>
                </a:cubicBezTo>
                <a:lnTo>
                  <a:pt x="123" y="65"/>
                </a:lnTo>
                <a:close/>
                <a:moveTo>
                  <a:pt x="118" y="167"/>
                </a:moveTo>
                <a:cubicBezTo>
                  <a:pt x="119" y="167"/>
                  <a:pt x="119" y="167"/>
                  <a:pt x="119" y="167"/>
                </a:cubicBezTo>
                <a:cubicBezTo>
                  <a:pt x="119" y="157"/>
                  <a:pt x="119" y="157"/>
                  <a:pt x="119" y="157"/>
                </a:cubicBezTo>
                <a:cubicBezTo>
                  <a:pt x="118" y="157"/>
                  <a:pt x="118" y="157"/>
                  <a:pt x="118" y="157"/>
                </a:cubicBezTo>
                <a:lnTo>
                  <a:pt x="118" y="167"/>
                </a:lnTo>
                <a:close/>
                <a:moveTo>
                  <a:pt x="119" y="36"/>
                </a:moveTo>
                <a:cubicBezTo>
                  <a:pt x="118" y="36"/>
                  <a:pt x="118" y="36"/>
                  <a:pt x="118" y="36"/>
                </a:cubicBezTo>
                <a:cubicBezTo>
                  <a:pt x="118" y="60"/>
                  <a:pt x="118" y="60"/>
                  <a:pt x="118" y="60"/>
                </a:cubicBezTo>
                <a:cubicBezTo>
                  <a:pt x="119" y="60"/>
                  <a:pt x="119" y="60"/>
                  <a:pt x="119" y="60"/>
                </a:cubicBezTo>
                <a:lnTo>
                  <a:pt x="119" y="36"/>
                </a:lnTo>
                <a:close/>
                <a:moveTo>
                  <a:pt x="119" y="61"/>
                </a:moveTo>
                <a:cubicBezTo>
                  <a:pt x="119" y="61"/>
                  <a:pt x="119" y="61"/>
                  <a:pt x="119" y="61"/>
                </a:cubicBezTo>
                <a:cubicBezTo>
                  <a:pt x="119" y="61"/>
                  <a:pt x="119" y="60"/>
                  <a:pt x="118" y="60"/>
                </a:cubicBezTo>
                <a:cubicBezTo>
                  <a:pt x="118" y="60"/>
                  <a:pt x="118" y="60"/>
                  <a:pt x="118" y="60"/>
                </a:cubicBezTo>
                <a:lnTo>
                  <a:pt x="119" y="61"/>
                </a:lnTo>
                <a:close/>
                <a:moveTo>
                  <a:pt x="119" y="63"/>
                </a:moveTo>
                <a:cubicBezTo>
                  <a:pt x="119" y="63"/>
                  <a:pt x="119" y="63"/>
                  <a:pt x="119" y="63"/>
                </a:cubicBezTo>
                <a:cubicBezTo>
                  <a:pt x="118" y="61"/>
                  <a:pt x="118" y="61"/>
                  <a:pt x="118" y="61"/>
                </a:cubicBezTo>
                <a:cubicBezTo>
                  <a:pt x="118" y="62"/>
                  <a:pt x="118" y="62"/>
                  <a:pt x="118" y="62"/>
                </a:cubicBezTo>
                <a:cubicBezTo>
                  <a:pt x="119" y="63"/>
                  <a:pt x="119" y="63"/>
                  <a:pt x="119" y="63"/>
                </a:cubicBezTo>
                <a:cubicBezTo>
                  <a:pt x="118" y="63"/>
                  <a:pt x="118" y="63"/>
                  <a:pt x="118" y="63"/>
                </a:cubicBezTo>
                <a:cubicBezTo>
                  <a:pt x="118" y="93"/>
                  <a:pt x="118" y="93"/>
                  <a:pt x="118" y="93"/>
                </a:cubicBezTo>
                <a:cubicBezTo>
                  <a:pt x="119" y="94"/>
                  <a:pt x="119" y="94"/>
                  <a:pt x="119" y="94"/>
                </a:cubicBezTo>
                <a:lnTo>
                  <a:pt x="119" y="63"/>
                </a:lnTo>
                <a:close/>
                <a:moveTo>
                  <a:pt x="119" y="101"/>
                </a:moveTo>
                <a:cubicBezTo>
                  <a:pt x="119" y="155"/>
                  <a:pt x="119" y="155"/>
                  <a:pt x="119" y="155"/>
                </a:cubicBezTo>
                <a:cubicBezTo>
                  <a:pt x="118" y="154"/>
                  <a:pt x="118" y="154"/>
                  <a:pt x="118" y="154"/>
                </a:cubicBezTo>
                <a:cubicBezTo>
                  <a:pt x="118" y="101"/>
                  <a:pt x="118" y="101"/>
                  <a:pt x="118" y="101"/>
                </a:cubicBezTo>
                <a:lnTo>
                  <a:pt x="119" y="101"/>
                </a:lnTo>
                <a:close/>
                <a:moveTo>
                  <a:pt x="118" y="168"/>
                </a:moveTo>
                <a:cubicBezTo>
                  <a:pt x="118" y="167"/>
                  <a:pt x="118" y="167"/>
                  <a:pt x="118" y="167"/>
                </a:cubicBezTo>
                <a:cubicBezTo>
                  <a:pt x="118" y="157"/>
                  <a:pt x="118" y="157"/>
                  <a:pt x="118" y="157"/>
                </a:cubicBezTo>
                <a:cubicBezTo>
                  <a:pt x="118" y="157"/>
                  <a:pt x="118" y="157"/>
                  <a:pt x="118" y="157"/>
                </a:cubicBezTo>
                <a:lnTo>
                  <a:pt x="118" y="168"/>
                </a:lnTo>
                <a:close/>
                <a:moveTo>
                  <a:pt x="118" y="36"/>
                </a:moveTo>
                <a:cubicBezTo>
                  <a:pt x="118" y="36"/>
                  <a:pt x="118" y="36"/>
                  <a:pt x="118" y="36"/>
                </a:cubicBezTo>
                <a:cubicBezTo>
                  <a:pt x="118" y="59"/>
                  <a:pt x="118" y="59"/>
                  <a:pt x="118" y="59"/>
                </a:cubicBezTo>
                <a:cubicBezTo>
                  <a:pt x="118" y="59"/>
                  <a:pt x="118" y="59"/>
                  <a:pt x="118" y="59"/>
                </a:cubicBezTo>
                <a:cubicBezTo>
                  <a:pt x="118" y="60"/>
                  <a:pt x="118" y="61"/>
                  <a:pt x="118" y="62"/>
                </a:cubicBezTo>
                <a:cubicBezTo>
                  <a:pt x="118" y="61"/>
                  <a:pt x="118" y="61"/>
                  <a:pt x="118" y="61"/>
                </a:cubicBezTo>
                <a:cubicBezTo>
                  <a:pt x="118" y="59"/>
                  <a:pt x="118" y="59"/>
                  <a:pt x="118" y="59"/>
                </a:cubicBezTo>
                <a:cubicBezTo>
                  <a:pt x="118" y="59"/>
                  <a:pt x="118" y="59"/>
                  <a:pt x="118" y="59"/>
                </a:cubicBezTo>
                <a:cubicBezTo>
                  <a:pt x="118" y="60"/>
                  <a:pt x="118" y="60"/>
                  <a:pt x="118" y="60"/>
                </a:cubicBezTo>
                <a:cubicBezTo>
                  <a:pt x="118" y="60"/>
                  <a:pt x="118" y="60"/>
                  <a:pt x="118" y="60"/>
                </a:cubicBezTo>
                <a:cubicBezTo>
                  <a:pt x="118" y="59"/>
                  <a:pt x="118" y="59"/>
                  <a:pt x="118" y="59"/>
                </a:cubicBezTo>
                <a:cubicBezTo>
                  <a:pt x="118" y="60"/>
                  <a:pt x="118" y="60"/>
                  <a:pt x="118" y="60"/>
                </a:cubicBezTo>
                <a:lnTo>
                  <a:pt x="118" y="36"/>
                </a:lnTo>
                <a:close/>
                <a:moveTo>
                  <a:pt x="118" y="63"/>
                </a:moveTo>
                <a:cubicBezTo>
                  <a:pt x="118" y="93"/>
                  <a:pt x="118" y="93"/>
                  <a:pt x="118" y="93"/>
                </a:cubicBezTo>
                <a:cubicBezTo>
                  <a:pt x="118" y="93"/>
                  <a:pt x="118" y="93"/>
                  <a:pt x="118" y="93"/>
                </a:cubicBezTo>
                <a:cubicBezTo>
                  <a:pt x="118" y="62"/>
                  <a:pt x="118" y="62"/>
                  <a:pt x="118" y="62"/>
                </a:cubicBezTo>
                <a:lnTo>
                  <a:pt x="118" y="63"/>
                </a:lnTo>
                <a:close/>
                <a:moveTo>
                  <a:pt x="118" y="101"/>
                </a:moveTo>
                <a:cubicBezTo>
                  <a:pt x="118" y="154"/>
                  <a:pt x="118" y="154"/>
                  <a:pt x="118" y="154"/>
                </a:cubicBezTo>
                <a:cubicBezTo>
                  <a:pt x="118" y="154"/>
                  <a:pt x="118" y="154"/>
                  <a:pt x="118" y="154"/>
                </a:cubicBezTo>
                <a:cubicBezTo>
                  <a:pt x="118" y="101"/>
                  <a:pt x="118" y="101"/>
                  <a:pt x="118" y="101"/>
                </a:cubicBezTo>
                <a:close/>
                <a:moveTo>
                  <a:pt x="111" y="178"/>
                </a:moveTo>
                <a:cubicBezTo>
                  <a:pt x="112" y="177"/>
                  <a:pt x="112" y="177"/>
                  <a:pt x="113" y="176"/>
                </a:cubicBezTo>
                <a:cubicBezTo>
                  <a:pt x="115" y="175"/>
                  <a:pt x="115" y="170"/>
                  <a:pt x="118" y="168"/>
                </a:cubicBezTo>
                <a:cubicBezTo>
                  <a:pt x="118" y="157"/>
                  <a:pt x="118" y="157"/>
                  <a:pt x="118" y="157"/>
                </a:cubicBezTo>
                <a:cubicBezTo>
                  <a:pt x="115" y="156"/>
                  <a:pt x="113" y="156"/>
                  <a:pt x="111" y="155"/>
                </a:cubicBezTo>
                <a:lnTo>
                  <a:pt x="111" y="178"/>
                </a:lnTo>
                <a:close/>
                <a:moveTo>
                  <a:pt x="118" y="36"/>
                </a:moveTo>
                <a:cubicBezTo>
                  <a:pt x="111" y="32"/>
                  <a:pt x="111" y="32"/>
                  <a:pt x="111" y="32"/>
                </a:cubicBezTo>
                <a:cubicBezTo>
                  <a:pt x="111" y="33"/>
                  <a:pt x="111" y="33"/>
                  <a:pt x="111" y="33"/>
                </a:cubicBezTo>
                <a:cubicBezTo>
                  <a:pt x="111" y="33"/>
                  <a:pt x="111" y="33"/>
                  <a:pt x="111" y="33"/>
                </a:cubicBezTo>
                <a:cubicBezTo>
                  <a:pt x="113" y="35"/>
                  <a:pt x="113" y="35"/>
                  <a:pt x="113" y="35"/>
                </a:cubicBezTo>
                <a:cubicBezTo>
                  <a:pt x="113" y="35"/>
                  <a:pt x="113" y="35"/>
                  <a:pt x="113" y="35"/>
                </a:cubicBezTo>
                <a:cubicBezTo>
                  <a:pt x="113" y="38"/>
                  <a:pt x="112" y="42"/>
                  <a:pt x="111" y="44"/>
                </a:cubicBezTo>
                <a:cubicBezTo>
                  <a:pt x="111" y="56"/>
                  <a:pt x="111" y="56"/>
                  <a:pt x="111" y="56"/>
                </a:cubicBezTo>
                <a:cubicBezTo>
                  <a:pt x="113" y="57"/>
                  <a:pt x="114" y="57"/>
                  <a:pt x="116" y="58"/>
                </a:cubicBezTo>
                <a:cubicBezTo>
                  <a:pt x="116" y="59"/>
                  <a:pt x="116" y="60"/>
                  <a:pt x="115" y="61"/>
                </a:cubicBezTo>
                <a:cubicBezTo>
                  <a:pt x="111" y="59"/>
                  <a:pt x="111" y="59"/>
                  <a:pt x="111" y="59"/>
                </a:cubicBezTo>
                <a:cubicBezTo>
                  <a:pt x="111" y="90"/>
                  <a:pt x="111" y="90"/>
                  <a:pt x="111" y="90"/>
                </a:cubicBezTo>
                <a:cubicBezTo>
                  <a:pt x="111" y="90"/>
                  <a:pt x="111" y="90"/>
                  <a:pt x="111" y="90"/>
                </a:cubicBezTo>
                <a:cubicBezTo>
                  <a:pt x="114" y="91"/>
                  <a:pt x="116" y="92"/>
                  <a:pt x="118" y="93"/>
                </a:cubicBezTo>
                <a:cubicBezTo>
                  <a:pt x="118" y="62"/>
                  <a:pt x="118" y="62"/>
                  <a:pt x="118" y="62"/>
                </a:cubicBezTo>
                <a:cubicBezTo>
                  <a:pt x="117" y="62"/>
                  <a:pt x="117" y="62"/>
                  <a:pt x="117" y="62"/>
                </a:cubicBezTo>
                <a:cubicBezTo>
                  <a:pt x="117" y="59"/>
                  <a:pt x="117" y="59"/>
                  <a:pt x="117" y="59"/>
                </a:cubicBezTo>
                <a:cubicBezTo>
                  <a:pt x="118" y="59"/>
                  <a:pt x="118" y="59"/>
                  <a:pt x="118" y="59"/>
                </a:cubicBezTo>
                <a:lnTo>
                  <a:pt x="118" y="36"/>
                </a:lnTo>
                <a:close/>
                <a:moveTo>
                  <a:pt x="118" y="101"/>
                </a:moveTo>
                <a:cubicBezTo>
                  <a:pt x="118" y="154"/>
                  <a:pt x="118" y="154"/>
                  <a:pt x="118" y="154"/>
                </a:cubicBezTo>
                <a:cubicBezTo>
                  <a:pt x="117" y="153"/>
                  <a:pt x="115" y="152"/>
                  <a:pt x="114" y="152"/>
                </a:cubicBezTo>
                <a:cubicBezTo>
                  <a:pt x="113" y="153"/>
                  <a:pt x="111" y="154"/>
                  <a:pt x="111" y="154"/>
                </a:cubicBezTo>
                <a:cubicBezTo>
                  <a:pt x="111" y="152"/>
                  <a:pt x="111" y="152"/>
                  <a:pt x="111" y="152"/>
                </a:cubicBezTo>
                <a:cubicBezTo>
                  <a:pt x="111" y="150"/>
                  <a:pt x="111" y="150"/>
                  <a:pt x="111" y="150"/>
                </a:cubicBezTo>
                <a:cubicBezTo>
                  <a:pt x="111" y="150"/>
                  <a:pt x="111" y="150"/>
                  <a:pt x="111" y="150"/>
                </a:cubicBezTo>
                <a:cubicBezTo>
                  <a:pt x="111" y="98"/>
                  <a:pt x="111" y="98"/>
                  <a:pt x="111" y="98"/>
                </a:cubicBezTo>
                <a:lnTo>
                  <a:pt x="118" y="101"/>
                </a:lnTo>
                <a:close/>
                <a:moveTo>
                  <a:pt x="109" y="178"/>
                </a:moveTo>
                <a:cubicBezTo>
                  <a:pt x="110" y="178"/>
                  <a:pt x="110" y="178"/>
                  <a:pt x="111" y="178"/>
                </a:cubicBezTo>
                <a:cubicBezTo>
                  <a:pt x="111" y="155"/>
                  <a:pt x="111" y="155"/>
                  <a:pt x="111" y="155"/>
                </a:cubicBezTo>
                <a:cubicBezTo>
                  <a:pt x="110" y="155"/>
                  <a:pt x="110" y="155"/>
                  <a:pt x="110" y="155"/>
                </a:cubicBezTo>
                <a:cubicBezTo>
                  <a:pt x="110" y="155"/>
                  <a:pt x="110" y="155"/>
                  <a:pt x="110" y="155"/>
                </a:cubicBezTo>
                <a:cubicBezTo>
                  <a:pt x="111" y="154"/>
                  <a:pt x="111" y="154"/>
                  <a:pt x="111" y="154"/>
                </a:cubicBezTo>
                <a:cubicBezTo>
                  <a:pt x="111" y="152"/>
                  <a:pt x="111" y="152"/>
                  <a:pt x="111" y="152"/>
                </a:cubicBezTo>
                <a:cubicBezTo>
                  <a:pt x="110" y="155"/>
                  <a:pt x="110" y="155"/>
                  <a:pt x="110" y="155"/>
                </a:cubicBezTo>
                <a:cubicBezTo>
                  <a:pt x="110" y="149"/>
                  <a:pt x="110" y="149"/>
                  <a:pt x="110" y="149"/>
                </a:cubicBezTo>
                <a:cubicBezTo>
                  <a:pt x="111" y="150"/>
                  <a:pt x="111" y="150"/>
                  <a:pt x="111" y="150"/>
                </a:cubicBezTo>
                <a:cubicBezTo>
                  <a:pt x="111" y="98"/>
                  <a:pt x="111" y="98"/>
                  <a:pt x="111" y="98"/>
                </a:cubicBezTo>
                <a:cubicBezTo>
                  <a:pt x="110" y="98"/>
                  <a:pt x="110" y="98"/>
                  <a:pt x="110" y="98"/>
                </a:cubicBezTo>
                <a:cubicBezTo>
                  <a:pt x="110" y="94"/>
                  <a:pt x="110" y="94"/>
                  <a:pt x="110" y="94"/>
                </a:cubicBezTo>
                <a:cubicBezTo>
                  <a:pt x="111" y="90"/>
                  <a:pt x="111" y="90"/>
                  <a:pt x="111" y="90"/>
                </a:cubicBezTo>
                <a:cubicBezTo>
                  <a:pt x="111" y="59"/>
                  <a:pt x="111" y="59"/>
                  <a:pt x="111" y="59"/>
                </a:cubicBezTo>
                <a:cubicBezTo>
                  <a:pt x="109" y="58"/>
                  <a:pt x="109" y="58"/>
                  <a:pt x="109" y="58"/>
                </a:cubicBezTo>
                <a:cubicBezTo>
                  <a:pt x="109" y="97"/>
                  <a:pt x="109" y="97"/>
                  <a:pt x="109" y="97"/>
                </a:cubicBezTo>
                <a:cubicBezTo>
                  <a:pt x="109" y="96"/>
                  <a:pt x="109" y="96"/>
                  <a:pt x="109" y="96"/>
                </a:cubicBezTo>
                <a:cubicBezTo>
                  <a:pt x="109" y="97"/>
                  <a:pt x="109" y="97"/>
                  <a:pt x="109" y="97"/>
                </a:cubicBezTo>
                <a:cubicBezTo>
                  <a:pt x="109" y="149"/>
                  <a:pt x="109" y="149"/>
                  <a:pt x="109" y="149"/>
                </a:cubicBezTo>
                <a:cubicBezTo>
                  <a:pt x="110" y="149"/>
                  <a:pt x="110" y="149"/>
                  <a:pt x="110" y="149"/>
                </a:cubicBezTo>
                <a:cubicBezTo>
                  <a:pt x="110" y="155"/>
                  <a:pt x="110" y="155"/>
                  <a:pt x="110" y="155"/>
                </a:cubicBezTo>
                <a:cubicBezTo>
                  <a:pt x="109" y="155"/>
                  <a:pt x="109" y="155"/>
                  <a:pt x="109" y="155"/>
                </a:cubicBezTo>
                <a:lnTo>
                  <a:pt x="109" y="178"/>
                </a:lnTo>
                <a:close/>
                <a:moveTo>
                  <a:pt x="111" y="33"/>
                </a:moveTo>
                <a:cubicBezTo>
                  <a:pt x="111" y="33"/>
                  <a:pt x="111" y="33"/>
                  <a:pt x="111" y="33"/>
                </a:cubicBezTo>
                <a:cubicBezTo>
                  <a:pt x="111" y="33"/>
                  <a:pt x="111" y="33"/>
                  <a:pt x="111" y="33"/>
                </a:cubicBezTo>
                <a:close/>
                <a:moveTo>
                  <a:pt x="111" y="44"/>
                </a:moveTo>
                <a:cubicBezTo>
                  <a:pt x="110" y="45"/>
                  <a:pt x="110" y="46"/>
                  <a:pt x="109" y="47"/>
                </a:cubicBezTo>
                <a:cubicBezTo>
                  <a:pt x="109" y="56"/>
                  <a:pt x="109" y="56"/>
                  <a:pt x="109" y="56"/>
                </a:cubicBezTo>
                <a:cubicBezTo>
                  <a:pt x="110" y="56"/>
                  <a:pt x="110" y="56"/>
                  <a:pt x="111" y="56"/>
                </a:cubicBezTo>
                <a:lnTo>
                  <a:pt x="111" y="44"/>
                </a:lnTo>
                <a:close/>
                <a:moveTo>
                  <a:pt x="109" y="178"/>
                </a:moveTo>
                <a:cubicBezTo>
                  <a:pt x="109" y="178"/>
                  <a:pt x="109" y="178"/>
                  <a:pt x="109" y="178"/>
                </a:cubicBezTo>
                <a:cubicBezTo>
                  <a:pt x="109" y="155"/>
                  <a:pt x="109" y="155"/>
                  <a:pt x="109" y="155"/>
                </a:cubicBezTo>
                <a:cubicBezTo>
                  <a:pt x="109" y="155"/>
                  <a:pt x="109" y="155"/>
                  <a:pt x="109" y="155"/>
                </a:cubicBezTo>
                <a:lnTo>
                  <a:pt x="109" y="178"/>
                </a:lnTo>
                <a:close/>
                <a:moveTo>
                  <a:pt x="109" y="47"/>
                </a:moveTo>
                <a:cubicBezTo>
                  <a:pt x="109" y="48"/>
                  <a:pt x="109" y="48"/>
                  <a:pt x="109" y="48"/>
                </a:cubicBezTo>
                <a:cubicBezTo>
                  <a:pt x="109" y="56"/>
                  <a:pt x="109" y="56"/>
                  <a:pt x="109" y="56"/>
                </a:cubicBezTo>
                <a:cubicBezTo>
                  <a:pt x="109" y="56"/>
                  <a:pt x="109" y="56"/>
                  <a:pt x="109" y="56"/>
                </a:cubicBezTo>
                <a:lnTo>
                  <a:pt x="109" y="47"/>
                </a:lnTo>
                <a:close/>
                <a:moveTo>
                  <a:pt x="109" y="58"/>
                </a:moveTo>
                <a:cubicBezTo>
                  <a:pt x="109" y="58"/>
                  <a:pt x="109" y="58"/>
                  <a:pt x="109" y="58"/>
                </a:cubicBezTo>
                <a:cubicBezTo>
                  <a:pt x="109" y="89"/>
                  <a:pt x="109" y="89"/>
                  <a:pt x="109" y="89"/>
                </a:cubicBezTo>
                <a:cubicBezTo>
                  <a:pt x="109" y="89"/>
                  <a:pt x="109" y="89"/>
                  <a:pt x="109" y="89"/>
                </a:cubicBezTo>
                <a:cubicBezTo>
                  <a:pt x="109" y="89"/>
                  <a:pt x="109" y="89"/>
                  <a:pt x="109" y="89"/>
                </a:cubicBezTo>
                <a:cubicBezTo>
                  <a:pt x="109" y="149"/>
                  <a:pt x="109" y="149"/>
                  <a:pt x="109" y="149"/>
                </a:cubicBezTo>
                <a:cubicBezTo>
                  <a:pt x="109" y="149"/>
                  <a:pt x="109" y="149"/>
                  <a:pt x="109" y="149"/>
                </a:cubicBezTo>
                <a:cubicBezTo>
                  <a:pt x="109" y="97"/>
                  <a:pt x="109" y="97"/>
                  <a:pt x="109" y="97"/>
                </a:cubicBezTo>
                <a:cubicBezTo>
                  <a:pt x="109" y="97"/>
                  <a:pt x="109" y="97"/>
                  <a:pt x="109" y="97"/>
                </a:cubicBezTo>
                <a:cubicBezTo>
                  <a:pt x="109" y="97"/>
                  <a:pt x="109" y="97"/>
                  <a:pt x="109" y="97"/>
                </a:cubicBezTo>
                <a:cubicBezTo>
                  <a:pt x="109" y="97"/>
                  <a:pt x="109" y="97"/>
                  <a:pt x="109" y="97"/>
                </a:cubicBezTo>
                <a:lnTo>
                  <a:pt x="109" y="58"/>
                </a:lnTo>
                <a:close/>
                <a:moveTo>
                  <a:pt x="108" y="178"/>
                </a:moveTo>
                <a:cubicBezTo>
                  <a:pt x="109" y="178"/>
                  <a:pt x="109" y="178"/>
                  <a:pt x="109" y="178"/>
                </a:cubicBezTo>
                <a:cubicBezTo>
                  <a:pt x="109" y="155"/>
                  <a:pt x="109" y="155"/>
                  <a:pt x="109" y="155"/>
                </a:cubicBezTo>
                <a:cubicBezTo>
                  <a:pt x="108" y="155"/>
                  <a:pt x="108" y="155"/>
                  <a:pt x="108" y="155"/>
                </a:cubicBezTo>
                <a:lnTo>
                  <a:pt x="108" y="178"/>
                </a:lnTo>
                <a:close/>
                <a:moveTo>
                  <a:pt x="109" y="48"/>
                </a:moveTo>
                <a:cubicBezTo>
                  <a:pt x="108" y="49"/>
                  <a:pt x="108" y="49"/>
                  <a:pt x="108" y="49"/>
                </a:cubicBezTo>
                <a:cubicBezTo>
                  <a:pt x="108" y="55"/>
                  <a:pt x="108" y="55"/>
                  <a:pt x="108" y="55"/>
                </a:cubicBezTo>
                <a:cubicBezTo>
                  <a:pt x="109" y="56"/>
                  <a:pt x="109" y="56"/>
                  <a:pt x="109" y="56"/>
                </a:cubicBezTo>
                <a:lnTo>
                  <a:pt x="109" y="48"/>
                </a:lnTo>
                <a:close/>
                <a:moveTo>
                  <a:pt x="109" y="58"/>
                </a:moveTo>
                <a:cubicBezTo>
                  <a:pt x="108" y="58"/>
                  <a:pt x="108" y="58"/>
                  <a:pt x="108" y="58"/>
                </a:cubicBezTo>
                <a:cubicBezTo>
                  <a:pt x="108" y="89"/>
                  <a:pt x="108" y="89"/>
                  <a:pt x="108" y="89"/>
                </a:cubicBezTo>
                <a:cubicBezTo>
                  <a:pt x="109" y="89"/>
                  <a:pt x="109" y="89"/>
                  <a:pt x="109" y="89"/>
                </a:cubicBezTo>
                <a:lnTo>
                  <a:pt x="109" y="58"/>
                </a:lnTo>
                <a:close/>
                <a:moveTo>
                  <a:pt x="109" y="89"/>
                </a:moveTo>
                <a:cubicBezTo>
                  <a:pt x="109" y="90"/>
                  <a:pt x="109" y="90"/>
                  <a:pt x="109" y="90"/>
                </a:cubicBezTo>
                <a:cubicBezTo>
                  <a:pt x="108" y="91"/>
                  <a:pt x="108" y="91"/>
                  <a:pt x="108" y="91"/>
                </a:cubicBezTo>
                <a:cubicBezTo>
                  <a:pt x="108" y="92"/>
                  <a:pt x="108" y="92"/>
                  <a:pt x="108" y="92"/>
                </a:cubicBezTo>
                <a:cubicBezTo>
                  <a:pt x="108" y="92"/>
                  <a:pt x="108" y="92"/>
                  <a:pt x="108" y="92"/>
                </a:cubicBezTo>
                <a:cubicBezTo>
                  <a:pt x="108" y="92"/>
                  <a:pt x="108" y="92"/>
                  <a:pt x="108" y="92"/>
                </a:cubicBezTo>
                <a:cubicBezTo>
                  <a:pt x="108" y="92"/>
                  <a:pt x="108" y="92"/>
                  <a:pt x="108" y="92"/>
                </a:cubicBezTo>
                <a:cubicBezTo>
                  <a:pt x="108" y="149"/>
                  <a:pt x="108" y="149"/>
                  <a:pt x="108" y="149"/>
                </a:cubicBezTo>
                <a:cubicBezTo>
                  <a:pt x="109" y="149"/>
                  <a:pt x="109" y="149"/>
                  <a:pt x="109" y="149"/>
                </a:cubicBezTo>
                <a:lnTo>
                  <a:pt x="109" y="89"/>
                </a:lnTo>
                <a:close/>
                <a:moveTo>
                  <a:pt x="106" y="179"/>
                </a:moveTo>
                <a:cubicBezTo>
                  <a:pt x="107" y="179"/>
                  <a:pt x="107" y="179"/>
                  <a:pt x="108" y="178"/>
                </a:cubicBezTo>
                <a:cubicBezTo>
                  <a:pt x="108" y="155"/>
                  <a:pt x="108" y="155"/>
                  <a:pt x="108" y="155"/>
                </a:cubicBezTo>
                <a:cubicBezTo>
                  <a:pt x="108" y="155"/>
                  <a:pt x="108" y="155"/>
                  <a:pt x="108" y="155"/>
                </a:cubicBezTo>
                <a:cubicBezTo>
                  <a:pt x="108" y="148"/>
                  <a:pt x="108" y="148"/>
                  <a:pt x="108" y="148"/>
                </a:cubicBezTo>
                <a:cubicBezTo>
                  <a:pt x="108" y="149"/>
                  <a:pt x="108" y="149"/>
                  <a:pt x="108" y="149"/>
                </a:cubicBezTo>
                <a:cubicBezTo>
                  <a:pt x="108" y="92"/>
                  <a:pt x="108" y="92"/>
                  <a:pt x="108" y="92"/>
                </a:cubicBezTo>
                <a:cubicBezTo>
                  <a:pt x="108" y="92"/>
                  <a:pt x="108" y="92"/>
                  <a:pt x="108" y="92"/>
                </a:cubicBezTo>
                <a:cubicBezTo>
                  <a:pt x="108" y="92"/>
                  <a:pt x="108" y="92"/>
                  <a:pt x="108" y="92"/>
                </a:cubicBezTo>
                <a:cubicBezTo>
                  <a:pt x="108" y="91"/>
                  <a:pt x="108" y="91"/>
                  <a:pt x="108" y="91"/>
                </a:cubicBezTo>
                <a:cubicBezTo>
                  <a:pt x="106" y="95"/>
                  <a:pt x="106" y="95"/>
                  <a:pt x="106" y="95"/>
                </a:cubicBezTo>
                <a:cubicBezTo>
                  <a:pt x="106" y="96"/>
                  <a:pt x="106" y="96"/>
                  <a:pt x="106" y="96"/>
                </a:cubicBezTo>
                <a:cubicBezTo>
                  <a:pt x="107" y="93"/>
                  <a:pt x="107" y="93"/>
                  <a:pt x="107" y="93"/>
                </a:cubicBezTo>
                <a:cubicBezTo>
                  <a:pt x="106" y="96"/>
                  <a:pt x="106" y="96"/>
                  <a:pt x="106" y="96"/>
                </a:cubicBezTo>
                <a:cubicBezTo>
                  <a:pt x="106" y="148"/>
                  <a:pt x="106" y="148"/>
                  <a:pt x="106" y="148"/>
                </a:cubicBezTo>
                <a:cubicBezTo>
                  <a:pt x="107" y="148"/>
                  <a:pt x="107" y="148"/>
                  <a:pt x="108" y="148"/>
                </a:cubicBezTo>
                <a:cubicBezTo>
                  <a:pt x="108" y="150"/>
                  <a:pt x="108" y="150"/>
                  <a:pt x="108" y="150"/>
                </a:cubicBezTo>
                <a:cubicBezTo>
                  <a:pt x="106" y="150"/>
                  <a:pt x="106" y="150"/>
                  <a:pt x="106" y="150"/>
                </a:cubicBezTo>
                <a:cubicBezTo>
                  <a:pt x="106" y="150"/>
                  <a:pt x="106" y="150"/>
                  <a:pt x="106" y="150"/>
                </a:cubicBezTo>
                <a:cubicBezTo>
                  <a:pt x="108" y="151"/>
                  <a:pt x="108" y="151"/>
                  <a:pt x="108" y="151"/>
                </a:cubicBezTo>
                <a:cubicBezTo>
                  <a:pt x="107" y="152"/>
                  <a:pt x="107" y="152"/>
                  <a:pt x="107" y="152"/>
                </a:cubicBezTo>
                <a:cubicBezTo>
                  <a:pt x="106" y="152"/>
                  <a:pt x="106" y="152"/>
                  <a:pt x="106" y="152"/>
                </a:cubicBezTo>
                <a:cubicBezTo>
                  <a:pt x="106" y="152"/>
                  <a:pt x="106" y="152"/>
                  <a:pt x="106" y="152"/>
                </a:cubicBezTo>
                <a:cubicBezTo>
                  <a:pt x="107" y="153"/>
                  <a:pt x="107" y="153"/>
                  <a:pt x="107" y="153"/>
                </a:cubicBezTo>
                <a:cubicBezTo>
                  <a:pt x="107" y="155"/>
                  <a:pt x="107" y="155"/>
                  <a:pt x="107" y="155"/>
                </a:cubicBezTo>
                <a:cubicBezTo>
                  <a:pt x="106" y="155"/>
                  <a:pt x="106" y="155"/>
                  <a:pt x="106" y="155"/>
                </a:cubicBezTo>
                <a:lnTo>
                  <a:pt x="106" y="179"/>
                </a:lnTo>
                <a:close/>
                <a:moveTo>
                  <a:pt x="108" y="49"/>
                </a:moveTo>
                <a:cubicBezTo>
                  <a:pt x="107" y="50"/>
                  <a:pt x="107" y="51"/>
                  <a:pt x="106" y="52"/>
                </a:cubicBezTo>
                <a:cubicBezTo>
                  <a:pt x="106" y="55"/>
                  <a:pt x="106" y="55"/>
                  <a:pt x="106" y="55"/>
                </a:cubicBezTo>
                <a:cubicBezTo>
                  <a:pt x="107" y="55"/>
                  <a:pt x="107" y="55"/>
                  <a:pt x="108" y="55"/>
                </a:cubicBezTo>
                <a:lnTo>
                  <a:pt x="108" y="49"/>
                </a:lnTo>
                <a:close/>
                <a:moveTo>
                  <a:pt x="108" y="58"/>
                </a:moveTo>
                <a:cubicBezTo>
                  <a:pt x="106" y="57"/>
                  <a:pt x="106" y="57"/>
                  <a:pt x="106" y="57"/>
                </a:cubicBezTo>
                <a:cubicBezTo>
                  <a:pt x="106" y="89"/>
                  <a:pt x="106" y="89"/>
                  <a:pt x="106" y="89"/>
                </a:cubicBezTo>
                <a:cubicBezTo>
                  <a:pt x="107" y="89"/>
                  <a:pt x="107" y="89"/>
                  <a:pt x="108" y="89"/>
                </a:cubicBezTo>
                <a:lnTo>
                  <a:pt x="108" y="58"/>
                </a:lnTo>
                <a:close/>
                <a:moveTo>
                  <a:pt x="103" y="7"/>
                </a:moveTo>
                <a:cubicBezTo>
                  <a:pt x="103" y="7"/>
                  <a:pt x="104" y="7"/>
                  <a:pt x="104" y="7"/>
                </a:cubicBezTo>
                <a:cubicBezTo>
                  <a:pt x="104" y="7"/>
                  <a:pt x="104" y="7"/>
                  <a:pt x="103" y="6"/>
                </a:cubicBezTo>
                <a:lnTo>
                  <a:pt x="103" y="7"/>
                </a:lnTo>
                <a:close/>
                <a:moveTo>
                  <a:pt x="103" y="179"/>
                </a:moveTo>
                <a:cubicBezTo>
                  <a:pt x="104" y="179"/>
                  <a:pt x="105" y="179"/>
                  <a:pt x="106" y="179"/>
                </a:cubicBezTo>
                <a:cubicBezTo>
                  <a:pt x="106" y="155"/>
                  <a:pt x="106" y="155"/>
                  <a:pt x="106" y="155"/>
                </a:cubicBezTo>
                <a:cubicBezTo>
                  <a:pt x="104" y="154"/>
                  <a:pt x="104" y="154"/>
                  <a:pt x="104" y="154"/>
                </a:cubicBezTo>
                <a:cubicBezTo>
                  <a:pt x="105" y="152"/>
                  <a:pt x="105" y="152"/>
                  <a:pt x="105" y="152"/>
                </a:cubicBezTo>
                <a:cubicBezTo>
                  <a:pt x="106" y="152"/>
                  <a:pt x="106" y="152"/>
                  <a:pt x="106" y="152"/>
                </a:cubicBezTo>
                <a:cubicBezTo>
                  <a:pt x="106" y="152"/>
                  <a:pt x="106" y="152"/>
                  <a:pt x="106" y="152"/>
                </a:cubicBezTo>
                <a:cubicBezTo>
                  <a:pt x="105" y="152"/>
                  <a:pt x="105" y="152"/>
                  <a:pt x="105" y="152"/>
                </a:cubicBezTo>
                <a:cubicBezTo>
                  <a:pt x="105" y="150"/>
                  <a:pt x="105" y="150"/>
                  <a:pt x="105" y="150"/>
                </a:cubicBezTo>
                <a:cubicBezTo>
                  <a:pt x="106" y="150"/>
                  <a:pt x="106" y="150"/>
                  <a:pt x="106" y="150"/>
                </a:cubicBezTo>
                <a:cubicBezTo>
                  <a:pt x="106" y="150"/>
                  <a:pt x="106" y="150"/>
                  <a:pt x="106" y="150"/>
                </a:cubicBezTo>
                <a:cubicBezTo>
                  <a:pt x="105" y="149"/>
                  <a:pt x="105" y="149"/>
                  <a:pt x="105" y="149"/>
                </a:cubicBezTo>
                <a:cubicBezTo>
                  <a:pt x="105" y="147"/>
                  <a:pt x="105" y="147"/>
                  <a:pt x="105" y="147"/>
                </a:cubicBezTo>
                <a:cubicBezTo>
                  <a:pt x="106" y="148"/>
                  <a:pt x="106" y="148"/>
                  <a:pt x="106" y="148"/>
                </a:cubicBezTo>
                <a:cubicBezTo>
                  <a:pt x="106" y="96"/>
                  <a:pt x="106" y="96"/>
                  <a:pt x="106" y="96"/>
                </a:cubicBezTo>
                <a:cubicBezTo>
                  <a:pt x="106" y="96"/>
                  <a:pt x="106" y="96"/>
                  <a:pt x="106" y="96"/>
                </a:cubicBezTo>
                <a:cubicBezTo>
                  <a:pt x="106" y="96"/>
                  <a:pt x="106" y="96"/>
                  <a:pt x="106" y="96"/>
                </a:cubicBezTo>
                <a:cubicBezTo>
                  <a:pt x="106" y="96"/>
                  <a:pt x="106" y="96"/>
                  <a:pt x="106" y="96"/>
                </a:cubicBezTo>
                <a:cubicBezTo>
                  <a:pt x="106" y="95"/>
                  <a:pt x="106" y="95"/>
                  <a:pt x="106" y="95"/>
                </a:cubicBezTo>
                <a:cubicBezTo>
                  <a:pt x="105" y="96"/>
                  <a:pt x="105" y="96"/>
                  <a:pt x="105" y="96"/>
                </a:cubicBezTo>
                <a:cubicBezTo>
                  <a:pt x="103" y="95"/>
                  <a:pt x="103" y="95"/>
                  <a:pt x="103" y="95"/>
                </a:cubicBezTo>
                <a:cubicBezTo>
                  <a:pt x="103" y="146"/>
                  <a:pt x="103" y="146"/>
                  <a:pt x="103" y="146"/>
                </a:cubicBezTo>
                <a:cubicBezTo>
                  <a:pt x="103" y="146"/>
                  <a:pt x="104" y="147"/>
                  <a:pt x="105" y="147"/>
                </a:cubicBezTo>
                <a:cubicBezTo>
                  <a:pt x="104" y="149"/>
                  <a:pt x="104" y="149"/>
                  <a:pt x="104" y="149"/>
                </a:cubicBezTo>
                <a:cubicBezTo>
                  <a:pt x="103" y="149"/>
                  <a:pt x="103" y="149"/>
                  <a:pt x="103" y="149"/>
                </a:cubicBezTo>
                <a:cubicBezTo>
                  <a:pt x="103" y="150"/>
                  <a:pt x="103" y="150"/>
                  <a:pt x="103" y="150"/>
                </a:cubicBezTo>
                <a:cubicBezTo>
                  <a:pt x="104" y="150"/>
                  <a:pt x="104" y="150"/>
                  <a:pt x="104" y="150"/>
                </a:cubicBezTo>
                <a:cubicBezTo>
                  <a:pt x="104" y="151"/>
                  <a:pt x="104" y="151"/>
                  <a:pt x="104" y="151"/>
                </a:cubicBezTo>
                <a:cubicBezTo>
                  <a:pt x="103" y="151"/>
                  <a:pt x="103" y="151"/>
                  <a:pt x="103" y="151"/>
                </a:cubicBezTo>
                <a:cubicBezTo>
                  <a:pt x="103" y="152"/>
                  <a:pt x="103" y="152"/>
                  <a:pt x="103" y="152"/>
                </a:cubicBezTo>
                <a:cubicBezTo>
                  <a:pt x="104" y="152"/>
                  <a:pt x="104" y="152"/>
                  <a:pt x="104" y="152"/>
                </a:cubicBezTo>
                <a:cubicBezTo>
                  <a:pt x="104" y="154"/>
                  <a:pt x="104" y="154"/>
                  <a:pt x="104" y="154"/>
                </a:cubicBezTo>
                <a:cubicBezTo>
                  <a:pt x="103" y="154"/>
                  <a:pt x="103" y="154"/>
                  <a:pt x="103" y="154"/>
                </a:cubicBezTo>
                <a:lnTo>
                  <a:pt x="103" y="179"/>
                </a:lnTo>
                <a:close/>
                <a:moveTo>
                  <a:pt x="106" y="52"/>
                </a:moveTo>
                <a:cubicBezTo>
                  <a:pt x="104" y="54"/>
                  <a:pt x="103" y="55"/>
                  <a:pt x="103" y="55"/>
                </a:cubicBezTo>
                <a:cubicBezTo>
                  <a:pt x="104" y="55"/>
                  <a:pt x="105" y="55"/>
                  <a:pt x="106" y="55"/>
                </a:cubicBezTo>
                <a:lnTo>
                  <a:pt x="106" y="52"/>
                </a:lnTo>
                <a:close/>
                <a:moveTo>
                  <a:pt x="106" y="57"/>
                </a:moveTo>
                <a:cubicBezTo>
                  <a:pt x="106" y="89"/>
                  <a:pt x="106" y="89"/>
                  <a:pt x="106" y="89"/>
                </a:cubicBezTo>
                <a:cubicBezTo>
                  <a:pt x="105" y="88"/>
                  <a:pt x="104" y="88"/>
                  <a:pt x="103" y="88"/>
                </a:cubicBezTo>
                <a:cubicBezTo>
                  <a:pt x="103" y="55"/>
                  <a:pt x="103" y="55"/>
                  <a:pt x="103" y="55"/>
                </a:cubicBezTo>
                <a:lnTo>
                  <a:pt x="106" y="57"/>
                </a:lnTo>
                <a:close/>
                <a:moveTo>
                  <a:pt x="102" y="6"/>
                </a:moveTo>
                <a:cubicBezTo>
                  <a:pt x="103" y="7"/>
                  <a:pt x="103" y="7"/>
                  <a:pt x="103" y="7"/>
                </a:cubicBezTo>
                <a:cubicBezTo>
                  <a:pt x="103" y="6"/>
                  <a:pt x="103" y="6"/>
                  <a:pt x="103" y="6"/>
                </a:cubicBezTo>
                <a:cubicBezTo>
                  <a:pt x="102" y="5"/>
                  <a:pt x="102" y="5"/>
                  <a:pt x="102" y="5"/>
                </a:cubicBezTo>
                <a:lnTo>
                  <a:pt x="102" y="6"/>
                </a:lnTo>
                <a:close/>
                <a:moveTo>
                  <a:pt x="102" y="179"/>
                </a:moveTo>
                <a:cubicBezTo>
                  <a:pt x="103" y="179"/>
                  <a:pt x="103" y="179"/>
                  <a:pt x="103" y="179"/>
                </a:cubicBezTo>
                <a:cubicBezTo>
                  <a:pt x="103" y="154"/>
                  <a:pt x="103" y="154"/>
                  <a:pt x="103" y="154"/>
                </a:cubicBezTo>
                <a:cubicBezTo>
                  <a:pt x="102" y="154"/>
                  <a:pt x="102" y="154"/>
                  <a:pt x="102" y="154"/>
                </a:cubicBezTo>
                <a:lnTo>
                  <a:pt x="102" y="179"/>
                </a:lnTo>
                <a:close/>
                <a:moveTo>
                  <a:pt x="103" y="55"/>
                </a:moveTo>
                <a:cubicBezTo>
                  <a:pt x="102" y="55"/>
                  <a:pt x="102" y="55"/>
                  <a:pt x="102" y="55"/>
                </a:cubicBezTo>
                <a:cubicBezTo>
                  <a:pt x="102" y="56"/>
                  <a:pt x="102" y="56"/>
                  <a:pt x="102" y="56"/>
                </a:cubicBezTo>
                <a:cubicBezTo>
                  <a:pt x="102" y="56"/>
                  <a:pt x="102" y="56"/>
                  <a:pt x="102" y="56"/>
                </a:cubicBezTo>
                <a:cubicBezTo>
                  <a:pt x="102" y="57"/>
                  <a:pt x="102" y="57"/>
                  <a:pt x="102" y="58"/>
                </a:cubicBezTo>
                <a:cubicBezTo>
                  <a:pt x="102" y="88"/>
                  <a:pt x="102" y="88"/>
                  <a:pt x="102" y="88"/>
                </a:cubicBezTo>
                <a:cubicBezTo>
                  <a:pt x="103" y="88"/>
                  <a:pt x="103" y="88"/>
                  <a:pt x="103" y="88"/>
                </a:cubicBezTo>
                <a:lnTo>
                  <a:pt x="103" y="55"/>
                </a:lnTo>
                <a:close/>
                <a:moveTo>
                  <a:pt x="103" y="95"/>
                </a:moveTo>
                <a:cubicBezTo>
                  <a:pt x="102" y="95"/>
                  <a:pt x="102" y="95"/>
                  <a:pt x="102" y="95"/>
                </a:cubicBezTo>
                <a:cubicBezTo>
                  <a:pt x="102" y="146"/>
                  <a:pt x="102" y="146"/>
                  <a:pt x="102" y="146"/>
                </a:cubicBezTo>
                <a:cubicBezTo>
                  <a:pt x="102" y="146"/>
                  <a:pt x="102" y="146"/>
                  <a:pt x="102" y="146"/>
                </a:cubicBezTo>
                <a:cubicBezTo>
                  <a:pt x="102" y="147"/>
                  <a:pt x="102" y="147"/>
                  <a:pt x="102" y="147"/>
                </a:cubicBezTo>
                <a:cubicBezTo>
                  <a:pt x="102" y="150"/>
                  <a:pt x="102" y="150"/>
                  <a:pt x="102" y="150"/>
                </a:cubicBezTo>
                <a:cubicBezTo>
                  <a:pt x="102" y="149"/>
                  <a:pt x="102" y="149"/>
                  <a:pt x="102" y="149"/>
                </a:cubicBezTo>
                <a:cubicBezTo>
                  <a:pt x="103" y="150"/>
                  <a:pt x="103" y="150"/>
                  <a:pt x="103" y="150"/>
                </a:cubicBezTo>
                <a:cubicBezTo>
                  <a:pt x="103" y="149"/>
                  <a:pt x="103" y="149"/>
                  <a:pt x="103" y="149"/>
                </a:cubicBezTo>
                <a:cubicBezTo>
                  <a:pt x="102" y="149"/>
                  <a:pt x="102" y="149"/>
                  <a:pt x="102" y="149"/>
                </a:cubicBezTo>
                <a:cubicBezTo>
                  <a:pt x="103" y="146"/>
                  <a:pt x="103" y="146"/>
                  <a:pt x="103" y="146"/>
                </a:cubicBezTo>
                <a:cubicBezTo>
                  <a:pt x="103" y="146"/>
                  <a:pt x="103" y="146"/>
                  <a:pt x="103" y="146"/>
                </a:cubicBezTo>
                <a:lnTo>
                  <a:pt x="103" y="95"/>
                </a:lnTo>
                <a:close/>
                <a:moveTo>
                  <a:pt x="103" y="151"/>
                </a:moveTo>
                <a:cubicBezTo>
                  <a:pt x="103" y="152"/>
                  <a:pt x="103" y="152"/>
                  <a:pt x="103" y="152"/>
                </a:cubicBezTo>
                <a:cubicBezTo>
                  <a:pt x="102" y="151"/>
                  <a:pt x="102" y="151"/>
                  <a:pt x="102" y="151"/>
                </a:cubicBezTo>
                <a:cubicBezTo>
                  <a:pt x="102" y="151"/>
                  <a:pt x="102" y="151"/>
                  <a:pt x="102" y="151"/>
                </a:cubicBezTo>
                <a:lnTo>
                  <a:pt x="103" y="151"/>
                </a:lnTo>
                <a:close/>
                <a:moveTo>
                  <a:pt x="102" y="6"/>
                </a:moveTo>
                <a:cubicBezTo>
                  <a:pt x="102" y="6"/>
                  <a:pt x="102" y="6"/>
                  <a:pt x="102" y="6"/>
                </a:cubicBezTo>
                <a:cubicBezTo>
                  <a:pt x="102" y="5"/>
                  <a:pt x="102" y="5"/>
                  <a:pt x="102" y="5"/>
                </a:cubicBezTo>
                <a:cubicBezTo>
                  <a:pt x="102" y="5"/>
                  <a:pt x="102" y="5"/>
                  <a:pt x="102" y="5"/>
                </a:cubicBezTo>
                <a:lnTo>
                  <a:pt x="102" y="6"/>
                </a:lnTo>
                <a:close/>
                <a:moveTo>
                  <a:pt x="102" y="179"/>
                </a:moveTo>
                <a:cubicBezTo>
                  <a:pt x="102" y="179"/>
                  <a:pt x="102" y="179"/>
                  <a:pt x="102" y="179"/>
                </a:cubicBezTo>
                <a:cubicBezTo>
                  <a:pt x="102" y="154"/>
                  <a:pt x="102" y="154"/>
                  <a:pt x="102" y="154"/>
                </a:cubicBezTo>
                <a:cubicBezTo>
                  <a:pt x="102" y="154"/>
                  <a:pt x="102" y="154"/>
                  <a:pt x="102" y="154"/>
                </a:cubicBezTo>
                <a:lnTo>
                  <a:pt x="102" y="179"/>
                </a:lnTo>
                <a:close/>
                <a:moveTo>
                  <a:pt x="102" y="55"/>
                </a:moveTo>
                <a:cubicBezTo>
                  <a:pt x="102" y="55"/>
                  <a:pt x="102" y="55"/>
                  <a:pt x="102" y="55"/>
                </a:cubicBezTo>
                <a:cubicBezTo>
                  <a:pt x="102" y="56"/>
                  <a:pt x="102" y="56"/>
                  <a:pt x="102" y="56"/>
                </a:cubicBezTo>
                <a:cubicBezTo>
                  <a:pt x="102" y="56"/>
                  <a:pt x="102" y="56"/>
                  <a:pt x="102" y="56"/>
                </a:cubicBezTo>
                <a:lnTo>
                  <a:pt x="102" y="55"/>
                </a:lnTo>
                <a:close/>
                <a:moveTo>
                  <a:pt x="102" y="58"/>
                </a:moveTo>
                <a:cubicBezTo>
                  <a:pt x="102" y="58"/>
                  <a:pt x="102" y="58"/>
                  <a:pt x="102" y="59"/>
                </a:cubicBezTo>
                <a:cubicBezTo>
                  <a:pt x="102" y="88"/>
                  <a:pt x="102" y="88"/>
                  <a:pt x="102" y="88"/>
                </a:cubicBezTo>
                <a:cubicBezTo>
                  <a:pt x="102" y="88"/>
                  <a:pt x="102" y="88"/>
                  <a:pt x="102" y="88"/>
                </a:cubicBezTo>
                <a:lnTo>
                  <a:pt x="102" y="58"/>
                </a:lnTo>
                <a:close/>
                <a:moveTo>
                  <a:pt x="102" y="95"/>
                </a:moveTo>
                <a:cubicBezTo>
                  <a:pt x="102" y="95"/>
                  <a:pt x="102" y="95"/>
                  <a:pt x="102" y="95"/>
                </a:cubicBezTo>
                <a:cubicBezTo>
                  <a:pt x="102" y="146"/>
                  <a:pt x="102" y="146"/>
                  <a:pt x="102" y="146"/>
                </a:cubicBezTo>
                <a:cubicBezTo>
                  <a:pt x="102" y="146"/>
                  <a:pt x="102" y="146"/>
                  <a:pt x="102" y="146"/>
                </a:cubicBezTo>
                <a:lnTo>
                  <a:pt x="102" y="95"/>
                </a:lnTo>
                <a:close/>
                <a:moveTo>
                  <a:pt x="102" y="147"/>
                </a:moveTo>
                <a:cubicBezTo>
                  <a:pt x="102" y="150"/>
                  <a:pt x="102" y="150"/>
                  <a:pt x="102" y="150"/>
                </a:cubicBezTo>
                <a:cubicBezTo>
                  <a:pt x="102" y="151"/>
                  <a:pt x="102" y="151"/>
                  <a:pt x="102" y="151"/>
                </a:cubicBezTo>
                <a:cubicBezTo>
                  <a:pt x="102" y="151"/>
                  <a:pt x="102" y="151"/>
                  <a:pt x="102" y="151"/>
                </a:cubicBezTo>
                <a:cubicBezTo>
                  <a:pt x="102" y="151"/>
                  <a:pt x="102" y="151"/>
                  <a:pt x="102" y="151"/>
                </a:cubicBezTo>
                <a:cubicBezTo>
                  <a:pt x="102" y="151"/>
                  <a:pt x="102" y="151"/>
                  <a:pt x="102" y="151"/>
                </a:cubicBezTo>
                <a:cubicBezTo>
                  <a:pt x="102" y="152"/>
                  <a:pt x="102" y="152"/>
                  <a:pt x="102" y="152"/>
                </a:cubicBezTo>
                <a:cubicBezTo>
                  <a:pt x="102" y="148"/>
                  <a:pt x="102" y="148"/>
                  <a:pt x="102" y="148"/>
                </a:cubicBezTo>
                <a:lnTo>
                  <a:pt x="102" y="147"/>
                </a:lnTo>
                <a:close/>
                <a:moveTo>
                  <a:pt x="101" y="6"/>
                </a:moveTo>
                <a:cubicBezTo>
                  <a:pt x="102" y="6"/>
                  <a:pt x="102" y="6"/>
                  <a:pt x="102" y="6"/>
                </a:cubicBezTo>
                <a:cubicBezTo>
                  <a:pt x="102" y="5"/>
                  <a:pt x="102" y="5"/>
                  <a:pt x="102" y="5"/>
                </a:cubicBezTo>
                <a:cubicBezTo>
                  <a:pt x="101" y="5"/>
                  <a:pt x="101" y="5"/>
                  <a:pt x="101" y="5"/>
                </a:cubicBezTo>
                <a:lnTo>
                  <a:pt x="101" y="6"/>
                </a:lnTo>
                <a:close/>
                <a:moveTo>
                  <a:pt x="101" y="180"/>
                </a:moveTo>
                <a:cubicBezTo>
                  <a:pt x="102" y="179"/>
                  <a:pt x="102" y="179"/>
                  <a:pt x="102" y="179"/>
                </a:cubicBezTo>
                <a:cubicBezTo>
                  <a:pt x="102" y="154"/>
                  <a:pt x="102" y="154"/>
                  <a:pt x="102" y="154"/>
                </a:cubicBezTo>
                <a:cubicBezTo>
                  <a:pt x="101" y="154"/>
                  <a:pt x="101" y="154"/>
                  <a:pt x="101" y="154"/>
                </a:cubicBezTo>
                <a:cubicBezTo>
                  <a:pt x="102" y="152"/>
                  <a:pt x="102" y="152"/>
                  <a:pt x="102" y="152"/>
                </a:cubicBezTo>
                <a:cubicBezTo>
                  <a:pt x="102" y="148"/>
                  <a:pt x="102" y="148"/>
                  <a:pt x="102" y="148"/>
                </a:cubicBezTo>
                <a:cubicBezTo>
                  <a:pt x="101" y="154"/>
                  <a:pt x="101" y="154"/>
                  <a:pt x="101" y="154"/>
                </a:cubicBezTo>
                <a:cubicBezTo>
                  <a:pt x="101" y="154"/>
                  <a:pt x="101" y="154"/>
                  <a:pt x="101" y="154"/>
                </a:cubicBezTo>
                <a:lnTo>
                  <a:pt x="101" y="180"/>
                </a:lnTo>
                <a:close/>
                <a:moveTo>
                  <a:pt x="102" y="55"/>
                </a:moveTo>
                <a:cubicBezTo>
                  <a:pt x="101" y="54"/>
                  <a:pt x="101" y="54"/>
                  <a:pt x="101" y="54"/>
                </a:cubicBezTo>
                <a:cubicBezTo>
                  <a:pt x="101" y="54"/>
                  <a:pt x="101" y="54"/>
                  <a:pt x="101" y="54"/>
                </a:cubicBezTo>
                <a:cubicBezTo>
                  <a:pt x="101" y="55"/>
                  <a:pt x="101" y="55"/>
                  <a:pt x="101" y="55"/>
                </a:cubicBezTo>
                <a:cubicBezTo>
                  <a:pt x="102" y="56"/>
                  <a:pt x="102" y="56"/>
                  <a:pt x="102" y="56"/>
                </a:cubicBezTo>
                <a:lnTo>
                  <a:pt x="102" y="55"/>
                </a:lnTo>
                <a:close/>
                <a:moveTo>
                  <a:pt x="102" y="59"/>
                </a:moveTo>
                <a:cubicBezTo>
                  <a:pt x="101" y="60"/>
                  <a:pt x="101" y="62"/>
                  <a:pt x="101" y="63"/>
                </a:cubicBezTo>
                <a:cubicBezTo>
                  <a:pt x="101" y="88"/>
                  <a:pt x="101" y="88"/>
                  <a:pt x="101" y="88"/>
                </a:cubicBezTo>
                <a:cubicBezTo>
                  <a:pt x="102" y="88"/>
                  <a:pt x="102" y="88"/>
                  <a:pt x="102" y="88"/>
                </a:cubicBezTo>
                <a:lnTo>
                  <a:pt x="102" y="59"/>
                </a:lnTo>
                <a:close/>
                <a:moveTo>
                  <a:pt x="102" y="95"/>
                </a:moveTo>
                <a:cubicBezTo>
                  <a:pt x="101" y="94"/>
                  <a:pt x="101" y="94"/>
                  <a:pt x="101" y="94"/>
                </a:cubicBezTo>
                <a:cubicBezTo>
                  <a:pt x="101" y="146"/>
                  <a:pt x="101" y="146"/>
                  <a:pt x="101" y="146"/>
                </a:cubicBezTo>
                <a:cubicBezTo>
                  <a:pt x="101" y="145"/>
                  <a:pt x="101" y="145"/>
                  <a:pt x="101" y="145"/>
                </a:cubicBezTo>
                <a:cubicBezTo>
                  <a:pt x="102" y="146"/>
                  <a:pt x="102" y="146"/>
                  <a:pt x="102" y="146"/>
                </a:cubicBezTo>
                <a:lnTo>
                  <a:pt x="102" y="95"/>
                </a:lnTo>
                <a:close/>
                <a:moveTo>
                  <a:pt x="100" y="6"/>
                </a:moveTo>
                <a:cubicBezTo>
                  <a:pt x="101" y="6"/>
                  <a:pt x="101" y="6"/>
                  <a:pt x="101" y="6"/>
                </a:cubicBezTo>
                <a:cubicBezTo>
                  <a:pt x="101" y="5"/>
                  <a:pt x="101" y="5"/>
                  <a:pt x="101" y="5"/>
                </a:cubicBezTo>
                <a:cubicBezTo>
                  <a:pt x="100" y="5"/>
                  <a:pt x="100" y="5"/>
                  <a:pt x="100" y="5"/>
                </a:cubicBezTo>
                <a:cubicBezTo>
                  <a:pt x="100" y="5"/>
                  <a:pt x="100" y="5"/>
                  <a:pt x="100" y="5"/>
                </a:cubicBezTo>
                <a:lnTo>
                  <a:pt x="100" y="6"/>
                </a:lnTo>
                <a:close/>
                <a:moveTo>
                  <a:pt x="100" y="180"/>
                </a:moveTo>
                <a:cubicBezTo>
                  <a:pt x="101" y="180"/>
                  <a:pt x="101" y="180"/>
                  <a:pt x="101" y="180"/>
                </a:cubicBezTo>
                <a:cubicBezTo>
                  <a:pt x="101" y="154"/>
                  <a:pt x="101" y="154"/>
                  <a:pt x="101" y="154"/>
                </a:cubicBezTo>
                <a:cubicBezTo>
                  <a:pt x="100" y="153"/>
                  <a:pt x="100" y="153"/>
                  <a:pt x="100" y="153"/>
                </a:cubicBezTo>
                <a:lnTo>
                  <a:pt x="100" y="180"/>
                </a:lnTo>
                <a:close/>
                <a:moveTo>
                  <a:pt x="101" y="54"/>
                </a:moveTo>
                <a:cubicBezTo>
                  <a:pt x="100" y="55"/>
                  <a:pt x="100" y="55"/>
                  <a:pt x="100" y="55"/>
                </a:cubicBezTo>
                <a:cubicBezTo>
                  <a:pt x="101" y="55"/>
                  <a:pt x="101" y="55"/>
                  <a:pt x="101" y="55"/>
                </a:cubicBezTo>
                <a:lnTo>
                  <a:pt x="101" y="54"/>
                </a:lnTo>
                <a:close/>
                <a:moveTo>
                  <a:pt x="101" y="63"/>
                </a:moveTo>
                <a:cubicBezTo>
                  <a:pt x="101" y="64"/>
                  <a:pt x="100" y="65"/>
                  <a:pt x="100" y="66"/>
                </a:cubicBezTo>
                <a:cubicBezTo>
                  <a:pt x="100" y="88"/>
                  <a:pt x="100" y="88"/>
                  <a:pt x="100" y="88"/>
                </a:cubicBezTo>
                <a:cubicBezTo>
                  <a:pt x="101" y="88"/>
                  <a:pt x="101" y="88"/>
                  <a:pt x="101" y="88"/>
                </a:cubicBezTo>
                <a:lnTo>
                  <a:pt x="101" y="63"/>
                </a:lnTo>
                <a:close/>
                <a:moveTo>
                  <a:pt x="101" y="94"/>
                </a:moveTo>
                <a:cubicBezTo>
                  <a:pt x="100" y="94"/>
                  <a:pt x="100" y="94"/>
                  <a:pt x="100" y="94"/>
                </a:cubicBezTo>
                <a:cubicBezTo>
                  <a:pt x="100" y="145"/>
                  <a:pt x="100" y="145"/>
                  <a:pt x="100" y="145"/>
                </a:cubicBezTo>
                <a:cubicBezTo>
                  <a:pt x="100" y="145"/>
                  <a:pt x="100" y="145"/>
                  <a:pt x="100" y="145"/>
                </a:cubicBezTo>
                <a:cubicBezTo>
                  <a:pt x="100" y="148"/>
                  <a:pt x="100" y="148"/>
                  <a:pt x="100" y="148"/>
                </a:cubicBezTo>
                <a:cubicBezTo>
                  <a:pt x="100" y="151"/>
                  <a:pt x="100" y="151"/>
                  <a:pt x="100" y="151"/>
                </a:cubicBezTo>
                <a:cubicBezTo>
                  <a:pt x="101" y="146"/>
                  <a:pt x="101" y="146"/>
                  <a:pt x="101" y="146"/>
                </a:cubicBezTo>
                <a:lnTo>
                  <a:pt x="101" y="94"/>
                </a:lnTo>
                <a:close/>
                <a:moveTo>
                  <a:pt x="99" y="6"/>
                </a:moveTo>
                <a:cubicBezTo>
                  <a:pt x="99" y="6"/>
                  <a:pt x="99" y="6"/>
                  <a:pt x="100" y="6"/>
                </a:cubicBezTo>
                <a:cubicBezTo>
                  <a:pt x="100" y="5"/>
                  <a:pt x="100" y="5"/>
                  <a:pt x="100" y="5"/>
                </a:cubicBezTo>
                <a:cubicBezTo>
                  <a:pt x="99" y="5"/>
                  <a:pt x="99" y="5"/>
                  <a:pt x="99" y="5"/>
                </a:cubicBezTo>
                <a:lnTo>
                  <a:pt x="99" y="6"/>
                </a:lnTo>
                <a:close/>
                <a:moveTo>
                  <a:pt x="99" y="180"/>
                </a:moveTo>
                <a:cubicBezTo>
                  <a:pt x="99" y="180"/>
                  <a:pt x="100" y="180"/>
                  <a:pt x="100" y="180"/>
                </a:cubicBezTo>
                <a:cubicBezTo>
                  <a:pt x="100" y="153"/>
                  <a:pt x="100" y="153"/>
                  <a:pt x="100" y="153"/>
                </a:cubicBezTo>
                <a:cubicBezTo>
                  <a:pt x="100" y="153"/>
                  <a:pt x="100" y="153"/>
                  <a:pt x="100" y="153"/>
                </a:cubicBezTo>
                <a:cubicBezTo>
                  <a:pt x="100" y="151"/>
                  <a:pt x="100" y="151"/>
                  <a:pt x="100" y="151"/>
                </a:cubicBezTo>
                <a:cubicBezTo>
                  <a:pt x="100" y="148"/>
                  <a:pt x="100" y="148"/>
                  <a:pt x="100" y="148"/>
                </a:cubicBezTo>
                <a:cubicBezTo>
                  <a:pt x="99" y="153"/>
                  <a:pt x="99" y="153"/>
                  <a:pt x="99" y="153"/>
                </a:cubicBezTo>
                <a:cubicBezTo>
                  <a:pt x="99" y="153"/>
                  <a:pt x="99" y="153"/>
                  <a:pt x="99" y="153"/>
                </a:cubicBezTo>
                <a:lnTo>
                  <a:pt x="99" y="180"/>
                </a:lnTo>
                <a:close/>
                <a:moveTo>
                  <a:pt x="100" y="66"/>
                </a:moveTo>
                <a:cubicBezTo>
                  <a:pt x="100" y="67"/>
                  <a:pt x="99" y="68"/>
                  <a:pt x="99" y="69"/>
                </a:cubicBezTo>
                <a:cubicBezTo>
                  <a:pt x="99" y="88"/>
                  <a:pt x="99" y="88"/>
                  <a:pt x="99" y="88"/>
                </a:cubicBezTo>
                <a:cubicBezTo>
                  <a:pt x="99" y="88"/>
                  <a:pt x="100" y="88"/>
                  <a:pt x="100" y="88"/>
                </a:cubicBezTo>
                <a:lnTo>
                  <a:pt x="100" y="66"/>
                </a:lnTo>
                <a:close/>
                <a:moveTo>
                  <a:pt x="100" y="94"/>
                </a:moveTo>
                <a:cubicBezTo>
                  <a:pt x="99" y="93"/>
                  <a:pt x="99" y="93"/>
                  <a:pt x="99" y="93"/>
                </a:cubicBezTo>
                <a:cubicBezTo>
                  <a:pt x="99" y="145"/>
                  <a:pt x="99" y="145"/>
                  <a:pt x="99" y="145"/>
                </a:cubicBezTo>
                <a:cubicBezTo>
                  <a:pt x="99" y="145"/>
                  <a:pt x="100" y="145"/>
                  <a:pt x="100" y="145"/>
                </a:cubicBezTo>
                <a:lnTo>
                  <a:pt x="100" y="94"/>
                </a:lnTo>
                <a:close/>
                <a:moveTo>
                  <a:pt x="94" y="46"/>
                </a:moveTo>
                <a:cubicBezTo>
                  <a:pt x="95" y="46"/>
                  <a:pt x="95" y="46"/>
                  <a:pt x="95" y="46"/>
                </a:cubicBezTo>
                <a:cubicBezTo>
                  <a:pt x="96" y="47"/>
                  <a:pt x="96" y="47"/>
                  <a:pt x="96" y="47"/>
                </a:cubicBezTo>
                <a:cubicBezTo>
                  <a:pt x="96" y="46"/>
                  <a:pt x="96" y="46"/>
                  <a:pt x="96" y="46"/>
                </a:cubicBezTo>
                <a:cubicBezTo>
                  <a:pt x="94" y="45"/>
                  <a:pt x="94" y="45"/>
                  <a:pt x="94" y="45"/>
                </a:cubicBezTo>
                <a:cubicBezTo>
                  <a:pt x="94" y="44"/>
                  <a:pt x="94" y="43"/>
                  <a:pt x="92" y="41"/>
                </a:cubicBezTo>
                <a:cubicBezTo>
                  <a:pt x="92" y="42"/>
                  <a:pt x="92" y="42"/>
                  <a:pt x="92" y="42"/>
                </a:cubicBezTo>
                <a:cubicBezTo>
                  <a:pt x="93" y="43"/>
                  <a:pt x="94" y="44"/>
                  <a:pt x="94" y="45"/>
                </a:cubicBezTo>
                <a:cubicBezTo>
                  <a:pt x="92" y="44"/>
                  <a:pt x="92" y="44"/>
                  <a:pt x="92" y="44"/>
                </a:cubicBezTo>
                <a:cubicBezTo>
                  <a:pt x="92" y="64"/>
                  <a:pt x="92" y="64"/>
                  <a:pt x="92" y="64"/>
                </a:cubicBezTo>
                <a:cubicBezTo>
                  <a:pt x="95" y="53"/>
                  <a:pt x="95" y="47"/>
                  <a:pt x="94" y="46"/>
                </a:cubicBezTo>
                <a:close/>
                <a:moveTo>
                  <a:pt x="92" y="39"/>
                </a:moveTo>
                <a:cubicBezTo>
                  <a:pt x="95" y="28"/>
                  <a:pt x="94" y="21"/>
                  <a:pt x="94" y="20"/>
                </a:cubicBezTo>
                <a:cubicBezTo>
                  <a:pt x="96" y="21"/>
                  <a:pt x="96" y="21"/>
                  <a:pt x="96" y="21"/>
                </a:cubicBezTo>
                <a:cubicBezTo>
                  <a:pt x="97" y="20"/>
                  <a:pt x="97" y="20"/>
                  <a:pt x="97" y="20"/>
                </a:cubicBezTo>
                <a:cubicBezTo>
                  <a:pt x="92" y="18"/>
                  <a:pt x="92" y="18"/>
                  <a:pt x="92" y="18"/>
                </a:cubicBezTo>
                <a:lnTo>
                  <a:pt x="92" y="39"/>
                </a:lnTo>
                <a:close/>
                <a:moveTo>
                  <a:pt x="92" y="5"/>
                </a:moveTo>
                <a:cubicBezTo>
                  <a:pt x="94" y="5"/>
                  <a:pt x="95" y="5"/>
                  <a:pt x="97" y="6"/>
                </a:cubicBezTo>
                <a:cubicBezTo>
                  <a:pt x="97" y="6"/>
                  <a:pt x="98" y="6"/>
                  <a:pt x="99" y="6"/>
                </a:cubicBezTo>
                <a:cubicBezTo>
                  <a:pt x="99" y="5"/>
                  <a:pt x="99" y="5"/>
                  <a:pt x="99" y="5"/>
                </a:cubicBezTo>
                <a:cubicBezTo>
                  <a:pt x="98" y="5"/>
                  <a:pt x="97" y="5"/>
                  <a:pt x="96" y="5"/>
                </a:cubicBezTo>
                <a:cubicBezTo>
                  <a:pt x="95" y="4"/>
                  <a:pt x="94" y="4"/>
                  <a:pt x="92" y="3"/>
                </a:cubicBezTo>
                <a:lnTo>
                  <a:pt x="92" y="5"/>
                </a:lnTo>
                <a:close/>
                <a:moveTo>
                  <a:pt x="92" y="179"/>
                </a:moveTo>
                <a:cubicBezTo>
                  <a:pt x="95" y="179"/>
                  <a:pt x="97" y="179"/>
                  <a:pt x="99" y="180"/>
                </a:cubicBezTo>
                <a:cubicBezTo>
                  <a:pt x="99" y="153"/>
                  <a:pt x="99" y="153"/>
                  <a:pt x="99" y="153"/>
                </a:cubicBezTo>
                <a:cubicBezTo>
                  <a:pt x="97" y="153"/>
                  <a:pt x="97" y="153"/>
                  <a:pt x="97" y="153"/>
                </a:cubicBezTo>
                <a:cubicBezTo>
                  <a:pt x="99" y="145"/>
                  <a:pt x="99" y="145"/>
                  <a:pt x="99" y="145"/>
                </a:cubicBezTo>
                <a:cubicBezTo>
                  <a:pt x="99" y="145"/>
                  <a:pt x="99" y="145"/>
                  <a:pt x="99" y="145"/>
                </a:cubicBezTo>
                <a:cubicBezTo>
                  <a:pt x="99" y="93"/>
                  <a:pt x="99" y="93"/>
                  <a:pt x="99" y="93"/>
                </a:cubicBezTo>
                <a:cubicBezTo>
                  <a:pt x="92" y="91"/>
                  <a:pt x="92" y="91"/>
                  <a:pt x="92" y="91"/>
                </a:cubicBezTo>
                <a:cubicBezTo>
                  <a:pt x="92" y="143"/>
                  <a:pt x="92" y="143"/>
                  <a:pt x="92" y="143"/>
                </a:cubicBezTo>
                <a:cubicBezTo>
                  <a:pt x="94" y="143"/>
                  <a:pt x="95" y="144"/>
                  <a:pt x="96" y="144"/>
                </a:cubicBezTo>
                <a:cubicBezTo>
                  <a:pt x="95" y="148"/>
                  <a:pt x="95" y="151"/>
                  <a:pt x="94" y="152"/>
                </a:cubicBezTo>
                <a:cubicBezTo>
                  <a:pt x="92" y="152"/>
                  <a:pt x="92" y="152"/>
                  <a:pt x="92" y="152"/>
                </a:cubicBezTo>
                <a:lnTo>
                  <a:pt x="92" y="179"/>
                </a:lnTo>
                <a:close/>
                <a:moveTo>
                  <a:pt x="99" y="69"/>
                </a:moveTo>
                <a:cubicBezTo>
                  <a:pt x="97" y="74"/>
                  <a:pt x="95" y="78"/>
                  <a:pt x="92" y="81"/>
                </a:cubicBezTo>
                <a:cubicBezTo>
                  <a:pt x="92" y="88"/>
                  <a:pt x="92" y="88"/>
                  <a:pt x="92" y="88"/>
                </a:cubicBezTo>
                <a:cubicBezTo>
                  <a:pt x="95" y="88"/>
                  <a:pt x="97" y="88"/>
                  <a:pt x="99" y="88"/>
                </a:cubicBezTo>
                <a:lnTo>
                  <a:pt x="99" y="69"/>
                </a:lnTo>
                <a:close/>
                <a:moveTo>
                  <a:pt x="92" y="41"/>
                </a:moveTo>
                <a:cubicBezTo>
                  <a:pt x="92" y="40"/>
                  <a:pt x="92" y="40"/>
                  <a:pt x="92" y="40"/>
                </a:cubicBezTo>
                <a:cubicBezTo>
                  <a:pt x="92" y="40"/>
                  <a:pt x="92" y="39"/>
                  <a:pt x="92" y="39"/>
                </a:cubicBezTo>
                <a:cubicBezTo>
                  <a:pt x="92" y="18"/>
                  <a:pt x="92" y="18"/>
                  <a:pt x="92" y="18"/>
                </a:cubicBezTo>
                <a:cubicBezTo>
                  <a:pt x="90" y="17"/>
                  <a:pt x="90" y="17"/>
                  <a:pt x="90" y="17"/>
                </a:cubicBezTo>
                <a:cubicBezTo>
                  <a:pt x="90" y="39"/>
                  <a:pt x="90" y="39"/>
                  <a:pt x="90" y="39"/>
                </a:cubicBezTo>
                <a:cubicBezTo>
                  <a:pt x="90" y="40"/>
                  <a:pt x="91" y="40"/>
                  <a:pt x="91" y="40"/>
                </a:cubicBezTo>
                <a:cubicBezTo>
                  <a:pt x="92" y="41"/>
                  <a:pt x="92" y="41"/>
                  <a:pt x="92" y="42"/>
                </a:cubicBezTo>
                <a:lnTo>
                  <a:pt x="92" y="41"/>
                </a:lnTo>
                <a:close/>
                <a:moveTo>
                  <a:pt x="90" y="6"/>
                </a:moveTo>
                <a:cubicBezTo>
                  <a:pt x="90" y="6"/>
                  <a:pt x="91" y="6"/>
                  <a:pt x="92" y="5"/>
                </a:cubicBezTo>
                <a:cubicBezTo>
                  <a:pt x="92" y="3"/>
                  <a:pt x="92" y="3"/>
                  <a:pt x="92" y="3"/>
                </a:cubicBezTo>
                <a:cubicBezTo>
                  <a:pt x="92" y="3"/>
                  <a:pt x="91" y="3"/>
                  <a:pt x="90" y="4"/>
                </a:cubicBezTo>
                <a:lnTo>
                  <a:pt x="90" y="6"/>
                </a:lnTo>
                <a:close/>
                <a:moveTo>
                  <a:pt x="90" y="2"/>
                </a:moveTo>
                <a:cubicBezTo>
                  <a:pt x="90" y="1"/>
                  <a:pt x="90" y="1"/>
                  <a:pt x="90" y="1"/>
                </a:cubicBezTo>
                <a:cubicBezTo>
                  <a:pt x="90" y="0"/>
                  <a:pt x="90" y="0"/>
                  <a:pt x="90" y="1"/>
                </a:cubicBezTo>
                <a:lnTo>
                  <a:pt x="90" y="2"/>
                </a:lnTo>
                <a:close/>
                <a:moveTo>
                  <a:pt x="90" y="179"/>
                </a:moveTo>
                <a:cubicBezTo>
                  <a:pt x="91" y="179"/>
                  <a:pt x="92" y="179"/>
                  <a:pt x="92" y="179"/>
                </a:cubicBezTo>
                <a:cubicBezTo>
                  <a:pt x="92" y="152"/>
                  <a:pt x="92" y="152"/>
                  <a:pt x="92" y="152"/>
                </a:cubicBezTo>
                <a:cubicBezTo>
                  <a:pt x="90" y="151"/>
                  <a:pt x="90" y="151"/>
                  <a:pt x="90" y="151"/>
                </a:cubicBezTo>
                <a:lnTo>
                  <a:pt x="90" y="179"/>
                </a:lnTo>
                <a:close/>
                <a:moveTo>
                  <a:pt x="92" y="81"/>
                </a:moveTo>
                <a:cubicBezTo>
                  <a:pt x="92" y="82"/>
                  <a:pt x="91" y="83"/>
                  <a:pt x="90" y="84"/>
                </a:cubicBezTo>
                <a:cubicBezTo>
                  <a:pt x="90" y="88"/>
                  <a:pt x="90" y="88"/>
                  <a:pt x="90" y="88"/>
                </a:cubicBezTo>
                <a:cubicBezTo>
                  <a:pt x="91" y="88"/>
                  <a:pt x="92" y="88"/>
                  <a:pt x="92" y="88"/>
                </a:cubicBezTo>
                <a:lnTo>
                  <a:pt x="92" y="81"/>
                </a:lnTo>
                <a:close/>
                <a:moveTo>
                  <a:pt x="92" y="91"/>
                </a:moveTo>
                <a:cubicBezTo>
                  <a:pt x="90" y="90"/>
                  <a:pt x="90" y="90"/>
                  <a:pt x="90" y="90"/>
                </a:cubicBezTo>
                <a:cubicBezTo>
                  <a:pt x="90" y="142"/>
                  <a:pt x="90" y="142"/>
                  <a:pt x="90" y="142"/>
                </a:cubicBezTo>
                <a:cubicBezTo>
                  <a:pt x="90" y="142"/>
                  <a:pt x="91" y="142"/>
                  <a:pt x="91" y="143"/>
                </a:cubicBezTo>
                <a:cubicBezTo>
                  <a:pt x="90" y="146"/>
                  <a:pt x="90" y="146"/>
                  <a:pt x="90" y="146"/>
                </a:cubicBezTo>
                <a:cubicBezTo>
                  <a:pt x="90" y="148"/>
                  <a:pt x="90" y="148"/>
                  <a:pt x="90" y="148"/>
                </a:cubicBezTo>
                <a:cubicBezTo>
                  <a:pt x="91" y="143"/>
                  <a:pt x="91" y="143"/>
                  <a:pt x="91" y="143"/>
                </a:cubicBezTo>
                <a:cubicBezTo>
                  <a:pt x="92" y="143"/>
                  <a:pt x="92" y="143"/>
                  <a:pt x="92" y="143"/>
                </a:cubicBezTo>
                <a:lnTo>
                  <a:pt x="92" y="91"/>
                </a:lnTo>
                <a:close/>
                <a:moveTo>
                  <a:pt x="90" y="84"/>
                </a:moveTo>
                <a:cubicBezTo>
                  <a:pt x="90" y="84"/>
                  <a:pt x="90" y="84"/>
                  <a:pt x="90" y="84"/>
                </a:cubicBezTo>
                <a:cubicBezTo>
                  <a:pt x="90" y="84"/>
                  <a:pt x="90" y="84"/>
                  <a:pt x="90" y="84"/>
                </a:cubicBezTo>
                <a:close/>
                <a:moveTo>
                  <a:pt x="90" y="75"/>
                </a:moveTo>
                <a:cubicBezTo>
                  <a:pt x="91" y="71"/>
                  <a:pt x="92" y="67"/>
                  <a:pt x="92" y="64"/>
                </a:cubicBezTo>
                <a:cubicBezTo>
                  <a:pt x="92" y="44"/>
                  <a:pt x="92" y="44"/>
                  <a:pt x="92" y="44"/>
                </a:cubicBezTo>
                <a:cubicBezTo>
                  <a:pt x="90" y="43"/>
                  <a:pt x="90" y="43"/>
                  <a:pt x="90" y="43"/>
                </a:cubicBezTo>
                <a:lnTo>
                  <a:pt x="90" y="75"/>
                </a:lnTo>
                <a:close/>
                <a:moveTo>
                  <a:pt x="90" y="17"/>
                </a:moveTo>
                <a:cubicBezTo>
                  <a:pt x="88" y="16"/>
                  <a:pt x="88" y="16"/>
                  <a:pt x="88" y="16"/>
                </a:cubicBezTo>
                <a:cubicBezTo>
                  <a:pt x="88" y="39"/>
                  <a:pt x="88" y="39"/>
                  <a:pt x="88" y="39"/>
                </a:cubicBezTo>
                <a:cubicBezTo>
                  <a:pt x="89" y="39"/>
                  <a:pt x="89" y="39"/>
                  <a:pt x="90" y="39"/>
                </a:cubicBezTo>
                <a:lnTo>
                  <a:pt x="90" y="17"/>
                </a:lnTo>
                <a:close/>
                <a:moveTo>
                  <a:pt x="88" y="9"/>
                </a:moveTo>
                <a:cubicBezTo>
                  <a:pt x="89" y="6"/>
                  <a:pt x="89" y="6"/>
                  <a:pt x="89" y="6"/>
                </a:cubicBezTo>
                <a:cubicBezTo>
                  <a:pt x="89" y="6"/>
                  <a:pt x="89" y="6"/>
                  <a:pt x="90" y="6"/>
                </a:cubicBezTo>
                <a:cubicBezTo>
                  <a:pt x="90" y="4"/>
                  <a:pt x="90" y="4"/>
                  <a:pt x="90" y="4"/>
                </a:cubicBezTo>
                <a:cubicBezTo>
                  <a:pt x="89" y="4"/>
                  <a:pt x="89" y="4"/>
                  <a:pt x="89" y="4"/>
                </a:cubicBezTo>
                <a:cubicBezTo>
                  <a:pt x="89" y="4"/>
                  <a:pt x="89" y="4"/>
                  <a:pt x="89" y="4"/>
                </a:cubicBezTo>
                <a:cubicBezTo>
                  <a:pt x="90" y="2"/>
                  <a:pt x="90" y="2"/>
                  <a:pt x="90" y="2"/>
                </a:cubicBezTo>
                <a:cubicBezTo>
                  <a:pt x="90" y="1"/>
                  <a:pt x="90" y="1"/>
                  <a:pt x="90" y="1"/>
                </a:cubicBezTo>
                <a:cubicBezTo>
                  <a:pt x="90" y="2"/>
                  <a:pt x="89" y="3"/>
                  <a:pt x="88" y="6"/>
                </a:cubicBezTo>
                <a:lnTo>
                  <a:pt x="88" y="9"/>
                </a:lnTo>
                <a:close/>
                <a:moveTo>
                  <a:pt x="88" y="178"/>
                </a:moveTo>
                <a:cubicBezTo>
                  <a:pt x="89" y="178"/>
                  <a:pt x="89" y="178"/>
                  <a:pt x="90" y="179"/>
                </a:cubicBezTo>
                <a:cubicBezTo>
                  <a:pt x="90" y="151"/>
                  <a:pt x="90" y="151"/>
                  <a:pt x="90" y="151"/>
                </a:cubicBezTo>
                <a:cubicBezTo>
                  <a:pt x="89" y="151"/>
                  <a:pt x="89" y="151"/>
                  <a:pt x="89" y="151"/>
                </a:cubicBezTo>
                <a:cubicBezTo>
                  <a:pt x="90" y="148"/>
                  <a:pt x="90" y="148"/>
                  <a:pt x="90" y="148"/>
                </a:cubicBezTo>
                <a:cubicBezTo>
                  <a:pt x="90" y="146"/>
                  <a:pt x="90" y="146"/>
                  <a:pt x="90" y="146"/>
                </a:cubicBezTo>
                <a:cubicBezTo>
                  <a:pt x="88" y="151"/>
                  <a:pt x="88" y="151"/>
                  <a:pt x="88" y="151"/>
                </a:cubicBezTo>
                <a:lnTo>
                  <a:pt x="88" y="178"/>
                </a:lnTo>
                <a:close/>
                <a:moveTo>
                  <a:pt x="90" y="84"/>
                </a:moveTo>
                <a:cubicBezTo>
                  <a:pt x="89" y="85"/>
                  <a:pt x="89" y="86"/>
                  <a:pt x="88" y="86"/>
                </a:cubicBezTo>
                <a:cubicBezTo>
                  <a:pt x="88" y="88"/>
                  <a:pt x="88" y="88"/>
                  <a:pt x="88" y="88"/>
                </a:cubicBezTo>
                <a:cubicBezTo>
                  <a:pt x="89" y="88"/>
                  <a:pt x="89" y="88"/>
                  <a:pt x="90" y="88"/>
                </a:cubicBezTo>
                <a:lnTo>
                  <a:pt x="90" y="84"/>
                </a:lnTo>
                <a:close/>
                <a:moveTo>
                  <a:pt x="90" y="90"/>
                </a:moveTo>
                <a:cubicBezTo>
                  <a:pt x="88" y="90"/>
                  <a:pt x="88" y="90"/>
                  <a:pt x="88" y="90"/>
                </a:cubicBezTo>
                <a:cubicBezTo>
                  <a:pt x="88" y="142"/>
                  <a:pt x="88" y="142"/>
                  <a:pt x="88" y="142"/>
                </a:cubicBezTo>
                <a:cubicBezTo>
                  <a:pt x="88" y="142"/>
                  <a:pt x="88" y="142"/>
                  <a:pt x="88" y="142"/>
                </a:cubicBezTo>
                <a:cubicBezTo>
                  <a:pt x="88" y="143"/>
                  <a:pt x="88" y="143"/>
                  <a:pt x="88" y="143"/>
                </a:cubicBezTo>
                <a:cubicBezTo>
                  <a:pt x="89" y="142"/>
                  <a:pt x="89" y="142"/>
                  <a:pt x="89" y="142"/>
                </a:cubicBezTo>
                <a:cubicBezTo>
                  <a:pt x="90" y="142"/>
                  <a:pt x="90" y="142"/>
                  <a:pt x="90" y="142"/>
                </a:cubicBezTo>
                <a:lnTo>
                  <a:pt x="90" y="90"/>
                </a:lnTo>
                <a:close/>
                <a:moveTo>
                  <a:pt x="88" y="84"/>
                </a:moveTo>
                <a:cubicBezTo>
                  <a:pt x="88" y="83"/>
                  <a:pt x="88" y="83"/>
                  <a:pt x="88" y="83"/>
                </a:cubicBezTo>
                <a:cubicBezTo>
                  <a:pt x="90" y="84"/>
                  <a:pt x="90" y="84"/>
                  <a:pt x="90" y="84"/>
                </a:cubicBezTo>
                <a:cubicBezTo>
                  <a:pt x="90" y="84"/>
                  <a:pt x="90" y="84"/>
                  <a:pt x="90" y="84"/>
                </a:cubicBezTo>
                <a:cubicBezTo>
                  <a:pt x="90" y="85"/>
                  <a:pt x="90" y="85"/>
                  <a:pt x="90" y="85"/>
                </a:cubicBezTo>
                <a:lnTo>
                  <a:pt x="88" y="84"/>
                </a:lnTo>
                <a:close/>
                <a:moveTo>
                  <a:pt x="88" y="81"/>
                </a:moveTo>
                <a:cubicBezTo>
                  <a:pt x="89" y="79"/>
                  <a:pt x="89" y="77"/>
                  <a:pt x="90" y="75"/>
                </a:cubicBezTo>
                <a:cubicBezTo>
                  <a:pt x="90" y="43"/>
                  <a:pt x="90" y="43"/>
                  <a:pt x="90" y="43"/>
                </a:cubicBezTo>
                <a:cubicBezTo>
                  <a:pt x="88" y="42"/>
                  <a:pt x="88" y="42"/>
                  <a:pt x="88" y="42"/>
                </a:cubicBezTo>
                <a:lnTo>
                  <a:pt x="88" y="81"/>
                </a:lnTo>
                <a:close/>
                <a:moveTo>
                  <a:pt x="88" y="16"/>
                </a:moveTo>
                <a:cubicBezTo>
                  <a:pt x="87" y="15"/>
                  <a:pt x="87" y="15"/>
                  <a:pt x="87" y="15"/>
                </a:cubicBezTo>
                <a:cubicBezTo>
                  <a:pt x="88" y="9"/>
                  <a:pt x="88" y="9"/>
                  <a:pt x="88" y="9"/>
                </a:cubicBezTo>
                <a:cubicBezTo>
                  <a:pt x="88" y="6"/>
                  <a:pt x="88" y="6"/>
                  <a:pt x="88" y="6"/>
                </a:cubicBezTo>
                <a:cubicBezTo>
                  <a:pt x="88" y="9"/>
                  <a:pt x="87" y="11"/>
                  <a:pt x="86" y="15"/>
                </a:cubicBezTo>
                <a:cubicBezTo>
                  <a:pt x="86" y="14"/>
                  <a:pt x="86" y="14"/>
                  <a:pt x="86" y="14"/>
                </a:cubicBezTo>
                <a:cubicBezTo>
                  <a:pt x="86" y="37"/>
                  <a:pt x="86" y="37"/>
                  <a:pt x="86" y="37"/>
                </a:cubicBezTo>
                <a:cubicBezTo>
                  <a:pt x="87" y="38"/>
                  <a:pt x="87" y="38"/>
                  <a:pt x="88" y="39"/>
                </a:cubicBezTo>
                <a:lnTo>
                  <a:pt x="88" y="16"/>
                </a:lnTo>
                <a:close/>
                <a:moveTo>
                  <a:pt x="86" y="178"/>
                </a:moveTo>
                <a:cubicBezTo>
                  <a:pt x="87" y="178"/>
                  <a:pt x="87" y="178"/>
                  <a:pt x="88" y="178"/>
                </a:cubicBezTo>
                <a:cubicBezTo>
                  <a:pt x="88" y="151"/>
                  <a:pt x="88" y="151"/>
                  <a:pt x="88" y="151"/>
                </a:cubicBezTo>
                <a:cubicBezTo>
                  <a:pt x="88" y="151"/>
                  <a:pt x="88" y="151"/>
                  <a:pt x="88" y="151"/>
                </a:cubicBezTo>
                <a:cubicBezTo>
                  <a:pt x="86" y="150"/>
                  <a:pt x="86" y="150"/>
                  <a:pt x="86" y="150"/>
                </a:cubicBezTo>
                <a:lnTo>
                  <a:pt x="86" y="178"/>
                </a:lnTo>
                <a:close/>
                <a:moveTo>
                  <a:pt x="88" y="86"/>
                </a:moveTo>
                <a:cubicBezTo>
                  <a:pt x="87" y="88"/>
                  <a:pt x="86" y="88"/>
                  <a:pt x="86" y="88"/>
                </a:cubicBezTo>
                <a:cubicBezTo>
                  <a:pt x="87" y="88"/>
                  <a:pt x="88" y="88"/>
                  <a:pt x="88" y="88"/>
                </a:cubicBezTo>
                <a:lnTo>
                  <a:pt x="88" y="86"/>
                </a:lnTo>
                <a:close/>
                <a:moveTo>
                  <a:pt x="88" y="90"/>
                </a:moveTo>
                <a:cubicBezTo>
                  <a:pt x="86" y="89"/>
                  <a:pt x="86" y="89"/>
                  <a:pt x="86" y="89"/>
                </a:cubicBezTo>
                <a:cubicBezTo>
                  <a:pt x="86" y="142"/>
                  <a:pt x="86" y="142"/>
                  <a:pt x="86" y="142"/>
                </a:cubicBezTo>
                <a:cubicBezTo>
                  <a:pt x="86" y="142"/>
                  <a:pt x="86" y="142"/>
                  <a:pt x="86" y="142"/>
                </a:cubicBezTo>
                <a:cubicBezTo>
                  <a:pt x="87" y="142"/>
                  <a:pt x="87" y="142"/>
                  <a:pt x="88" y="142"/>
                </a:cubicBezTo>
                <a:lnTo>
                  <a:pt x="88" y="90"/>
                </a:lnTo>
                <a:close/>
                <a:moveTo>
                  <a:pt x="86" y="83"/>
                </a:moveTo>
                <a:cubicBezTo>
                  <a:pt x="88" y="84"/>
                  <a:pt x="88" y="84"/>
                  <a:pt x="88" y="84"/>
                </a:cubicBezTo>
                <a:cubicBezTo>
                  <a:pt x="88" y="83"/>
                  <a:pt x="88" y="83"/>
                  <a:pt x="88" y="83"/>
                </a:cubicBezTo>
                <a:cubicBezTo>
                  <a:pt x="88" y="83"/>
                  <a:pt x="88" y="83"/>
                  <a:pt x="88" y="83"/>
                </a:cubicBezTo>
                <a:cubicBezTo>
                  <a:pt x="88" y="82"/>
                  <a:pt x="88" y="82"/>
                  <a:pt x="88" y="81"/>
                </a:cubicBezTo>
                <a:cubicBezTo>
                  <a:pt x="88" y="42"/>
                  <a:pt x="88" y="42"/>
                  <a:pt x="88" y="42"/>
                </a:cubicBezTo>
                <a:cubicBezTo>
                  <a:pt x="86" y="40"/>
                  <a:pt x="86" y="40"/>
                  <a:pt x="86" y="40"/>
                </a:cubicBezTo>
                <a:cubicBezTo>
                  <a:pt x="86" y="82"/>
                  <a:pt x="86" y="82"/>
                  <a:pt x="86" y="82"/>
                </a:cubicBezTo>
                <a:cubicBezTo>
                  <a:pt x="87" y="83"/>
                  <a:pt x="88" y="83"/>
                  <a:pt x="88" y="83"/>
                </a:cubicBezTo>
                <a:cubicBezTo>
                  <a:pt x="86" y="82"/>
                  <a:pt x="86" y="82"/>
                  <a:pt x="86" y="82"/>
                </a:cubicBezTo>
                <a:lnTo>
                  <a:pt x="86" y="83"/>
                </a:lnTo>
                <a:close/>
                <a:moveTo>
                  <a:pt x="88" y="142"/>
                </a:moveTo>
                <a:cubicBezTo>
                  <a:pt x="88" y="143"/>
                  <a:pt x="88" y="143"/>
                  <a:pt x="88" y="143"/>
                </a:cubicBezTo>
                <a:cubicBezTo>
                  <a:pt x="86" y="150"/>
                  <a:pt x="86" y="150"/>
                  <a:pt x="86" y="150"/>
                </a:cubicBezTo>
                <a:cubicBezTo>
                  <a:pt x="86" y="148"/>
                  <a:pt x="86" y="148"/>
                  <a:pt x="86" y="148"/>
                </a:cubicBezTo>
                <a:cubicBezTo>
                  <a:pt x="86" y="148"/>
                  <a:pt x="86" y="148"/>
                  <a:pt x="86" y="148"/>
                </a:cubicBezTo>
                <a:cubicBezTo>
                  <a:pt x="86" y="148"/>
                  <a:pt x="86" y="148"/>
                  <a:pt x="86" y="148"/>
                </a:cubicBezTo>
                <a:cubicBezTo>
                  <a:pt x="86" y="147"/>
                  <a:pt x="86" y="147"/>
                  <a:pt x="86" y="147"/>
                </a:cubicBezTo>
                <a:cubicBezTo>
                  <a:pt x="86" y="147"/>
                  <a:pt x="86" y="147"/>
                  <a:pt x="86" y="147"/>
                </a:cubicBezTo>
                <a:cubicBezTo>
                  <a:pt x="87" y="146"/>
                  <a:pt x="87" y="146"/>
                  <a:pt x="87" y="146"/>
                </a:cubicBezTo>
                <a:cubicBezTo>
                  <a:pt x="86" y="145"/>
                  <a:pt x="86" y="145"/>
                  <a:pt x="86" y="145"/>
                </a:cubicBezTo>
                <a:cubicBezTo>
                  <a:pt x="86" y="145"/>
                  <a:pt x="86" y="145"/>
                  <a:pt x="86" y="145"/>
                </a:cubicBezTo>
                <a:cubicBezTo>
                  <a:pt x="87" y="145"/>
                  <a:pt x="87" y="145"/>
                  <a:pt x="87" y="145"/>
                </a:cubicBezTo>
                <a:lnTo>
                  <a:pt x="88" y="142"/>
                </a:lnTo>
                <a:close/>
                <a:moveTo>
                  <a:pt x="86" y="14"/>
                </a:moveTo>
                <a:cubicBezTo>
                  <a:pt x="85" y="14"/>
                  <a:pt x="85" y="14"/>
                  <a:pt x="85" y="14"/>
                </a:cubicBezTo>
                <a:cubicBezTo>
                  <a:pt x="85" y="37"/>
                  <a:pt x="85" y="37"/>
                  <a:pt x="85" y="37"/>
                </a:cubicBezTo>
                <a:cubicBezTo>
                  <a:pt x="86" y="37"/>
                  <a:pt x="86" y="37"/>
                  <a:pt x="86" y="37"/>
                </a:cubicBezTo>
                <a:lnTo>
                  <a:pt x="86" y="14"/>
                </a:lnTo>
                <a:close/>
                <a:moveTo>
                  <a:pt x="85" y="178"/>
                </a:moveTo>
                <a:cubicBezTo>
                  <a:pt x="86" y="178"/>
                  <a:pt x="86" y="178"/>
                  <a:pt x="86" y="178"/>
                </a:cubicBezTo>
                <a:cubicBezTo>
                  <a:pt x="86" y="150"/>
                  <a:pt x="86" y="150"/>
                  <a:pt x="86" y="150"/>
                </a:cubicBezTo>
                <a:cubicBezTo>
                  <a:pt x="86" y="150"/>
                  <a:pt x="86" y="150"/>
                  <a:pt x="86" y="150"/>
                </a:cubicBezTo>
                <a:cubicBezTo>
                  <a:pt x="86" y="150"/>
                  <a:pt x="86" y="150"/>
                  <a:pt x="86" y="150"/>
                </a:cubicBezTo>
                <a:cubicBezTo>
                  <a:pt x="86" y="148"/>
                  <a:pt x="86" y="148"/>
                  <a:pt x="86" y="148"/>
                </a:cubicBezTo>
                <a:cubicBezTo>
                  <a:pt x="85" y="150"/>
                  <a:pt x="85" y="150"/>
                  <a:pt x="85" y="150"/>
                </a:cubicBezTo>
                <a:cubicBezTo>
                  <a:pt x="85" y="150"/>
                  <a:pt x="85" y="150"/>
                  <a:pt x="85" y="150"/>
                </a:cubicBezTo>
                <a:lnTo>
                  <a:pt x="85" y="178"/>
                </a:lnTo>
                <a:close/>
                <a:moveTo>
                  <a:pt x="86" y="89"/>
                </a:moveTo>
                <a:cubicBezTo>
                  <a:pt x="85" y="88"/>
                  <a:pt x="85" y="88"/>
                  <a:pt x="85" y="88"/>
                </a:cubicBezTo>
                <a:cubicBezTo>
                  <a:pt x="85" y="89"/>
                  <a:pt x="85" y="89"/>
                  <a:pt x="85" y="89"/>
                </a:cubicBezTo>
                <a:cubicBezTo>
                  <a:pt x="86" y="90"/>
                  <a:pt x="86" y="90"/>
                  <a:pt x="86" y="90"/>
                </a:cubicBezTo>
                <a:cubicBezTo>
                  <a:pt x="86" y="90"/>
                  <a:pt x="85" y="92"/>
                  <a:pt x="85" y="93"/>
                </a:cubicBezTo>
                <a:cubicBezTo>
                  <a:pt x="85" y="141"/>
                  <a:pt x="85" y="141"/>
                  <a:pt x="85" y="141"/>
                </a:cubicBezTo>
                <a:cubicBezTo>
                  <a:pt x="85" y="142"/>
                  <a:pt x="85" y="142"/>
                  <a:pt x="85" y="142"/>
                </a:cubicBezTo>
                <a:cubicBezTo>
                  <a:pt x="85" y="142"/>
                  <a:pt x="85" y="142"/>
                  <a:pt x="85" y="142"/>
                </a:cubicBezTo>
                <a:cubicBezTo>
                  <a:pt x="85" y="143"/>
                  <a:pt x="85" y="143"/>
                  <a:pt x="85" y="143"/>
                </a:cubicBezTo>
                <a:cubicBezTo>
                  <a:pt x="86" y="142"/>
                  <a:pt x="86" y="142"/>
                  <a:pt x="86" y="142"/>
                </a:cubicBezTo>
                <a:lnTo>
                  <a:pt x="86" y="89"/>
                </a:lnTo>
                <a:close/>
                <a:moveTo>
                  <a:pt x="85" y="83"/>
                </a:moveTo>
                <a:cubicBezTo>
                  <a:pt x="86" y="83"/>
                  <a:pt x="86" y="83"/>
                  <a:pt x="86" y="83"/>
                </a:cubicBezTo>
                <a:cubicBezTo>
                  <a:pt x="86" y="82"/>
                  <a:pt x="86" y="82"/>
                  <a:pt x="86" y="82"/>
                </a:cubicBezTo>
                <a:cubicBezTo>
                  <a:pt x="85" y="82"/>
                  <a:pt x="85" y="82"/>
                  <a:pt x="85" y="82"/>
                </a:cubicBezTo>
                <a:lnTo>
                  <a:pt x="85" y="83"/>
                </a:lnTo>
                <a:close/>
                <a:moveTo>
                  <a:pt x="86" y="40"/>
                </a:moveTo>
                <a:cubicBezTo>
                  <a:pt x="86" y="82"/>
                  <a:pt x="86" y="82"/>
                  <a:pt x="86" y="82"/>
                </a:cubicBezTo>
                <a:cubicBezTo>
                  <a:pt x="85" y="81"/>
                  <a:pt x="85" y="81"/>
                  <a:pt x="85" y="81"/>
                </a:cubicBezTo>
                <a:cubicBezTo>
                  <a:pt x="85" y="40"/>
                  <a:pt x="85" y="40"/>
                  <a:pt x="85" y="40"/>
                </a:cubicBezTo>
                <a:lnTo>
                  <a:pt x="86" y="40"/>
                </a:lnTo>
                <a:close/>
                <a:moveTo>
                  <a:pt x="86" y="145"/>
                </a:moveTo>
                <a:cubicBezTo>
                  <a:pt x="86" y="145"/>
                  <a:pt x="86" y="145"/>
                  <a:pt x="86" y="145"/>
                </a:cubicBezTo>
                <a:cubicBezTo>
                  <a:pt x="85" y="145"/>
                  <a:pt x="85" y="145"/>
                  <a:pt x="85" y="145"/>
                </a:cubicBezTo>
                <a:cubicBezTo>
                  <a:pt x="85" y="144"/>
                  <a:pt x="85" y="144"/>
                  <a:pt x="85" y="144"/>
                </a:cubicBezTo>
                <a:lnTo>
                  <a:pt x="86" y="145"/>
                </a:lnTo>
                <a:close/>
                <a:moveTo>
                  <a:pt x="86" y="147"/>
                </a:moveTo>
                <a:cubicBezTo>
                  <a:pt x="86" y="148"/>
                  <a:pt x="86" y="148"/>
                  <a:pt x="86" y="148"/>
                </a:cubicBezTo>
                <a:cubicBezTo>
                  <a:pt x="85" y="147"/>
                  <a:pt x="85" y="147"/>
                  <a:pt x="85" y="147"/>
                </a:cubicBezTo>
                <a:cubicBezTo>
                  <a:pt x="85" y="147"/>
                  <a:pt x="85" y="147"/>
                  <a:pt x="85" y="147"/>
                </a:cubicBezTo>
                <a:lnTo>
                  <a:pt x="86" y="147"/>
                </a:lnTo>
                <a:close/>
                <a:moveTo>
                  <a:pt x="85" y="14"/>
                </a:moveTo>
                <a:cubicBezTo>
                  <a:pt x="84" y="13"/>
                  <a:pt x="84" y="13"/>
                  <a:pt x="84" y="13"/>
                </a:cubicBezTo>
                <a:cubicBezTo>
                  <a:pt x="84" y="36"/>
                  <a:pt x="84" y="36"/>
                  <a:pt x="84" y="36"/>
                </a:cubicBezTo>
                <a:cubicBezTo>
                  <a:pt x="85" y="37"/>
                  <a:pt x="85" y="37"/>
                  <a:pt x="85" y="37"/>
                </a:cubicBezTo>
                <a:lnTo>
                  <a:pt x="85" y="14"/>
                </a:lnTo>
                <a:close/>
                <a:moveTo>
                  <a:pt x="84" y="177"/>
                </a:moveTo>
                <a:cubicBezTo>
                  <a:pt x="85" y="178"/>
                  <a:pt x="85" y="178"/>
                  <a:pt x="85" y="178"/>
                </a:cubicBezTo>
                <a:cubicBezTo>
                  <a:pt x="85" y="150"/>
                  <a:pt x="85" y="150"/>
                  <a:pt x="85" y="150"/>
                </a:cubicBezTo>
                <a:cubicBezTo>
                  <a:pt x="84" y="149"/>
                  <a:pt x="84" y="149"/>
                  <a:pt x="84" y="149"/>
                </a:cubicBezTo>
                <a:lnTo>
                  <a:pt x="84" y="177"/>
                </a:lnTo>
                <a:close/>
                <a:moveTo>
                  <a:pt x="85" y="88"/>
                </a:moveTo>
                <a:cubicBezTo>
                  <a:pt x="84" y="88"/>
                  <a:pt x="84" y="88"/>
                  <a:pt x="84" y="88"/>
                </a:cubicBezTo>
                <a:cubicBezTo>
                  <a:pt x="84" y="88"/>
                  <a:pt x="84" y="88"/>
                  <a:pt x="84" y="88"/>
                </a:cubicBezTo>
                <a:cubicBezTo>
                  <a:pt x="84" y="89"/>
                  <a:pt x="84" y="89"/>
                  <a:pt x="84" y="89"/>
                </a:cubicBezTo>
                <a:cubicBezTo>
                  <a:pt x="85" y="89"/>
                  <a:pt x="85" y="89"/>
                  <a:pt x="85" y="89"/>
                </a:cubicBezTo>
                <a:lnTo>
                  <a:pt x="85" y="88"/>
                </a:lnTo>
                <a:close/>
                <a:moveTo>
                  <a:pt x="85" y="93"/>
                </a:moveTo>
                <a:cubicBezTo>
                  <a:pt x="85" y="95"/>
                  <a:pt x="84" y="96"/>
                  <a:pt x="84" y="98"/>
                </a:cubicBezTo>
                <a:cubicBezTo>
                  <a:pt x="84" y="141"/>
                  <a:pt x="84" y="141"/>
                  <a:pt x="84" y="141"/>
                </a:cubicBezTo>
                <a:cubicBezTo>
                  <a:pt x="85" y="141"/>
                  <a:pt x="85" y="141"/>
                  <a:pt x="85" y="141"/>
                </a:cubicBezTo>
                <a:lnTo>
                  <a:pt x="85" y="93"/>
                </a:lnTo>
                <a:close/>
                <a:moveTo>
                  <a:pt x="84" y="82"/>
                </a:moveTo>
                <a:cubicBezTo>
                  <a:pt x="85" y="83"/>
                  <a:pt x="85" y="83"/>
                  <a:pt x="85" y="83"/>
                </a:cubicBezTo>
                <a:cubicBezTo>
                  <a:pt x="85" y="82"/>
                  <a:pt x="85" y="82"/>
                  <a:pt x="85" y="82"/>
                </a:cubicBezTo>
                <a:cubicBezTo>
                  <a:pt x="84" y="82"/>
                  <a:pt x="84" y="82"/>
                  <a:pt x="84" y="82"/>
                </a:cubicBezTo>
                <a:close/>
                <a:moveTo>
                  <a:pt x="85" y="40"/>
                </a:moveTo>
                <a:cubicBezTo>
                  <a:pt x="85" y="81"/>
                  <a:pt x="85" y="81"/>
                  <a:pt x="85" y="81"/>
                </a:cubicBezTo>
                <a:cubicBezTo>
                  <a:pt x="84" y="81"/>
                  <a:pt x="84" y="81"/>
                  <a:pt x="84" y="81"/>
                </a:cubicBezTo>
                <a:cubicBezTo>
                  <a:pt x="84" y="39"/>
                  <a:pt x="84" y="39"/>
                  <a:pt x="84" y="39"/>
                </a:cubicBezTo>
                <a:lnTo>
                  <a:pt x="85" y="40"/>
                </a:lnTo>
                <a:close/>
                <a:moveTo>
                  <a:pt x="85" y="142"/>
                </a:moveTo>
                <a:cubicBezTo>
                  <a:pt x="85" y="143"/>
                  <a:pt x="85" y="143"/>
                  <a:pt x="85" y="143"/>
                </a:cubicBezTo>
                <a:cubicBezTo>
                  <a:pt x="85" y="144"/>
                  <a:pt x="85" y="144"/>
                  <a:pt x="85" y="144"/>
                </a:cubicBezTo>
                <a:cubicBezTo>
                  <a:pt x="85" y="144"/>
                  <a:pt x="85" y="144"/>
                  <a:pt x="85" y="144"/>
                </a:cubicBezTo>
                <a:cubicBezTo>
                  <a:pt x="85" y="145"/>
                  <a:pt x="85" y="145"/>
                  <a:pt x="85" y="145"/>
                </a:cubicBezTo>
                <a:cubicBezTo>
                  <a:pt x="84" y="144"/>
                  <a:pt x="84" y="144"/>
                  <a:pt x="84" y="144"/>
                </a:cubicBezTo>
                <a:cubicBezTo>
                  <a:pt x="84" y="145"/>
                  <a:pt x="84" y="145"/>
                  <a:pt x="84" y="145"/>
                </a:cubicBezTo>
                <a:cubicBezTo>
                  <a:pt x="84" y="144"/>
                  <a:pt x="84" y="144"/>
                  <a:pt x="84" y="144"/>
                </a:cubicBezTo>
                <a:cubicBezTo>
                  <a:pt x="84" y="144"/>
                  <a:pt x="84" y="144"/>
                  <a:pt x="84" y="144"/>
                </a:cubicBezTo>
                <a:cubicBezTo>
                  <a:pt x="84" y="144"/>
                  <a:pt x="84" y="144"/>
                  <a:pt x="84" y="144"/>
                </a:cubicBezTo>
                <a:cubicBezTo>
                  <a:pt x="84" y="143"/>
                  <a:pt x="84" y="143"/>
                  <a:pt x="84" y="143"/>
                </a:cubicBezTo>
                <a:cubicBezTo>
                  <a:pt x="84" y="144"/>
                  <a:pt x="84" y="144"/>
                  <a:pt x="84" y="144"/>
                </a:cubicBezTo>
                <a:lnTo>
                  <a:pt x="85" y="142"/>
                </a:lnTo>
                <a:close/>
                <a:moveTo>
                  <a:pt x="85" y="147"/>
                </a:moveTo>
                <a:cubicBezTo>
                  <a:pt x="85" y="147"/>
                  <a:pt x="85" y="147"/>
                  <a:pt x="85" y="147"/>
                </a:cubicBezTo>
                <a:cubicBezTo>
                  <a:pt x="84" y="146"/>
                  <a:pt x="84" y="146"/>
                  <a:pt x="84" y="146"/>
                </a:cubicBezTo>
                <a:cubicBezTo>
                  <a:pt x="84" y="146"/>
                  <a:pt x="84" y="146"/>
                  <a:pt x="84" y="146"/>
                </a:cubicBezTo>
                <a:lnTo>
                  <a:pt x="85" y="147"/>
                </a:lnTo>
                <a:close/>
                <a:moveTo>
                  <a:pt x="84" y="13"/>
                </a:moveTo>
                <a:cubicBezTo>
                  <a:pt x="83" y="13"/>
                  <a:pt x="83" y="13"/>
                  <a:pt x="83" y="13"/>
                </a:cubicBezTo>
                <a:cubicBezTo>
                  <a:pt x="83" y="36"/>
                  <a:pt x="83" y="36"/>
                  <a:pt x="83" y="36"/>
                </a:cubicBezTo>
                <a:cubicBezTo>
                  <a:pt x="83" y="36"/>
                  <a:pt x="84" y="36"/>
                  <a:pt x="84" y="36"/>
                </a:cubicBezTo>
                <a:lnTo>
                  <a:pt x="84" y="13"/>
                </a:lnTo>
                <a:close/>
                <a:moveTo>
                  <a:pt x="83" y="177"/>
                </a:moveTo>
                <a:cubicBezTo>
                  <a:pt x="83" y="177"/>
                  <a:pt x="84" y="177"/>
                  <a:pt x="84" y="177"/>
                </a:cubicBezTo>
                <a:cubicBezTo>
                  <a:pt x="84" y="149"/>
                  <a:pt x="84" y="149"/>
                  <a:pt x="84" y="149"/>
                </a:cubicBezTo>
                <a:cubicBezTo>
                  <a:pt x="83" y="149"/>
                  <a:pt x="83" y="149"/>
                  <a:pt x="83" y="149"/>
                </a:cubicBezTo>
                <a:cubicBezTo>
                  <a:pt x="83" y="149"/>
                  <a:pt x="83" y="149"/>
                  <a:pt x="83" y="149"/>
                </a:cubicBezTo>
                <a:cubicBezTo>
                  <a:pt x="83" y="150"/>
                  <a:pt x="83" y="150"/>
                  <a:pt x="83" y="150"/>
                </a:cubicBezTo>
                <a:cubicBezTo>
                  <a:pt x="83" y="150"/>
                  <a:pt x="83" y="150"/>
                  <a:pt x="83" y="150"/>
                </a:cubicBezTo>
                <a:lnTo>
                  <a:pt x="83" y="177"/>
                </a:lnTo>
                <a:close/>
                <a:moveTo>
                  <a:pt x="84" y="88"/>
                </a:moveTo>
                <a:cubicBezTo>
                  <a:pt x="84" y="89"/>
                  <a:pt x="84" y="89"/>
                  <a:pt x="84" y="89"/>
                </a:cubicBezTo>
                <a:cubicBezTo>
                  <a:pt x="84" y="89"/>
                  <a:pt x="84" y="89"/>
                  <a:pt x="84" y="89"/>
                </a:cubicBezTo>
                <a:lnTo>
                  <a:pt x="84" y="88"/>
                </a:lnTo>
                <a:close/>
                <a:moveTo>
                  <a:pt x="84" y="98"/>
                </a:moveTo>
                <a:cubicBezTo>
                  <a:pt x="84" y="99"/>
                  <a:pt x="83" y="100"/>
                  <a:pt x="83" y="102"/>
                </a:cubicBezTo>
                <a:cubicBezTo>
                  <a:pt x="83" y="141"/>
                  <a:pt x="83" y="141"/>
                  <a:pt x="83" y="141"/>
                </a:cubicBezTo>
                <a:cubicBezTo>
                  <a:pt x="84" y="141"/>
                  <a:pt x="84" y="141"/>
                  <a:pt x="84" y="141"/>
                </a:cubicBezTo>
                <a:lnTo>
                  <a:pt x="84" y="98"/>
                </a:lnTo>
                <a:close/>
                <a:moveTo>
                  <a:pt x="83" y="82"/>
                </a:moveTo>
                <a:cubicBezTo>
                  <a:pt x="84" y="82"/>
                  <a:pt x="84" y="82"/>
                  <a:pt x="84" y="82"/>
                </a:cubicBezTo>
                <a:cubicBezTo>
                  <a:pt x="84" y="82"/>
                  <a:pt x="84" y="82"/>
                  <a:pt x="84" y="82"/>
                </a:cubicBezTo>
                <a:cubicBezTo>
                  <a:pt x="83" y="81"/>
                  <a:pt x="83" y="81"/>
                  <a:pt x="83" y="81"/>
                </a:cubicBezTo>
                <a:lnTo>
                  <a:pt x="83" y="82"/>
                </a:lnTo>
                <a:close/>
                <a:moveTo>
                  <a:pt x="84" y="39"/>
                </a:moveTo>
                <a:cubicBezTo>
                  <a:pt x="84" y="81"/>
                  <a:pt x="84" y="81"/>
                  <a:pt x="84" y="81"/>
                </a:cubicBezTo>
                <a:cubicBezTo>
                  <a:pt x="83" y="80"/>
                  <a:pt x="83" y="80"/>
                  <a:pt x="83" y="80"/>
                </a:cubicBezTo>
                <a:cubicBezTo>
                  <a:pt x="83" y="39"/>
                  <a:pt x="83" y="39"/>
                  <a:pt x="83" y="39"/>
                </a:cubicBezTo>
                <a:lnTo>
                  <a:pt x="84" y="39"/>
                </a:lnTo>
                <a:close/>
                <a:moveTo>
                  <a:pt x="84" y="143"/>
                </a:moveTo>
                <a:cubicBezTo>
                  <a:pt x="84" y="144"/>
                  <a:pt x="84" y="144"/>
                  <a:pt x="84" y="144"/>
                </a:cubicBezTo>
                <a:cubicBezTo>
                  <a:pt x="83" y="143"/>
                  <a:pt x="83" y="143"/>
                  <a:pt x="83" y="143"/>
                </a:cubicBezTo>
                <a:cubicBezTo>
                  <a:pt x="83" y="142"/>
                  <a:pt x="83" y="142"/>
                  <a:pt x="83" y="142"/>
                </a:cubicBezTo>
                <a:lnTo>
                  <a:pt x="84" y="143"/>
                </a:lnTo>
                <a:close/>
                <a:moveTo>
                  <a:pt x="84" y="144"/>
                </a:moveTo>
                <a:cubicBezTo>
                  <a:pt x="84" y="145"/>
                  <a:pt x="84" y="145"/>
                  <a:pt x="84" y="145"/>
                </a:cubicBezTo>
                <a:cubicBezTo>
                  <a:pt x="84" y="146"/>
                  <a:pt x="84" y="146"/>
                  <a:pt x="84" y="146"/>
                </a:cubicBezTo>
                <a:cubicBezTo>
                  <a:pt x="84" y="146"/>
                  <a:pt x="84" y="146"/>
                  <a:pt x="84" y="146"/>
                </a:cubicBezTo>
                <a:cubicBezTo>
                  <a:pt x="84" y="146"/>
                  <a:pt x="84" y="146"/>
                  <a:pt x="84" y="146"/>
                </a:cubicBezTo>
                <a:cubicBezTo>
                  <a:pt x="84" y="146"/>
                  <a:pt x="84" y="146"/>
                  <a:pt x="84" y="146"/>
                </a:cubicBezTo>
                <a:cubicBezTo>
                  <a:pt x="83" y="148"/>
                  <a:pt x="83" y="148"/>
                  <a:pt x="83" y="148"/>
                </a:cubicBezTo>
                <a:cubicBezTo>
                  <a:pt x="83" y="147"/>
                  <a:pt x="83" y="147"/>
                  <a:pt x="83" y="147"/>
                </a:cubicBezTo>
                <a:cubicBezTo>
                  <a:pt x="83" y="146"/>
                  <a:pt x="83" y="146"/>
                  <a:pt x="83" y="146"/>
                </a:cubicBezTo>
                <a:cubicBezTo>
                  <a:pt x="83" y="146"/>
                  <a:pt x="83" y="146"/>
                  <a:pt x="83" y="146"/>
                </a:cubicBezTo>
                <a:cubicBezTo>
                  <a:pt x="83" y="145"/>
                  <a:pt x="83" y="145"/>
                  <a:pt x="83" y="145"/>
                </a:cubicBezTo>
                <a:cubicBezTo>
                  <a:pt x="83" y="145"/>
                  <a:pt x="83" y="145"/>
                  <a:pt x="83" y="145"/>
                </a:cubicBezTo>
                <a:lnTo>
                  <a:pt x="84" y="144"/>
                </a:lnTo>
                <a:close/>
                <a:moveTo>
                  <a:pt x="83" y="13"/>
                </a:moveTo>
                <a:cubicBezTo>
                  <a:pt x="82" y="12"/>
                  <a:pt x="82" y="12"/>
                  <a:pt x="82" y="12"/>
                </a:cubicBezTo>
                <a:cubicBezTo>
                  <a:pt x="82" y="80"/>
                  <a:pt x="82" y="80"/>
                  <a:pt x="82" y="80"/>
                </a:cubicBezTo>
                <a:cubicBezTo>
                  <a:pt x="83" y="80"/>
                  <a:pt x="83" y="80"/>
                  <a:pt x="83" y="80"/>
                </a:cubicBezTo>
                <a:cubicBezTo>
                  <a:pt x="83" y="39"/>
                  <a:pt x="83" y="39"/>
                  <a:pt x="83" y="39"/>
                </a:cubicBezTo>
                <a:cubicBezTo>
                  <a:pt x="82" y="38"/>
                  <a:pt x="82" y="38"/>
                  <a:pt x="82" y="38"/>
                </a:cubicBezTo>
                <a:cubicBezTo>
                  <a:pt x="83" y="36"/>
                  <a:pt x="83" y="36"/>
                  <a:pt x="83" y="36"/>
                </a:cubicBezTo>
                <a:cubicBezTo>
                  <a:pt x="83" y="36"/>
                  <a:pt x="83" y="36"/>
                  <a:pt x="83" y="36"/>
                </a:cubicBezTo>
                <a:lnTo>
                  <a:pt x="83" y="13"/>
                </a:lnTo>
                <a:close/>
                <a:moveTo>
                  <a:pt x="82" y="177"/>
                </a:moveTo>
                <a:cubicBezTo>
                  <a:pt x="83" y="177"/>
                  <a:pt x="83" y="177"/>
                  <a:pt x="83" y="177"/>
                </a:cubicBezTo>
                <a:cubicBezTo>
                  <a:pt x="83" y="150"/>
                  <a:pt x="83" y="150"/>
                  <a:pt x="83" y="150"/>
                </a:cubicBezTo>
                <a:cubicBezTo>
                  <a:pt x="82" y="149"/>
                  <a:pt x="82" y="149"/>
                  <a:pt x="82" y="149"/>
                </a:cubicBezTo>
                <a:cubicBezTo>
                  <a:pt x="82" y="149"/>
                  <a:pt x="82" y="149"/>
                  <a:pt x="82" y="149"/>
                </a:cubicBezTo>
                <a:cubicBezTo>
                  <a:pt x="83" y="149"/>
                  <a:pt x="83" y="149"/>
                  <a:pt x="83" y="149"/>
                </a:cubicBezTo>
                <a:cubicBezTo>
                  <a:pt x="83" y="149"/>
                  <a:pt x="83" y="149"/>
                  <a:pt x="83" y="149"/>
                </a:cubicBezTo>
                <a:cubicBezTo>
                  <a:pt x="83" y="149"/>
                  <a:pt x="83" y="149"/>
                  <a:pt x="83" y="149"/>
                </a:cubicBezTo>
                <a:cubicBezTo>
                  <a:pt x="83" y="148"/>
                  <a:pt x="83" y="148"/>
                  <a:pt x="83" y="148"/>
                </a:cubicBezTo>
                <a:cubicBezTo>
                  <a:pt x="83" y="147"/>
                  <a:pt x="83" y="147"/>
                  <a:pt x="83" y="147"/>
                </a:cubicBezTo>
                <a:cubicBezTo>
                  <a:pt x="82" y="148"/>
                  <a:pt x="82" y="148"/>
                  <a:pt x="82" y="148"/>
                </a:cubicBezTo>
                <a:cubicBezTo>
                  <a:pt x="82" y="148"/>
                  <a:pt x="82" y="148"/>
                  <a:pt x="82" y="148"/>
                </a:cubicBezTo>
                <a:cubicBezTo>
                  <a:pt x="82" y="149"/>
                  <a:pt x="82" y="149"/>
                  <a:pt x="82" y="149"/>
                </a:cubicBezTo>
                <a:cubicBezTo>
                  <a:pt x="82" y="149"/>
                  <a:pt x="82" y="149"/>
                  <a:pt x="82" y="149"/>
                </a:cubicBezTo>
                <a:cubicBezTo>
                  <a:pt x="82" y="149"/>
                  <a:pt x="82" y="149"/>
                  <a:pt x="82" y="149"/>
                </a:cubicBezTo>
                <a:cubicBezTo>
                  <a:pt x="82" y="149"/>
                  <a:pt x="82" y="149"/>
                  <a:pt x="82" y="149"/>
                </a:cubicBezTo>
                <a:lnTo>
                  <a:pt x="82" y="177"/>
                </a:lnTo>
                <a:close/>
                <a:moveTo>
                  <a:pt x="83" y="102"/>
                </a:moveTo>
                <a:cubicBezTo>
                  <a:pt x="83" y="102"/>
                  <a:pt x="83" y="102"/>
                  <a:pt x="83" y="102"/>
                </a:cubicBezTo>
                <a:cubicBezTo>
                  <a:pt x="82" y="99"/>
                  <a:pt x="82" y="99"/>
                  <a:pt x="82" y="99"/>
                </a:cubicBezTo>
                <a:cubicBezTo>
                  <a:pt x="82" y="100"/>
                  <a:pt x="82" y="100"/>
                  <a:pt x="82" y="100"/>
                </a:cubicBezTo>
                <a:cubicBezTo>
                  <a:pt x="82" y="103"/>
                  <a:pt x="82" y="103"/>
                  <a:pt x="82" y="103"/>
                </a:cubicBezTo>
                <a:cubicBezTo>
                  <a:pt x="82" y="104"/>
                  <a:pt x="82" y="105"/>
                  <a:pt x="82" y="106"/>
                </a:cubicBezTo>
                <a:cubicBezTo>
                  <a:pt x="82" y="141"/>
                  <a:pt x="82" y="141"/>
                  <a:pt x="82" y="141"/>
                </a:cubicBezTo>
                <a:cubicBezTo>
                  <a:pt x="82" y="141"/>
                  <a:pt x="82" y="141"/>
                  <a:pt x="82" y="141"/>
                </a:cubicBezTo>
                <a:cubicBezTo>
                  <a:pt x="82" y="142"/>
                  <a:pt x="82" y="142"/>
                  <a:pt x="82" y="142"/>
                </a:cubicBezTo>
                <a:cubicBezTo>
                  <a:pt x="82" y="143"/>
                  <a:pt x="82" y="143"/>
                  <a:pt x="82" y="143"/>
                </a:cubicBezTo>
                <a:cubicBezTo>
                  <a:pt x="82" y="142"/>
                  <a:pt x="82" y="142"/>
                  <a:pt x="82" y="142"/>
                </a:cubicBezTo>
                <a:cubicBezTo>
                  <a:pt x="83" y="143"/>
                  <a:pt x="83" y="143"/>
                  <a:pt x="83" y="143"/>
                </a:cubicBezTo>
                <a:cubicBezTo>
                  <a:pt x="83" y="142"/>
                  <a:pt x="83" y="142"/>
                  <a:pt x="83" y="142"/>
                </a:cubicBezTo>
                <a:cubicBezTo>
                  <a:pt x="82" y="142"/>
                  <a:pt x="82" y="142"/>
                  <a:pt x="82" y="142"/>
                </a:cubicBezTo>
                <a:cubicBezTo>
                  <a:pt x="82" y="142"/>
                  <a:pt x="82" y="142"/>
                  <a:pt x="82" y="142"/>
                </a:cubicBezTo>
                <a:cubicBezTo>
                  <a:pt x="83" y="141"/>
                  <a:pt x="83" y="141"/>
                  <a:pt x="83" y="141"/>
                </a:cubicBezTo>
                <a:cubicBezTo>
                  <a:pt x="83" y="141"/>
                  <a:pt x="83" y="141"/>
                  <a:pt x="83" y="141"/>
                </a:cubicBezTo>
                <a:lnTo>
                  <a:pt x="83" y="102"/>
                </a:lnTo>
                <a:close/>
                <a:moveTo>
                  <a:pt x="82" y="82"/>
                </a:moveTo>
                <a:cubicBezTo>
                  <a:pt x="83" y="82"/>
                  <a:pt x="83" y="82"/>
                  <a:pt x="83" y="82"/>
                </a:cubicBezTo>
                <a:cubicBezTo>
                  <a:pt x="83" y="81"/>
                  <a:pt x="83" y="81"/>
                  <a:pt x="83" y="81"/>
                </a:cubicBezTo>
                <a:cubicBezTo>
                  <a:pt x="82" y="81"/>
                  <a:pt x="82" y="81"/>
                  <a:pt x="82" y="81"/>
                </a:cubicBezTo>
                <a:lnTo>
                  <a:pt x="82" y="82"/>
                </a:lnTo>
                <a:close/>
                <a:moveTo>
                  <a:pt x="83" y="145"/>
                </a:moveTo>
                <a:cubicBezTo>
                  <a:pt x="83" y="146"/>
                  <a:pt x="83" y="146"/>
                  <a:pt x="83" y="146"/>
                </a:cubicBezTo>
                <a:cubicBezTo>
                  <a:pt x="82" y="145"/>
                  <a:pt x="82" y="145"/>
                  <a:pt x="82" y="145"/>
                </a:cubicBezTo>
                <a:cubicBezTo>
                  <a:pt x="82" y="144"/>
                  <a:pt x="82" y="144"/>
                  <a:pt x="82" y="144"/>
                </a:cubicBezTo>
                <a:lnTo>
                  <a:pt x="83" y="145"/>
                </a:lnTo>
                <a:close/>
                <a:moveTo>
                  <a:pt x="82" y="12"/>
                </a:moveTo>
                <a:cubicBezTo>
                  <a:pt x="81" y="12"/>
                  <a:pt x="81" y="12"/>
                  <a:pt x="81" y="12"/>
                </a:cubicBezTo>
                <a:cubicBezTo>
                  <a:pt x="81" y="35"/>
                  <a:pt x="81" y="35"/>
                  <a:pt x="81" y="35"/>
                </a:cubicBezTo>
                <a:cubicBezTo>
                  <a:pt x="81" y="35"/>
                  <a:pt x="81" y="35"/>
                  <a:pt x="81" y="35"/>
                </a:cubicBezTo>
                <a:cubicBezTo>
                  <a:pt x="81" y="37"/>
                  <a:pt x="81" y="37"/>
                  <a:pt x="81" y="37"/>
                </a:cubicBezTo>
                <a:cubicBezTo>
                  <a:pt x="81" y="79"/>
                  <a:pt x="81" y="79"/>
                  <a:pt x="81" y="79"/>
                </a:cubicBezTo>
                <a:cubicBezTo>
                  <a:pt x="82" y="80"/>
                  <a:pt x="82" y="80"/>
                  <a:pt x="82" y="80"/>
                </a:cubicBezTo>
                <a:lnTo>
                  <a:pt x="82" y="12"/>
                </a:lnTo>
                <a:close/>
                <a:moveTo>
                  <a:pt x="81" y="177"/>
                </a:moveTo>
                <a:cubicBezTo>
                  <a:pt x="82" y="177"/>
                  <a:pt x="82" y="177"/>
                  <a:pt x="82" y="177"/>
                </a:cubicBezTo>
                <a:cubicBezTo>
                  <a:pt x="82" y="149"/>
                  <a:pt x="82" y="149"/>
                  <a:pt x="82" y="149"/>
                </a:cubicBezTo>
                <a:cubicBezTo>
                  <a:pt x="81" y="149"/>
                  <a:pt x="81" y="149"/>
                  <a:pt x="81" y="149"/>
                </a:cubicBezTo>
                <a:lnTo>
                  <a:pt x="81" y="177"/>
                </a:lnTo>
                <a:close/>
                <a:moveTo>
                  <a:pt x="82" y="99"/>
                </a:moveTo>
                <a:cubicBezTo>
                  <a:pt x="81" y="97"/>
                  <a:pt x="81" y="97"/>
                  <a:pt x="81" y="97"/>
                </a:cubicBezTo>
                <a:cubicBezTo>
                  <a:pt x="81" y="98"/>
                  <a:pt x="81" y="98"/>
                  <a:pt x="81" y="98"/>
                </a:cubicBezTo>
                <a:cubicBezTo>
                  <a:pt x="82" y="100"/>
                  <a:pt x="82" y="100"/>
                  <a:pt x="82" y="100"/>
                </a:cubicBezTo>
                <a:lnTo>
                  <a:pt x="82" y="99"/>
                </a:lnTo>
                <a:close/>
                <a:moveTo>
                  <a:pt x="81" y="81"/>
                </a:moveTo>
                <a:cubicBezTo>
                  <a:pt x="82" y="82"/>
                  <a:pt x="82" y="82"/>
                  <a:pt x="82" y="82"/>
                </a:cubicBezTo>
                <a:cubicBezTo>
                  <a:pt x="82" y="81"/>
                  <a:pt x="82" y="81"/>
                  <a:pt x="82" y="81"/>
                </a:cubicBezTo>
                <a:cubicBezTo>
                  <a:pt x="81" y="81"/>
                  <a:pt x="81" y="81"/>
                  <a:pt x="81" y="81"/>
                </a:cubicBezTo>
                <a:close/>
                <a:moveTo>
                  <a:pt x="82" y="106"/>
                </a:moveTo>
                <a:cubicBezTo>
                  <a:pt x="82" y="141"/>
                  <a:pt x="82" y="141"/>
                  <a:pt x="82" y="141"/>
                </a:cubicBezTo>
                <a:cubicBezTo>
                  <a:pt x="81" y="141"/>
                  <a:pt x="81" y="141"/>
                  <a:pt x="81" y="141"/>
                </a:cubicBezTo>
                <a:cubicBezTo>
                  <a:pt x="81" y="108"/>
                  <a:pt x="81" y="108"/>
                  <a:pt x="81" y="108"/>
                </a:cubicBezTo>
                <a:cubicBezTo>
                  <a:pt x="81" y="107"/>
                  <a:pt x="81" y="106"/>
                  <a:pt x="82" y="106"/>
                </a:cubicBezTo>
                <a:close/>
                <a:moveTo>
                  <a:pt x="82" y="142"/>
                </a:moveTo>
                <a:cubicBezTo>
                  <a:pt x="82" y="143"/>
                  <a:pt x="82" y="143"/>
                  <a:pt x="82" y="143"/>
                </a:cubicBezTo>
                <a:cubicBezTo>
                  <a:pt x="81" y="144"/>
                  <a:pt x="81" y="144"/>
                  <a:pt x="81" y="144"/>
                </a:cubicBezTo>
                <a:cubicBezTo>
                  <a:pt x="81" y="144"/>
                  <a:pt x="81" y="144"/>
                  <a:pt x="81" y="144"/>
                </a:cubicBezTo>
                <a:cubicBezTo>
                  <a:pt x="82" y="144"/>
                  <a:pt x="82" y="144"/>
                  <a:pt x="82" y="144"/>
                </a:cubicBezTo>
                <a:cubicBezTo>
                  <a:pt x="82" y="145"/>
                  <a:pt x="82" y="145"/>
                  <a:pt x="82" y="145"/>
                </a:cubicBezTo>
                <a:cubicBezTo>
                  <a:pt x="81" y="144"/>
                  <a:pt x="81" y="144"/>
                  <a:pt x="81" y="144"/>
                </a:cubicBezTo>
                <a:cubicBezTo>
                  <a:pt x="81" y="144"/>
                  <a:pt x="81" y="144"/>
                  <a:pt x="81" y="144"/>
                </a:cubicBezTo>
                <a:cubicBezTo>
                  <a:pt x="81" y="143"/>
                  <a:pt x="81" y="143"/>
                  <a:pt x="81" y="143"/>
                </a:cubicBezTo>
                <a:lnTo>
                  <a:pt x="82" y="142"/>
                </a:lnTo>
                <a:close/>
                <a:moveTo>
                  <a:pt x="82" y="148"/>
                </a:moveTo>
                <a:cubicBezTo>
                  <a:pt x="82" y="149"/>
                  <a:pt x="82" y="149"/>
                  <a:pt x="82" y="149"/>
                </a:cubicBezTo>
                <a:cubicBezTo>
                  <a:pt x="81" y="148"/>
                  <a:pt x="81" y="148"/>
                  <a:pt x="81" y="148"/>
                </a:cubicBezTo>
                <a:cubicBezTo>
                  <a:pt x="81" y="147"/>
                  <a:pt x="81" y="147"/>
                  <a:pt x="81" y="147"/>
                </a:cubicBezTo>
                <a:lnTo>
                  <a:pt x="82" y="148"/>
                </a:lnTo>
                <a:close/>
                <a:moveTo>
                  <a:pt x="81" y="12"/>
                </a:moveTo>
                <a:cubicBezTo>
                  <a:pt x="79" y="11"/>
                  <a:pt x="79" y="11"/>
                  <a:pt x="79" y="11"/>
                </a:cubicBezTo>
                <a:cubicBezTo>
                  <a:pt x="79" y="34"/>
                  <a:pt x="79" y="34"/>
                  <a:pt x="79" y="34"/>
                </a:cubicBezTo>
                <a:cubicBezTo>
                  <a:pt x="80" y="34"/>
                  <a:pt x="80" y="35"/>
                  <a:pt x="81" y="35"/>
                </a:cubicBezTo>
                <a:lnTo>
                  <a:pt x="81" y="12"/>
                </a:lnTo>
                <a:close/>
                <a:moveTo>
                  <a:pt x="79" y="176"/>
                </a:moveTo>
                <a:cubicBezTo>
                  <a:pt x="80" y="176"/>
                  <a:pt x="80" y="176"/>
                  <a:pt x="81" y="177"/>
                </a:cubicBezTo>
                <a:cubicBezTo>
                  <a:pt x="81" y="149"/>
                  <a:pt x="81" y="149"/>
                  <a:pt x="81" y="149"/>
                </a:cubicBezTo>
                <a:cubicBezTo>
                  <a:pt x="79" y="149"/>
                  <a:pt x="79" y="149"/>
                  <a:pt x="79" y="149"/>
                </a:cubicBezTo>
                <a:lnTo>
                  <a:pt x="79" y="176"/>
                </a:lnTo>
                <a:close/>
                <a:moveTo>
                  <a:pt x="81" y="97"/>
                </a:moveTo>
                <a:cubicBezTo>
                  <a:pt x="79" y="92"/>
                  <a:pt x="79" y="92"/>
                  <a:pt x="79" y="92"/>
                </a:cubicBezTo>
                <a:cubicBezTo>
                  <a:pt x="79" y="93"/>
                  <a:pt x="79" y="93"/>
                  <a:pt x="79" y="93"/>
                </a:cubicBezTo>
                <a:cubicBezTo>
                  <a:pt x="81" y="98"/>
                  <a:pt x="81" y="98"/>
                  <a:pt x="81" y="98"/>
                </a:cubicBezTo>
                <a:lnTo>
                  <a:pt x="81" y="97"/>
                </a:lnTo>
                <a:close/>
                <a:moveTo>
                  <a:pt x="79" y="81"/>
                </a:moveTo>
                <a:cubicBezTo>
                  <a:pt x="81" y="81"/>
                  <a:pt x="81" y="81"/>
                  <a:pt x="81" y="81"/>
                </a:cubicBezTo>
                <a:cubicBezTo>
                  <a:pt x="81" y="81"/>
                  <a:pt x="81" y="81"/>
                  <a:pt x="81" y="81"/>
                </a:cubicBezTo>
                <a:cubicBezTo>
                  <a:pt x="79" y="80"/>
                  <a:pt x="79" y="80"/>
                  <a:pt x="79" y="80"/>
                </a:cubicBezTo>
                <a:lnTo>
                  <a:pt x="79" y="81"/>
                </a:lnTo>
                <a:close/>
                <a:moveTo>
                  <a:pt x="81" y="37"/>
                </a:moveTo>
                <a:cubicBezTo>
                  <a:pt x="81" y="79"/>
                  <a:pt x="81" y="79"/>
                  <a:pt x="81" y="79"/>
                </a:cubicBezTo>
                <a:cubicBezTo>
                  <a:pt x="80" y="79"/>
                  <a:pt x="80" y="79"/>
                  <a:pt x="79" y="78"/>
                </a:cubicBezTo>
                <a:cubicBezTo>
                  <a:pt x="79" y="37"/>
                  <a:pt x="79" y="37"/>
                  <a:pt x="79" y="37"/>
                </a:cubicBezTo>
                <a:cubicBezTo>
                  <a:pt x="81" y="38"/>
                  <a:pt x="81" y="38"/>
                  <a:pt x="81" y="38"/>
                </a:cubicBezTo>
                <a:lnTo>
                  <a:pt x="81" y="37"/>
                </a:lnTo>
                <a:close/>
                <a:moveTo>
                  <a:pt x="81" y="108"/>
                </a:moveTo>
                <a:cubicBezTo>
                  <a:pt x="81" y="141"/>
                  <a:pt x="81" y="141"/>
                  <a:pt x="81" y="141"/>
                </a:cubicBezTo>
                <a:cubicBezTo>
                  <a:pt x="80" y="141"/>
                  <a:pt x="80" y="141"/>
                  <a:pt x="80" y="141"/>
                </a:cubicBezTo>
                <a:cubicBezTo>
                  <a:pt x="79" y="143"/>
                  <a:pt x="79" y="143"/>
                  <a:pt x="79" y="143"/>
                </a:cubicBezTo>
                <a:cubicBezTo>
                  <a:pt x="79" y="142"/>
                  <a:pt x="79" y="142"/>
                  <a:pt x="79" y="142"/>
                </a:cubicBezTo>
                <a:cubicBezTo>
                  <a:pt x="80" y="141"/>
                  <a:pt x="80" y="141"/>
                  <a:pt x="80" y="141"/>
                </a:cubicBezTo>
                <a:cubicBezTo>
                  <a:pt x="79" y="141"/>
                  <a:pt x="79" y="141"/>
                  <a:pt x="79" y="141"/>
                </a:cubicBezTo>
                <a:cubicBezTo>
                  <a:pt x="79" y="112"/>
                  <a:pt x="79" y="112"/>
                  <a:pt x="79" y="112"/>
                </a:cubicBezTo>
                <a:cubicBezTo>
                  <a:pt x="80" y="111"/>
                  <a:pt x="80" y="109"/>
                  <a:pt x="81" y="108"/>
                </a:cubicBezTo>
                <a:close/>
                <a:moveTo>
                  <a:pt x="81" y="143"/>
                </a:moveTo>
                <a:cubicBezTo>
                  <a:pt x="81" y="144"/>
                  <a:pt x="81" y="144"/>
                  <a:pt x="81" y="144"/>
                </a:cubicBezTo>
                <a:cubicBezTo>
                  <a:pt x="80" y="147"/>
                  <a:pt x="80" y="147"/>
                  <a:pt x="80" y="147"/>
                </a:cubicBezTo>
                <a:cubicBezTo>
                  <a:pt x="81" y="147"/>
                  <a:pt x="81" y="147"/>
                  <a:pt x="81" y="147"/>
                </a:cubicBezTo>
                <a:cubicBezTo>
                  <a:pt x="81" y="148"/>
                  <a:pt x="81" y="148"/>
                  <a:pt x="81" y="148"/>
                </a:cubicBezTo>
                <a:cubicBezTo>
                  <a:pt x="79" y="147"/>
                  <a:pt x="79" y="147"/>
                  <a:pt x="79" y="147"/>
                </a:cubicBezTo>
                <a:cubicBezTo>
                  <a:pt x="79" y="148"/>
                  <a:pt x="79" y="148"/>
                  <a:pt x="79" y="148"/>
                </a:cubicBezTo>
                <a:cubicBezTo>
                  <a:pt x="79" y="147"/>
                  <a:pt x="79" y="147"/>
                  <a:pt x="79" y="147"/>
                </a:cubicBezTo>
                <a:lnTo>
                  <a:pt x="81" y="143"/>
                </a:lnTo>
                <a:close/>
                <a:moveTo>
                  <a:pt x="79" y="11"/>
                </a:moveTo>
                <a:cubicBezTo>
                  <a:pt x="77" y="9"/>
                  <a:pt x="77" y="9"/>
                  <a:pt x="77" y="9"/>
                </a:cubicBezTo>
                <a:cubicBezTo>
                  <a:pt x="76" y="10"/>
                  <a:pt x="76" y="10"/>
                  <a:pt x="76" y="10"/>
                </a:cubicBezTo>
                <a:cubicBezTo>
                  <a:pt x="79" y="11"/>
                  <a:pt x="79" y="11"/>
                  <a:pt x="79" y="11"/>
                </a:cubicBezTo>
                <a:cubicBezTo>
                  <a:pt x="79" y="18"/>
                  <a:pt x="76" y="23"/>
                  <a:pt x="74" y="27"/>
                </a:cubicBezTo>
                <a:cubicBezTo>
                  <a:pt x="74" y="32"/>
                  <a:pt x="74" y="32"/>
                  <a:pt x="74" y="32"/>
                </a:cubicBezTo>
                <a:cubicBezTo>
                  <a:pt x="76" y="33"/>
                  <a:pt x="77" y="33"/>
                  <a:pt x="79" y="34"/>
                </a:cubicBezTo>
                <a:lnTo>
                  <a:pt x="79" y="11"/>
                </a:lnTo>
                <a:close/>
                <a:moveTo>
                  <a:pt x="74" y="175"/>
                </a:moveTo>
                <a:cubicBezTo>
                  <a:pt x="76" y="175"/>
                  <a:pt x="77" y="176"/>
                  <a:pt x="79" y="176"/>
                </a:cubicBezTo>
                <a:cubicBezTo>
                  <a:pt x="79" y="149"/>
                  <a:pt x="79" y="149"/>
                  <a:pt x="79" y="149"/>
                </a:cubicBezTo>
                <a:cubicBezTo>
                  <a:pt x="79" y="149"/>
                  <a:pt x="79" y="149"/>
                  <a:pt x="79" y="149"/>
                </a:cubicBezTo>
                <a:cubicBezTo>
                  <a:pt x="79" y="148"/>
                  <a:pt x="79" y="148"/>
                  <a:pt x="79" y="148"/>
                </a:cubicBezTo>
                <a:cubicBezTo>
                  <a:pt x="79" y="147"/>
                  <a:pt x="79" y="147"/>
                  <a:pt x="79" y="147"/>
                </a:cubicBezTo>
                <a:cubicBezTo>
                  <a:pt x="78" y="148"/>
                  <a:pt x="78" y="148"/>
                  <a:pt x="78" y="148"/>
                </a:cubicBezTo>
                <a:cubicBezTo>
                  <a:pt x="78" y="148"/>
                  <a:pt x="77" y="148"/>
                  <a:pt x="76" y="148"/>
                </a:cubicBezTo>
                <a:cubicBezTo>
                  <a:pt x="79" y="143"/>
                  <a:pt x="79" y="143"/>
                  <a:pt x="79" y="143"/>
                </a:cubicBezTo>
                <a:cubicBezTo>
                  <a:pt x="79" y="142"/>
                  <a:pt x="79" y="142"/>
                  <a:pt x="79" y="142"/>
                </a:cubicBezTo>
                <a:cubicBezTo>
                  <a:pt x="76" y="148"/>
                  <a:pt x="76" y="148"/>
                  <a:pt x="76" y="148"/>
                </a:cubicBezTo>
                <a:cubicBezTo>
                  <a:pt x="75" y="141"/>
                  <a:pt x="75" y="141"/>
                  <a:pt x="75" y="141"/>
                </a:cubicBezTo>
                <a:cubicBezTo>
                  <a:pt x="77" y="141"/>
                  <a:pt x="78" y="141"/>
                  <a:pt x="79" y="141"/>
                </a:cubicBezTo>
                <a:cubicBezTo>
                  <a:pt x="79" y="112"/>
                  <a:pt x="79" y="112"/>
                  <a:pt x="79" y="112"/>
                </a:cubicBezTo>
                <a:cubicBezTo>
                  <a:pt x="78" y="116"/>
                  <a:pt x="76" y="119"/>
                  <a:pt x="75" y="122"/>
                </a:cubicBezTo>
                <a:cubicBezTo>
                  <a:pt x="74" y="108"/>
                  <a:pt x="74" y="108"/>
                  <a:pt x="74" y="108"/>
                </a:cubicBezTo>
                <a:cubicBezTo>
                  <a:pt x="74" y="117"/>
                  <a:pt x="74" y="117"/>
                  <a:pt x="74" y="117"/>
                </a:cubicBezTo>
                <a:cubicBezTo>
                  <a:pt x="74" y="123"/>
                  <a:pt x="74" y="123"/>
                  <a:pt x="74" y="123"/>
                </a:cubicBezTo>
                <a:cubicBezTo>
                  <a:pt x="74" y="124"/>
                  <a:pt x="74" y="124"/>
                  <a:pt x="74" y="124"/>
                </a:cubicBezTo>
                <a:cubicBezTo>
                  <a:pt x="74" y="141"/>
                  <a:pt x="74" y="141"/>
                  <a:pt x="74" y="141"/>
                </a:cubicBezTo>
                <a:cubicBezTo>
                  <a:pt x="74" y="141"/>
                  <a:pt x="75" y="141"/>
                  <a:pt x="75" y="141"/>
                </a:cubicBezTo>
                <a:cubicBezTo>
                  <a:pt x="75" y="148"/>
                  <a:pt x="75" y="148"/>
                  <a:pt x="75" y="148"/>
                </a:cubicBezTo>
                <a:cubicBezTo>
                  <a:pt x="74" y="147"/>
                  <a:pt x="74" y="147"/>
                  <a:pt x="74" y="147"/>
                </a:cubicBezTo>
                <a:lnTo>
                  <a:pt x="74" y="175"/>
                </a:lnTo>
                <a:close/>
                <a:moveTo>
                  <a:pt x="79" y="92"/>
                </a:moveTo>
                <a:cubicBezTo>
                  <a:pt x="75" y="79"/>
                  <a:pt x="75" y="79"/>
                  <a:pt x="75" y="79"/>
                </a:cubicBezTo>
                <a:cubicBezTo>
                  <a:pt x="79" y="81"/>
                  <a:pt x="79" y="81"/>
                  <a:pt x="79" y="81"/>
                </a:cubicBezTo>
                <a:cubicBezTo>
                  <a:pt x="79" y="80"/>
                  <a:pt x="79" y="80"/>
                  <a:pt x="79" y="80"/>
                </a:cubicBezTo>
                <a:cubicBezTo>
                  <a:pt x="75" y="78"/>
                  <a:pt x="75" y="78"/>
                  <a:pt x="75" y="78"/>
                </a:cubicBezTo>
                <a:cubicBezTo>
                  <a:pt x="74" y="78"/>
                  <a:pt x="74" y="78"/>
                  <a:pt x="74" y="78"/>
                </a:cubicBezTo>
                <a:cubicBezTo>
                  <a:pt x="74" y="78"/>
                  <a:pt x="74" y="78"/>
                  <a:pt x="74" y="78"/>
                </a:cubicBezTo>
                <a:cubicBezTo>
                  <a:pt x="74" y="78"/>
                  <a:pt x="74" y="78"/>
                  <a:pt x="74" y="78"/>
                </a:cubicBezTo>
                <a:cubicBezTo>
                  <a:pt x="74" y="79"/>
                  <a:pt x="74" y="79"/>
                  <a:pt x="74" y="79"/>
                </a:cubicBezTo>
                <a:cubicBezTo>
                  <a:pt x="74" y="79"/>
                  <a:pt x="74" y="79"/>
                  <a:pt x="74" y="79"/>
                </a:cubicBezTo>
                <a:cubicBezTo>
                  <a:pt x="79" y="93"/>
                  <a:pt x="79" y="93"/>
                  <a:pt x="79" y="93"/>
                </a:cubicBezTo>
                <a:lnTo>
                  <a:pt x="79" y="92"/>
                </a:lnTo>
                <a:close/>
                <a:moveTo>
                  <a:pt x="79" y="37"/>
                </a:moveTo>
                <a:cubicBezTo>
                  <a:pt x="79" y="78"/>
                  <a:pt x="79" y="78"/>
                  <a:pt x="79" y="78"/>
                </a:cubicBezTo>
                <a:cubicBezTo>
                  <a:pt x="78" y="77"/>
                  <a:pt x="76" y="77"/>
                  <a:pt x="74" y="76"/>
                </a:cubicBezTo>
                <a:cubicBezTo>
                  <a:pt x="74" y="76"/>
                  <a:pt x="74" y="76"/>
                  <a:pt x="74" y="76"/>
                </a:cubicBezTo>
                <a:cubicBezTo>
                  <a:pt x="74" y="34"/>
                  <a:pt x="74" y="34"/>
                  <a:pt x="74" y="34"/>
                </a:cubicBezTo>
                <a:lnTo>
                  <a:pt x="79" y="37"/>
                </a:lnTo>
                <a:close/>
                <a:moveTo>
                  <a:pt x="74" y="87"/>
                </a:moveTo>
                <a:cubicBezTo>
                  <a:pt x="74" y="86"/>
                  <a:pt x="74" y="86"/>
                  <a:pt x="74" y="86"/>
                </a:cubicBezTo>
                <a:cubicBezTo>
                  <a:pt x="76" y="88"/>
                  <a:pt x="76" y="88"/>
                  <a:pt x="76" y="88"/>
                </a:cubicBezTo>
                <a:cubicBezTo>
                  <a:pt x="76" y="89"/>
                  <a:pt x="76" y="89"/>
                  <a:pt x="76" y="89"/>
                </a:cubicBezTo>
                <a:lnTo>
                  <a:pt x="74" y="87"/>
                </a:lnTo>
                <a:close/>
                <a:moveTo>
                  <a:pt x="74" y="27"/>
                </a:moveTo>
                <a:cubicBezTo>
                  <a:pt x="73" y="28"/>
                  <a:pt x="72" y="29"/>
                  <a:pt x="72" y="30"/>
                </a:cubicBezTo>
                <a:cubicBezTo>
                  <a:pt x="72" y="32"/>
                  <a:pt x="72" y="32"/>
                  <a:pt x="72" y="32"/>
                </a:cubicBezTo>
                <a:cubicBezTo>
                  <a:pt x="73" y="32"/>
                  <a:pt x="73" y="32"/>
                  <a:pt x="74" y="32"/>
                </a:cubicBezTo>
                <a:lnTo>
                  <a:pt x="74" y="27"/>
                </a:lnTo>
                <a:close/>
                <a:moveTo>
                  <a:pt x="72" y="174"/>
                </a:moveTo>
                <a:cubicBezTo>
                  <a:pt x="73" y="174"/>
                  <a:pt x="73" y="174"/>
                  <a:pt x="74" y="175"/>
                </a:cubicBezTo>
                <a:cubicBezTo>
                  <a:pt x="74" y="147"/>
                  <a:pt x="74" y="147"/>
                  <a:pt x="74" y="147"/>
                </a:cubicBezTo>
                <a:cubicBezTo>
                  <a:pt x="72" y="147"/>
                  <a:pt x="72" y="147"/>
                  <a:pt x="72" y="147"/>
                </a:cubicBezTo>
                <a:cubicBezTo>
                  <a:pt x="72" y="141"/>
                  <a:pt x="72" y="141"/>
                  <a:pt x="72" y="141"/>
                </a:cubicBezTo>
                <a:cubicBezTo>
                  <a:pt x="73" y="141"/>
                  <a:pt x="73" y="141"/>
                  <a:pt x="74" y="141"/>
                </a:cubicBezTo>
                <a:cubicBezTo>
                  <a:pt x="74" y="124"/>
                  <a:pt x="74" y="124"/>
                  <a:pt x="74" y="124"/>
                </a:cubicBezTo>
                <a:cubicBezTo>
                  <a:pt x="73" y="125"/>
                  <a:pt x="73" y="125"/>
                  <a:pt x="72" y="126"/>
                </a:cubicBezTo>
                <a:cubicBezTo>
                  <a:pt x="72" y="93"/>
                  <a:pt x="72" y="93"/>
                  <a:pt x="72" y="93"/>
                </a:cubicBezTo>
                <a:cubicBezTo>
                  <a:pt x="74" y="117"/>
                  <a:pt x="74" y="117"/>
                  <a:pt x="74" y="117"/>
                </a:cubicBezTo>
                <a:cubicBezTo>
                  <a:pt x="74" y="108"/>
                  <a:pt x="74" y="108"/>
                  <a:pt x="74" y="108"/>
                </a:cubicBezTo>
                <a:cubicBezTo>
                  <a:pt x="73" y="87"/>
                  <a:pt x="73" y="87"/>
                  <a:pt x="73" y="87"/>
                </a:cubicBezTo>
                <a:cubicBezTo>
                  <a:pt x="74" y="87"/>
                  <a:pt x="74" y="87"/>
                  <a:pt x="74" y="87"/>
                </a:cubicBezTo>
                <a:cubicBezTo>
                  <a:pt x="74" y="86"/>
                  <a:pt x="74" y="86"/>
                  <a:pt x="74" y="86"/>
                </a:cubicBezTo>
                <a:cubicBezTo>
                  <a:pt x="73" y="85"/>
                  <a:pt x="73" y="85"/>
                  <a:pt x="73" y="85"/>
                </a:cubicBezTo>
                <a:cubicBezTo>
                  <a:pt x="73" y="85"/>
                  <a:pt x="73" y="85"/>
                  <a:pt x="73" y="85"/>
                </a:cubicBezTo>
                <a:cubicBezTo>
                  <a:pt x="73" y="81"/>
                  <a:pt x="73" y="81"/>
                  <a:pt x="73" y="81"/>
                </a:cubicBezTo>
                <a:cubicBezTo>
                  <a:pt x="73" y="78"/>
                  <a:pt x="73" y="78"/>
                  <a:pt x="73" y="78"/>
                </a:cubicBezTo>
                <a:cubicBezTo>
                  <a:pt x="74" y="79"/>
                  <a:pt x="74" y="79"/>
                  <a:pt x="74" y="79"/>
                </a:cubicBezTo>
                <a:cubicBezTo>
                  <a:pt x="74" y="78"/>
                  <a:pt x="74" y="78"/>
                  <a:pt x="74" y="78"/>
                </a:cubicBezTo>
                <a:cubicBezTo>
                  <a:pt x="73" y="78"/>
                  <a:pt x="73" y="78"/>
                  <a:pt x="73" y="78"/>
                </a:cubicBezTo>
                <a:cubicBezTo>
                  <a:pt x="74" y="76"/>
                  <a:pt x="74" y="76"/>
                  <a:pt x="74" y="76"/>
                </a:cubicBezTo>
                <a:cubicBezTo>
                  <a:pt x="74" y="34"/>
                  <a:pt x="74" y="34"/>
                  <a:pt x="74" y="34"/>
                </a:cubicBezTo>
                <a:cubicBezTo>
                  <a:pt x="72" y="33"/>
                  <a:pt x="72" y="33"/>
                  <a:pt x="72" y="33"/>
                </a:cubicBezTo>
                <a:cubicBezTo>
                  <a:pt x="72" y="75"/>
                  <a:pt x="72" y="75"/>
                  <a:pt x="72" y="75"/>
                </a:cubicBezTo>
                <a:cubicBezTo>
                  <a:pt x="72" y="75"/>
                  <a:pt x="72" y="75"/>
                  <a:pt x="72" y="75"/>
                </a:cubicBezTo>
                <a:cubicBezTo>
                  <a:pt x="72" y="76"/>
                  <a:pt x="72" y="76"/>
                  <a:pt x="72" y="76"/>
                </a:cubicBezTo>
                <a:cubicBezTo>
                  <a:pt x="72" y="96"/>
                  <a:pt x="72" y="96"/>
                  <a:pt x="72" y="96"/>
                </a:cubicBezTo>
                <a:cubicBezTo>
                  <a:pt x="72" y="96"/>
                  <a:pt x="72" y="96"/>
                  <a:pt x="72" y="96"/>
                </a:cubicBezTo>
                <a:cubicBezTo>
                  <a:pt x="72" y="96"/>
                  <a:pt x="72" y="96"/>
                  <a:pt x="72" y="96"/>
                </a:cubicBezTo>
                <a:cubicBezTo>
                  <a:pt x="72" y="96"/>
                  <a:pt x="72" y="96"/>
                  <a:pt x="72" y="96"/>
                </a:cubicBezTo>
                <a:cubicBezTo>
                  <a:pt x="72" y="97"/>
                  <a:pt x="72" y="97"/>
                  <a:pt x="72" y="97"/>
                </a:cubicBezTo>
                <a:cubicBezTo>
                  <a:pt x="72" y="97"/>
                  <a:pt x="72" y="97"/>
                  <a:pt x="72" y="97"/>
                </a:cubicBezTo>
                <a:cubicBezTo>
                  <a:pt x="72" y="97"/>
                  <a:pt x="72" y="97"/>
                  <a:pt x="72" y="97"/>
                </a:cubicBezTo>
                <a:lnTo>
                  <a:pt x="72" y="174"/>
                </a:lnTo>
                <a:close/>
                <a:moveTo>
                  <a:pt x="72" y="30"/>
                </a:moveTo>
                <a:cubicBezTo>
                  <a:pt x="72" y="30"/>
                  <a:pt x="72" y="30"/>
                  <a:pt x="72" y="30"/>
                </a:cubicBezTo>
                <a:cubicBezTo>
                  <a:pt x="72" y="32"/>
                  <a:pt x="72" y="32"/>
                  <a:pt x="72" y="32"/>
                </a:cubicBezTo>
                <a:cubicBezTo>
                  <a:pt x="72" y="32"/>
                  <a:pt x="72" y="32"/>
                  <a:pt x="72" y="32"/>
                </a:cubicBezTo>
                <a:lnTo>
                  <a:pt x="72" y="30"/>
                </a:lnTo>
                <a:close/>
                <a:moveTo>
                  <a:pt x="72" y="174"/>
                </a:moveTo>
                <a:cubicBezTo>
                  <a:pt x="72" y="174"/>
                  <a:pt x="72" y="174"/>
                  <a:pt x="72" y="174"/>
                </a:cubicBezTo>
                <a:cubicBezTo>
                  <a:pt x="72" y="97"/>
                  <a:pt x="72" y="97"/>
                  <a:pt x="72" y="97"/>
                </a:cubicBezTo>
                <a:cubicBezTo>
                  <a:pt x="72" y="97"/>
                  <a:pt x="72" y="97"/>
                  <a:pt x="72" y="97"/>
                </a:cubicBezTo>
                <a:cubicBezTo>
                  <a:pt x="72" y="97"/>
                  <a:pt x="72" y="97"/>
                  <a:pt x="72" y="97"/>
                </a:cubicBezTo>
                <a:cubicBezTo>
                  <a:pt x="72" y="98"/>
                  <a:pt x="72" y="98"/>
                  <a:pt x="72" y="98"/>
                </a:cubicBezTo>
                <a:cubicBezTo>
                  <a:pt x="72" y="98"/>
                  <a:pt x="72" y="98"/>
                  <a:pt x="72" y="98"/>
                </a:cubicBezTo>
                <a:cubicBezTo>
                  <a:pt x="72" y="98"/>
                  <a:pt x="72" y="98"/>
                  <a:pt x="72" y="98"/>
                </a:cubicBezTo>
                <a:cubicBezTo>
                  <a:pt x="72" y="98"/>
                  <a:pt x="72" y="98"/>
                  <a:pt x="72" y="98"/>
                </a:cubicBezTo>
                <a:cubicBezTo>
                  <a:pt x="72" y="99"/>
                  <a:pt x="72" y="99"/>
                  <a:pt x="72" y="99"/>
                </a:cubicBezTo>
                <a:cubicBezTo>
                  <a:pt x="72" y="99"/>
                  <a:pt x="72" y="99"/>
                  <a:pt x="72" y="99"/>
                </a:cubicBezTo>
                <a:cubicBezTo>
                  <a:pt x="72" y="99"/>
                  <a:pt x="72" y="99"/>
                  <a:pt x="72" y="99"/>
                </a:cubicBezTo>
                <a:cubicBezTo>
                  <a:pt x="72" y="99"/>
                  <a:pt x="72" y="99"/>
                  <a:pt x="72" y="99"/>
                </a:cubicBezTo>
                <a:cubicBezTo>
                  <a:pt x="72" y="100"/>
                  <a:pt x="72" y="100"/>
                  <a:pt x="72" y="100"/>
                </a:cubicBezTo>
                <a:cubicBezTo>
                  <a:pt x="72" y="100"/>
                  <a:pt x="72" y="100"/>
                  <a:pt x="72" y="100"/>
                </a:cubicBezTo>
                <a:cubicBezTo>
                  <a:pt x="72" y="101"/>
                  <a:pt x="72" y="101"/>
                  <a:pt x="72" y="101"/>
                </a:cubicBezTo>
                <a:cubicBezTo>
                  <a:pt x="72" y="101"/>
                  <a:pt x="72" y="101"/>
                  <a:pt x="72" y="101"/>
                </a:cubicBezTo>
                <a:cubicBezTo>
                  <a:pt x="72" y="101"/>
                  <a:pt x="72" y="101"/>
                  <a:pt x="72" y="101"/>
                </a:cubicBezTo>
                <a:cubicBezTo>
                  <a:pt x="72" y="101"/>
                  <a:pt x="72" y="101"/>
                  <a:pt x="72" y="101"/>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3"/>
                  <a:pt x="72" y="103"/>
                  <a:pt x="72" y="103"/>
                </a:cubicBezTo>
                <a:cubicBezTo>
                  <a:pt x="72" y="103"/>
                  <a:pt x="72" y="103"/>
                  <a:pt x="72" y="103"/>
                </a:cubicBezTo>
                <a:cubicBezTo>
                  <a:pt x="72" y="104"/>
                  <a:pt x="72" y="104"/>
                  <a:pt x="72" y="104"/>
                </a:cubicBezTo>
                <a:cubicBezTo>
                  <a:pt x="72" y="104"/>
                  <a:pt x="72" y="104"/>
                  <a:pt x="72" y="104"/>
                </a:cubicBezTo>
                <a:cubicBezTo>
                  <a:pt x="72" y="105"/>
                  <a:pt x="72" y="105"/>
                  <a:pt x="72" y="105"/>
                </a:cubicBezTo>
                <a:cubicBezTo>
                  <a:pt x="72" y="105"/>
                  <a:pt x="72" y="105"/>
                  <a:pt x="72" y="105"/>
                </a:cubicBezTo>
                <a:cubicBezTo>
                  <a:pt x="72" y="106"/>
                  <a:pt x="72" y="106"/>
                  <a:pt x="72" y="106"/>
                </a:cubicBezTo>
                <a:cubicBezTo>
                  <a:pt x="72" y="106"/>
                  <a:pt x="72" y="106"/>
                  <a:pt x="72" y="106"/>
                </a:cubicBezTo>
                <a:cubicBezTo>
                  <a:pt x="72" y="107"/>
                  <a:pt x="72" y="107"/>
                  <a:pt x="72" y="107"/>
                </a:cubicBezTo>
                <a:cubicBezTo>
                  <a:pt x="72" y="107"/>
                  <a:pt x="72" y="107"/>
                  <a:pt x="72" y="107"/>
                </a:cubicBezTo>
                <a:cubicBezTo>
                  <a:pt x="72" y="108"/>
                  <a:pt x="72" y="108"/>
                  <a:pt x="72" y="108"/>
                </a:cubicBezTo>
                <a:cubicBezTo>
                  <a:pt x="72" y="108"/>
                  <a:pt x="72" y="108"/>
                  <a:pt x="72" y="108"/>
                </a:cubicBezTo>
                <a:cubicBezTo>
                  <a:pt x="72" y="109"/>
                  <a:pt x="72" y="109"/>
                  <a:pt x="72" y="109"/>
                </a:cubicBezTo>
                <a:lnTo>
                  <a:pt x="72" y="174"/>
                </a:lnTo>
                <a:close/>
                <a:moveTo>
                  <a:pt x="72" y="33"/>
                </a:moveTo>
                <a:cubicBezTo>
                  <a:pt x="72" y="75"/>
                  <a:pt x="72" y="75"/>
                  <a:pt x="72" y="75"/>
                </a:cubicBezTo>
                <a:cubicBezTo>
                  <a:pt x="72" y="75"/>
                  <a:pt x="72" y="75"/>
                  <a:pt x="72" y="75"/>
                </a:cubicBezTo>
                <a:cubicBezTo>
                  <a:pt x="72" y="33"/>
                  <a:pt x="72" y="33"/>
                  <a:pt x="72" y="33"/>
                </a:cubicBezTo>
                <a:close/>
                <a:moveTo>
                  <a:pt x="72" y="76"/>
                </a:moveTo>
                <a:cubicBezTo>
                  <a:pt x="72" y="96"/>
                  <a:pt x="72" y="96"/>
                  <a:pt x="72" y="96"/>
                </a:cubicBezTo>
                <a:cubicBezTo>
                  <a:pt x="72" y="96"/>
                  <a:pt x="72" y="96"/>
                  <a:pt x="72" y="96"/>
                </a:cubicBezTo>
                <a:cubicBezTo>
                  <a:pt x="72" y="96"/>
                  <a:pt x="72" y="96"/>
                  <a:pt x="72" y="96"/>
                </a:cubicBezTo>
                <a:cubicBezTo>
                  <a:pt x="72" y="97"/>
                  <a:pt x="72" y="97"/>
                  <a:pt x="72" y="97"/>
                </a:cubicBezTo>
                <a:cubicBezTo>
                  <a:pt x="72" y="97"/>
                  <a:pt x="72" y="97"/>
                  <a:pt x="72" y="97"/>
                </a:cubicBezTo>
                <a:cubicBezTo>
                  <a:pt x="72" y="97"/>
                  <a:pt x="72" y="97"/>
                  <a:pt x="72" y="97"/>
                </a:cubicBezTo>
                <a:cubicBezTo>
                  <a:pt x="72" y="76"/>
                  <a:pt x="72" y="76"/>
                  <a:pt x="72" y="76"/>
                </a:cubicBezTo>
                <a:close/>
                <a:moveTo>
                  <a:pt x="72" y="30"/>
                </a:moveTo>
                <a:cubicBezTo>
                  <a:pt x="72" y="30"/>
                  <a:pt x="72" y="30"/>
                  <a:pt x="72" y="30"/>
                </a:cubicBezTo>
                <a:cubicBezTo>
                  <a:pt x="72" y="32"/>
                  <a:pt x="72" y="32"/>
                  <a:pt x="72" y="32"/>
                </a:cubicBezTo>
                <a:cubicBezTo>
                  <a:pt x="72" y="32"/>
                  <a:pt x="72" y="32"/>
                  <a:pt x="72" y="32"/>
                </a:cubicBezTo>
                <a:lnTo>
                  <a:pt x="72" y="30"/>
                </a:lnTo>
                <a:close/>
                <a:moveTo>
                  <a:pt x="72" y="174"/>
                </a:moveTo>
                <a:cubicBezTo>
                  <a:pt x="72" y="174"/>
                  <a:pt x="72" y="174"/>
                  <a:pt x="72" y="174"/>
                </a:cubicBezTo>
                <a:cubicBezTo>
                  <a:pt x="72" y="109"/>
                  <a:pt x="72" y="109"/>
                  <a:pt x="72" y="109"/>
                </a:cubicBezTo>
                <a:cubicBezTo>
                  <a:pt x="72" y="109"/>
                  <a:pt x="72" y="109"/>
                  <a:pt x="72" y="109"/>
                </a:cubicBezTo>
                <a:cubicBezTo>
                  <a:pt x="72" y="109"/>
                  <a:pt x="72" y="109"/>
                  <a:pt x="72" y="109"/>
                </a:cubicBezTo>
                <a:cubicBezTo>
                  <a:pt x="72" y="110"/>
                  <a:pt x="72" y="110"/>
                  <a:pt x="72" y="110"/>
                </a:cubicBezTo>
                <a:cubicBezTo>
                  <a:pt x="72" y="110"/>
                  <a:pt x="72" y="110"/>
                  <a:pt x="72" y="110"/>
                </a:cubicBezTo>
                <a:cubicBezTo>
                  <a:pt x="72" y="111"/>
                  <a:pt x="72" y="111"/>
                  <a:pt x="72" y="111"/>
                </a:cubicBezTo>
                <a:cubicBezTo>
                  <a:pt x="72" y="111"/>
                  <a:pt x="72" y="111"/>
                  <a:pt x="72" y="111"/>
                </a:cubicBezTo>
                <a:cubicBezTo>
                  <a:pt x="72" y="112"/>
                  <a:pt x="72" y="112"/>
                  <a:pt x="72" y="112"/>
                </a:cubicBezTo>
                <a:cubicBezTo>
                  <a:pt x="72" y="112"/>
                  <a:pt x="72" y="112"/>
                  <a:pt x="72" y="112"/>
                </a:cubicBezTo>
                <a:cubicBezTo>
                  <a:pt x="72" y="113"/>
                  <a:pt x="72" y="113"/>
                  <a:pt x="72" y="113"/>
                </a:cubicBezTo>
                <a:cubicBezTo>
                  <a:pt x="72" y="113"/>
                  <a:pt x="72" y="113"/>
                  <a:pt x="72" y="113"/>
                </a:cubicBezTo>
                <a:cubicBezTo>
                  <a:pt x="72" y="114"/>
                  <a:pt x="72" y="114"/>
                  <a:pt x="72" y="114"/>
                </a:cubicBezTo>
                <a:cubicBezTo>
                  <a:pt x="72" y="114"/>
                  <a:pt x="72" y="114"/>
                  <a:pt x="72" y="114"/>
                </a:cubicBezTo>
                <a:cubicBezTo>
                  <a:pt x="72" y="116"/>
                  <a:pt x="72" y="116"/>
                  <a:pt x="72" y="116"/>
                </a:cubicBezTo>
                <a:cubicBezTo>
                  <a:pt x="72" y="116"/>
                  <a:pt x="72" y="116"/>
                  <a:pt x="72" y="116"/>
                </a:cubicBezTo>
                <a:cubicBezTo>
                  <a:pt x="72" y="116"/>
                  <a:pt x="72" y="116"/>
                  <a:pt x="72" y="116"/>
                </a:cubicBezTo>
                <a:cubicBezTo>
                  <a:pt x="72" y="117"/>
                  <a:pt x="72" y="117"/>
                  <a:pt x="72" y="117"/>
                </a:cubicBezTo>
                <a:cubicBezTo>
                  <a:pt x="72" y="119"/>
                  <a:pt x="72" y="119"/>
                  <a:pt x="72" y="119"/>
                </a:cubicBezTo>
                <a:cubicBezTo>
                  <a:pt x="72" y="119"/>
                  <a:pt x="72" y="119"/>
                  <a:pt x="72" y="119"/>
                </a:cubicBezTo>
                <a:cubicBezTo>
                  <a:pt x="72" y="119"/>
                  <a:pt x="72" y="119"/>
                  <a:pt x="72" y="119"/>
                </a:cubicBezTo>
                <a:cubicBezTo>
                  <a:pt x="72" y="119"/>
                  <a:pt x="72" y="119"/>
                  <a:pt x="72" y="119"/>
                </a:cubicBezTo>
                <a:cubicBezTo>
                  <a:pt x="72" y="121"/>
                  <a:pt x="72" y="121"/>
                  <a:pt x="72" y="121"/>
                </a:cubicBezTo>
                <a:cubicBezTo>
                  <a:pt x="72" y="121"/>
                  <a:pt x="72" y="121"/>
                  <a:pt x="72" y="121"/>
                </a:cubicBezTo>
                <a:cubicBezTo>
                  <a:pt x="72" y="122"/>
                  <a:pt x="72" y="122"/>
                  <a:pt x="72" y="122"/>
                </a:cubicBezTo>
                <a:cubicBezTo>
                  <a:pt x="72" y="122"/>
                  <a:pt x="72" y="122"/>
                  <a:pt x="72" y="122"/>
                </a:cubicBezTo>
                <a:cubicBezTo>
                  <a:pt x="72" y="123"/>
                  <a:pt x="72" y="123"/>
                  <a:pt x="72" y="123"/>
                </a:cubicBezTo>
                <a:cubicBezTo>
                  <a:pt x="72" y="123"/>
                  <a:pt x="72" y="123"/>
                  <a:pt x="72" y="123"/>
                </a:cubicBezTo>
                <a:cubicBezTo>
                  <a:pt x="72" y="124"/>
                  <a:pt x="72" y="124"/>
                  <a:pt x="72" y="124"/>
                </a:cubicBezTo>
                <a:cubicBezTo>
                  <a:pt x="72" y="124"/>
                  <a:pt x="72" y="124"/>
                  <a:pt x="72" y="124"/>
                </a:cubicBezTo>
                <a:cubicBezTo>
                  <a:pt x="72" y="126"/>
                  <a:pt x="72" y="126"/>
                  <a:pt x="72" y="126"/>
                </a:cubicBezTo>
                <a:cubicBezTo>
                  <a:pt x="72" y="126"/>
                  <a:pt x="72" y="126"/>
                  <a:pt x="72" y="126"/>
                </a:cubicBezTo>
                <a:cubicBezTo>
                  <a:pt x="72" y="126"/>
                  <a:pt x="72" y="126"/>
                  <a:pt x="72" y="126"/>
                </a:cubicBezTo>
                <a:cubicBezTo>
                  <a:pt x="72" y="126"/>
                  <a:pt x="72" y="126"/>
                  <a:pt x="72" y="126"/>
                </a:cubicBezTo>
                <a:cubicBezTo>
                  <a:pt x="72" y="127"/>
                  <a:pt x="72" y="127"/>
                  <a:pt x="72" y="127"/>
                </a:cubicBezTo>
                <a:cubicBezTo>
                  <a:pt x="72" y="127"/>
                  <a:pt x="72" y="127"/>
                  <a:pt x="72" y="127"/>
                </a:cubicBezTo>
                <a:cubicBezTo>
                  <a:pt x="72" y="141"/>
                  <a:pt x="72" y="141"/>
                  <a:pt x="72" y="141"/>
                </a:cubicBezTo>
                <a:cubicBezTo>
                  <a:pt x="72" y="141"/>
                  <a:pt x="72" y="141"/>
                  <a:pt x="72" y="141"/>
                </a:cubicBezTo>
                <a:cubicBezTo>
                  <a:pt x="72" y="143"/>
                  <a:pt x="72" y="143"/>
                  <a:pt x="72" y="143"/>
                </a:cubicBezTo>
                <a:cubicBezTo>
                  <a:pt x="72" y="143"/>
                  <a:pt x="72" y="143"/>
                  <a:pt x="72" y="143"/>
                </a:cubicBezTo>
                <a:cubicBezTo>
                  <a:pt x="72" y="144"/>
                  <a:pt x="72" y="144"/>
                  <a:pt x="72" y="144"/>
                </a:cubicBezTo>
                <a:cubicBezTo>
                  <a:pt x="72" y="144"/>
                  <a:pt x="72" y="144"/>
                  <a:pt x="72" y="144"/>
                </a:cubicBezTo>
                <a:cubicBezTo>
                  <a:pt x="72" y="146"/>
                  <a:pt x="72" y="146"/>
                  <a:pt x="72" y="146"/>
                </a:cubicBezTo>
                <a:cubicBezTo>
                  <a:pt x="72" y="146"/>
                  <a:pt x="72" y="146"/>
                  <a:pt x="72" y="146"/>
                </a:cubicBezTo>
                <a:cubicBezTo>
                  <a:pt x="72" y="146"/>
                  <a:pt x="72" y="146"/>
                  <a:pt x="72" y="146"/>
                </a:cubicBezTo>
                <a:cubicBezTo>
                  <a:pt x="72" y="146"/>
                  <a:pt x="72" y="146"/>
                  <a:pt x="72" y="146"/>
                </a:cubicBezTo>
                <a:cubicBezTo>
                  <a:pt x="72" y="147"/>
                  <a:pt x="72" y="147"/>
                  <a:pt x="72" y="147"/>
                </a:cubicBezTo>
                <a:cubicBezTo>
                  <a:pt x="72" y="147"/>
                  <a:pt x="72" y="147"/>
                  <a:pt x="72" y="147"/>
                </a:cubicBezTo>
                <a:lnTo>
                  <a:pt x="72" y="174"/>
                </a:lnTo>
                <a:close/>
                <a:moveTo>
                  <a:pt x="72" y="33"/>
                </a:moveTo>
                <a:cubicBezTo>
                  <a:pt x="72" y="75"/>
                  <a:pt x="72" y="75"/>
                  <a:pt x="72" y="75"/>
                </a:cubicBezTo>
                <a:cubicBezTo>
                  <a:pt x="72" y="75"/>
                  <a:pt x="72" y="75"/>
                  <a:pt x="72" y="75"/>
                </a:cubicBezTo>
                <a:cubicBezTo>
                  <a:pt x="72" y="33"/>
                  <a:pt x="72" y="33"/>
                  <a:pt x="72" y="33"/>
                </a:cubicBezTo>
                <a:close/>
                <a:moveTo>
                  <a:pt x="72" y="76"/>
                </a:moveTo>
                <a:cubicBezTo>
                  <a:pt x="72" y="97"/>
                  <a:pt x="72" y="97"/>
                  <a:pt x="72" y="97"/>
                </a:cubicBezTo>
                <a:cubicBezTo>
                  <a:pt x="72" y="97"/>
                  <a:pt x="72" y="97"/>
                  <a:pt x="72" y="97"/>
                </a:cubicBezTo>
                <a:cubicBezTo>
                  <a:pt x="72" y="97"/>
                  <a:pt x="72" y="97"/>
                  <a:pt x="72" y="97"/>
                </a:cubicBezTo>
                <a:cubicBezTo>
                  <a:pt x="72" y="98"/>
                  <a:pt x="72" y="98"/>
                  <a:pt x="72" y="98"/>
                </a:cubicBezTo>
                <a:cubicBezTo>
                  <a:pt x="72" y="98"/>
                  <a:pt x="72" y="98"/>
                  <a:pt x="72" y="98"/>
                </a:cubicBezTo>
                <a:cubicBezTo>
                  <a:pt x="72" y="98"/>
                  <a:pt x="72" y="98"/>
                  <a:pt x="72" y="98"/>
                </a:cubicBezTo>
                <a:cubicBezTo>
                  <a:pt x="72" y="98"/>
                  <a:pt x="72" y="98"/>
                  <a:pt x="72" y="98"/>
                </a:cubicBezTo>
                <a:cubicBezTo>
                  <a:pt x="72" y="99"/>
                  <a:pt x="72" y="99"/>
                  <a:pt x="72" y="99"/>
                </a:cubicBezTo>
                <a:cubicBezTo>
                  <a:pt x="72" y="99"/>
                  <a:pt x="72" y="99"/>
                  <a:pt x="72" y="99"/>
                </a:cubicBezTo>
                <a:cubicBezTo>
                  <a:pt x="72" y="99"/>
                  <a:pt x="72" y="99"/>
                  <a:pt x="72" y="99"/>
                </a:cubicBezTo>
                <a:cubicBezTo>
                  <a:pt x="72" y="99"/>
                  <a:pt x="72" y="99"/>
                  <a:pt x="72" y="99"/>
                </a:cubicBezTo>
                <a:cubicBezTo>
                  <a:pt x="72" y="100"/>
                  <a:pt x="72" y="100"/>
                  <a:pt x="72" y="100"/>
                </a:cubicBezTo>
                <a:cubicBezTo>
                  <a:pt x="72" y="100"/>
                  <a:pt x="72" y="100"/>
                  <a:pt x="72" y="100"/>
                </a:cubicBezTo>
                <a:cubicBezTo>
                  <a:pt x="72" y="100"/>
                  <a:pt x="72" y="100"/>
                  <a:pt x="72" y="100"/>
                </a:cubicBezTo>
                <a:cubicBezTo>
                  <a:pt x="72" y="101"/>
                  <a:pt x="72" y="101"/>
                  <a:pt x="72" y="101"/>
                </a:cubicBezTo>
                <a:cubicBezTo>
                  <a:pt x="72" y="101"/>
                  <a:pt x="72" y="101"/>
                  <a:pt x="72" y="101"/>
                </a:cubicBezTo>
                <a:cubicBezTo>
                  <a:pt x="72" y="101"/>
                  <a:pt x="72" y="101"/>
                  <a:pt x="72" y="101"/>
                </a:cubicBezTo>
                <a:cubicBezTo>
                  <a:pt x="72" y="102"/>
                  <a:pt x="72" y="102"/>
                  <a:pt x="72" y="102"/>
                </a:cubicBezTo>
                <a:cubicBezTo>
                  <a:pt x="72" y="90"/>
                  <a:pt x="72" y="90"/>
                  <a:pt x="72" y="90"/>
                </a:cubicBezTo>
                <a:cubicBezTo>
                  <a:pt x="72" y="90"/>
                  <a:pt x="72" y="90"/>
                  <a:pt x="72" y="90"/>
                </a:cubicBezTo>
                <a:cubicBezTo>
                  <a:pt x="72" y="90"/>
                  <a:pt x="72" y="90"/>
                  <a:pt x="72" y="90"/>
                </a:cubicBezTo>
                <a:cubicBezTo>
                  <a:pt x="72" y="86"/>
                  <a:pt x="72" y="86"/>
                  <a:pt x="72" y="86"/>
                </a:cubicBezTo>
                <a:cubicBezTo>
                  <a:pt x="72" y="86"/>
                  <a:pt x="72" y="86"/>
                  <a:pt x="72" y="86"/>
                </a:cubicBezTo>
                <a:cubicBezTo>
                  <a:pt x="72" y="86"/>
                  <a:pt x="72" y="86"/>
                  <a:pt x="72" y="86"/>
                </a:cubicBezTo>
                <a:cubicBezTo>
                  <a:pt x="72" y="77"/>
                  <a:pt x="72" y="77"/>
                  <a:pt x="72" y="77"/>
                </a:cubicBezTo>
                <a:lnTo>
                  <a:pt x="72" y="76"/>
                </a:lnTo>
                <a:close/>
                <a:moveTo>
                  <a:pt x="72" y="102"/>
                </a:moveTo>
                <a:cubicBezTo>
                  <a:pt x="72" y="102"/>
                  <a:pt x="72" y="102"/>
                  <a:pt x="72" y="102"/>
                </a:cubicBezTo>
                <a:cubicBezTo>
                  <a:pt x="72" y="102"/>
                  <a:pt x="72" y="102"/>
                  <a:pt x="72" y="102"/>
                </a:cubicBezTo>
                <a:cubicBezTo>
                  <a:pt x="72" y="102"/>
                  <a:pt x="72" y="102"/>
                  <a:pt x="72" y="102"/>
                </a:cubicBezTo>
                <a:close/>
                <a:moveTo>
                  <a:pt x="72" y="103"/>
                </a:moveTo>
                <a:cubicBezTo>
                  <a:pt x="72" y="104"/>
                  <a:pt x="72" y="104"/>
                  <a:pt x="72" y="104"/>
                </a:cubicBezTo>
                <a:cubicBezTo>
                  <a:pt x="72" y="104"/>
                  <a:pt x="72" y="104"/>
                  <a:pt x="72" y="104"/>
                </a:cubicBezTo>
                <a:cubicBezTo>
                  <a:pt x="72" y="103"/>
                  <a:pt x="72" y="103"/>
                  <a:pt x="72" y="103"/>
                </a:cubicBezTo>
                <a:close/>
                <a:moveTo>
                  <a:pt x="72" y="105"/>
                </a:moveTo>
                <a:cubicBezTo>
                  <a:pt x="72" y="106"/>
                  <a:pt x="72" y="106"/>
                  <a:pt x="72" y="106"/>
                </a:cubicBezTo>
                <a:cubicBezTo>
                  <a:pt x="72" y="106"/>
                  <a:pt x="72" y="106"/>
                  <a:pt x="72" y="106"/>
                </a:cubicBezTo>
                <a:cubicBezTo>
                  <a:pt x="72" y="105"/>
                  <a:pt x="72" y="105"/>
                  <a:pt x="72" y="105"/>
                </a:cubicBezTo>
                <a:close/>
                <a:moveTo>
                  <a:pt x="72" y="107"/>
                </a:moveTo>
                <a:cubicBezTo>
                  <a:pt x="72" y="108"/>
                  <a:pt x="72" y="108"/>
                  <a:pt x="72" y="108"/>
                </a:cubicBezTo>
                <a:cubicBezTo>
                  <a:pt x="72" y="108"/>
                  <a:pt x="72" y="108"/>
                  <a:pt x="72" y="108"/>
                </a:cubicBezTo>
                <a:cubicBezTo>
                  <a:pt x="72" y="107"/>
                  <a:pt x="72" y="107"/>
                  <a:pt x="72" y="107"/>
                </a:cubicBezTo>
                <a:close/>
                <a:moveTo>
                  <a:pt x="72" y="30"/>
                </a:moveTo>
                <a:cubicBezTo>
                  <a:pt x="71" y="31"/>
                  <a:pt x="71" y="31"/>
                  <a:pt x="71" y="31"/>
                </a:cubicBezTo>
                <a:cubicBezTo>
                  <a:pt x="71" y="32"/>
                  <a:pt x="71" y="32"/>
                  <a:pt x="71" y="32"/>
                </a:cubicBezTo>
                <a:cubicBezTo>
                  <a:pt x="72" y="32"/>
                  <a:pt x="72" y="32"/>
                  <a:pt x="72" y="32"/>
                </a:cubicBezTo>
                <a:lnTo>
                  <a:pt x="72" y="30"/>
                </a:lnTo>
                <a:close/>
                <a:moveTo>
                  <a:pt x="71" y="174"/>
                </a:moveTo>
                <a:cubicBezTo>
                  <a:pt x="72" y="174"/>
                  <a:pt x="72" y="174"/>
                  <a:pt x="72" y="174"/>
                </a:cubicBezTo>
                <a:cubicBezTo>
                  <a:pt x="72" y="147"/>
                  <a:pt x="72" y="147"/>
                  <a:pt x="72" y="147"/>
                </a:cubicBezTo>
                <a:cubicBezTo>
                  <a:pt x="71" y="147"/>
                  <a:pt x="71" y="147"/>
                  <a:pt x="71" y="147"/>
                </a:cubicBezTo>
                <a:lnTo>
                  <a:pt x="71" y="174"/>
                </a:lnTo>
                <a:close/>
                <a:moveTo>
                  <a:pt x="72" y="33"/>
                </a:moveTo>
                <a:cubicBezTo>
                  <a:pt x="72" y="75"/>
                  <a:pt x="72" y="75"/>
                  <a:pt x="72" y="75"/>
                </a:cubicBezTo>
                <a:cubicBezTo>
                  <a:pt x="71" y="75"/>
                  <a:pt x="71" y="75"/>
                  <a:pt x="71" y="75"/>
                </a:cubicBezTo>
                <a:cubicBezTo>
                  <a:pt x="71" y="32"/>
                  <a:pt x="71" y="32"/>
                  <a:pt x="71" y="32"/>
                </a:cubicBezTo>
                <a:lnTo>
                  <a:pt x="72" y="33"/>
                </a:lnTo>
                <a:close/>
                <a:moveTo>
                  <a:pt x="72" y="77"/>
                </a:moveTo>
                <a:cubicBezTo>
                  <a:pt x="72" y="86"/>
                  <a:pt x="72" y="86"/>
                  <a:pt x="72" y="86"/>
                </a:cubicBezTo>
                <a:cubicBezTo>
                  <a:pt x="71" y="88"/>
                  <a:pt x="71" y="88"/>
                  <a:pt x="71" y="88"/>
                </a:cubicBezTo>
                <a:cubicBezTo>
                  <a:pt x="71" y="79"/>
                  <a:pt x="71" y="79"/>
                  <a:pt x="71" y="79"/>
                </a:cubicBezTo>
                <a:cubicBezTo>
                  <a:pt x="71" y="78"/>
                  <a:pt x="71" y="78"/>
                  <a:pt x="71" y="78"/>
                </a:cubicBezTo>
                <a:cubicBezTo>
                  <a:pt x="71" y="78"/>
                  <a:pt x="71" y="78"/>
                  <a:pt x="71" y="78"/>
                </a:cubicBezTo>
                <a:cubicBezTo>
                  <a:pt x="71" y="77"/>
                  <a:pt x="71" y="77"/>
                  <a:pt x="71" y="77"/>
                </a:cubicBezTo>
                <a:cubicBezTo>
                  <a:pt x="72" y="77"/>
                  <a:pt x="72" y="77"/>
                  <a:pt x="72" y="77"/>
                </a:cubicBezTo>
                <a:close/>
                <a:moveTo>
                  <a:pt x="72" y="86"/>
                </a:moveTo>
                <a:cubicBezTo>
                  <a:pt x="71" y="90"/>
                  <a:pt x="71" y="90"/>
                  <a:pt x="71" y="90"/>
                </a:cubicBezTo>
                <a:cubicBezTo>
                  <a:pt x="71" y="94"/>
                  <a:pt x="71" y="94"/>
                  <a:pt x="71" y="94"/>
                </a:cubicBezTo>
                <a:cubicBezTo>
                  <a:pt x="72" y="90"/>
                  <a:pt x="72" y="90"/>
                  <a:pt x="72" y="90"/>
                </a:cubicBezTo>
                <a:lnTo>
                  <a:pt x="72" y="86"/>
                </a:lnTo>
                <a:close/>
                <a:moveTo>
                  <a:pt x="72" y="90"/>
                </a:moveTo>
                <a:cubicBezTo>
                  <a:pt x="72" y="102"/>
                  <a:pt x="72" y="102"/>
                  <a:pt x="72" y="102"/>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3"/>
                  <a:pt x="72" y="103"/>
                  <a:pt x="72" y="103"/>
                </a:cubicBezTo>
                <a:cubicBezTo>
                  <a:pt x="72" y="103"/>
                  <a:pt x="72" y="103"/>
                  <a:pt x="72" y="103"/>
                </a:cubicBezTo>
                <a:cubicBezTo>
                  <a:pt x="72" y="104"/>
                  <a:pt x="72" y="104"/>
                  <a:pt x="72" y="104"/>
                </a:cubicBezTo>
                <a:cubicBezTo>
                  <a:pt x="72" y="104"/>
                  <a:pt x="72" y="104"/>
                  <a:pt x="72" y="104"/>
                </a:cubicBezTo>
                <a:cubicBezTo>
                  <a:pt x="71" y="105"/>
                  <a:pt x="71" y="105"/>
                  <a:pt x="71" y="105"/>
                </a:cubicBezTo>
                <a:cubicBezTo>
                  <a:pt x="72" y="105"/>
                  <a:pt x="72" y="105"/>
                  <a:pt x="72" y="105"/>
                </a:cubicBezTo>
                <a:cubicBezTo>
                  <a:pt x="72" y="106"/>
                  <a:pt x="72" y="106"/>
                  <a:pt x="72" y="106"/>
                </a:cubicBezTo>
                <a:cubicBezTo>
                  <a:pt x="71" y="105"/>
                  <a:pt x="71" y="105"/>
                  <a:pt x="71" y="105"/>
                </a:cubicBezTo>
                <a:cubicBezTo>
                  <a:pt x="71" y="107"/>
                  <a:pt x="71" y="107"/>
                  <a:pt x="71" y="107"/>
                </a:cubicBezTo>
                <a:cubicBezTo>
                  <a:pt x="72" y="107"/>
                  <a:pt x="72" y="107"/>
                  <a:pt x="72" y="107"/>
                </a:cubicBezTo>
                <a:cubicBezTo>
                  <a:pt x="72" y="108"/>
                  <a:pt x="72" y="108"/>
                  <a:pt x="72" y="108"/>
                </a:cubicBezTo>
                <a:cubicBezTo>
                  <a:pt x="71" y="108"/>
                  <a:pt x="71" y="108"/>
                  <a:pt x="71" y="108"/>
                </a:cubicBezTo>
                <a:cubicBezTo>
                  <a:pt x="71" y="109"/>
                  <a:pt x="71" y="109"/>
                  <a:pt x="71" y="109"/>
                </a:cubicBezTo>
                <a:cubicBezTo>
                  <a:pt x="72" y="109"/>
                  <a:pt x="72" y="109"/>
                  <a:pt x="72" y="109"/>
                </a:cubicBezTo>
                <a:cubicBezTo>
                  <a:pt x="72" y="110"/>
                  <a:pt x="72" y="110"/>
                  <a:pt x="72" y="110"/>
                </a:cubicBezTo>
                <a:cubicBezTo>
                  <a:pt x="71" y="110"/>
                  <a:pt x="71" y="110"/>
                  <a:pt x="71" y="110"/>
                </a:cubicBezTo>
                <a:cubicBezTo>
                  <a:pt x="71" y="110"/>
                  <a:pt x="71" y="110"/>
                  <a:pt x="71" y="110"/>
                </a:cubicBezTo>
                <a:cubicBezTo>
                  <a:pt x="71" y="100"/>
                  <a:pt x="71" y="100"/>
                  <a:pt x="71" y="100"/>
                </a:cubicBezTo>
                <a:cubicBezTo>
                  <a:pt x="71" y="100"/>
                  <a:pt x="71" y="100"/>
                  <a:pt x="71" y="100"/>
                </a:cubicBezTo>
                <a:cubicBezTo>
                  <a:pt x="71" y="100"/>
                  <a:pt x="71" y="100"/>
                  <a:pt x="71" y="100"/>
                </a:cubicBezTo>
                <a:cubicBezTo>
                  <a:pt x="71" y="95"/>
                  <a:pt x="71" y="95"/>
                  <a:pt x="71" y="95"/>
                </a:cubicBezTo>
                <a:lnTo>
                  <a:pt x="72" y="90"/>
                </a:lnTo>
                <a:close/>
                <a:moveTo>
                  <a:pt x="72" y="111"/>
                </a:moveTo>
                <a:cubicBezTo>
                  <a:pt x="72" y="112"/>
                  <a:pt x="72" y="112"/>
                  <a:pt x="72" y="112"/>
                </a:cubicBezTo>
                <a:cubicBezTo>
                  <a:pt x="71" y="111"/>
                  <a:pt x="71" y="111"/>
                  <a:pt x="71" y="111"/>
                </a:cubicBezTo>
                <a:cubicBezTo>
                  <a:pt x="71" y="111"/>
                  <a:pt x="71" y="111"/>
                  <a:pt x="71" y="111"/>
                </a:cubicBezTo>
                <a:lnTo>
                  <a:pt x="72" y="111"/>
                </a:lnTo>
                <a:close/>
                <a:moveTo>
                  <a:pt x="72" y="113"/>
                </a:moveTo>
                <a:cubicBezTo>
                  <a:pt x="72" y="114"/>
                  <a:pt x="72" y="114"/>
                  <a:pt x="72" y="114"/>
                </a:cubicBezTo>
                <a:cubicBezTo>
                  <a:pt x="71" y="114"/>
                  <a:pt x="71" y="114"/>
                  <a:pt x="71" y="114"/>
                </a:cubicBezTo>
                <a:cubicBezTo>
                  <a:pt x="71" y="113"/>
                  <a:pt x="71" y="113"/>
                  <a:pt x="71" y="113"/>
                </a:cubicBezTo>
                <a:lnTo>
                  <a:pt x="72" y="113"/>
                </a:lnTo>
                <a:close/>
                <a:moveTo>
                  <a:pt x="72" y="116"/>
                </a:moveTo>
                <a:cubicBezTo>
                  <a:pt x="72" y="116"/>
                  <a:pt x="72" y="116"/>
                  <a:pt x="72" y="116"/>
                </a:cubicBezTo>
                <a:cubicBezTo>
                  <a:pt x="71" y="116"/>
                  <a:pt x="71" y="116"/>
                  <a:pt x="71" y="116"/>
                </a:cubicBezTo>
                <a:cubicBezTo>
                  <a:pt x="71" y="116"/>
                  <a:pt x="71" y="116"/>
                  <a:pt x="71" y="116"/>
                </a:cubicBezTo>
                <a:lnTo>
                  <a:pt x="72" y="116"/>
                </a:lnTo>
                <a:close/>
                <a:moveTo>
                  <a:pt x="72" y="119"/>
                </a:moveTo>
                <a:cubicBezTo>
                  <a:pt x="72" y="119"/>
                  <a:pt x="72" y="119"/>
                  <a:pt x="72" y="119"/>
                </a:cubicBezTo>
                <a:cubicBezTo>
                  <a:pt x="71" y="119"/>
                  <a:pt x="71" y="119"/>
                  <a:pt x="71" y="119"/>
                </a:cubicBezTo>
                <a:cubicBezTo>
                  <a:pt x="71" y="119"/>
                  <a:pt x="71" y="119"/>
                  <a:pt x="71" y="119"/>
                </a:cubicBezTo>
                <a:lnTo>
                  <a:pt x="72" y="119"/>
                </a:lnTo>
                <a:close/>
                <a:moveTo>
                  <a:pt x="72" y="121"/>
                </a:moveTo>
                <a:cubicBezTo>
                  <a:pt x="72" y="122"/>
                  <a:pt x="72" y="122"/>
                  <a:pt x="72" y="122"/>
                </a:cubicBezTo>
                <a:cubicBezTo>
                  <a:pt x="71" y="122"/>
                  <a:pt x="71" y="122"/>
                  <a:pt x="71" y="122"/>
                </a:cubicBezTo>
                <a:cubicBezTo>
                  <a:pt x="71" y="121"/>
                  <a:pt x="71" y="121"/>
                  <a:pt x="71" y="121"/>
                </a:cubicBezTo>
                <a:lnTo>
                  <a:pt x="72" y="121"/>
                </a:lnTo>
                <a:close/>
                <a:moveTo>
                  <a:pt x="72" y="123"/>
                </a:moveTo>
                <a:cubicBezTo>
                  <a:pt x="72" y="124"/>
                  <a:pt x="72" y="124"/>
                  <a:pt x="72" y="124"/>
                </a:cubicBezTo>
                <a:cubicBezTo>
                  <a:pt x="71" y="124"/>
                  <a:pt x="71" y="124"/>
                  <a:pt x="71" y="124"/>
                </a:cubicBezTo>
                <a:cubicBezTo>
                  <a:pt x="71" y="123"/>
                  <a:pt x="71" y="123"/>
                  <a:pt x="71" y="123"/>
                </a:cubicBezTo>
                <a:lnTo>
                  <a:pt x="72" y="123"/>
                </a:lnTo>
                <a:close/>
                <a:moveTo>
                  <a:pt x="72" y="126"/>
                </a:moveTo>
                <a:cubicBezTo>
                  <a:pt x="72" y="126"/>
                  <a:pt x="72" y="126"/>
                  <a:pt x="72" y="126"/>
                </a:cubicBezTo>
                <a:cubicBezTo>
                  <a:pt x="71" y="126"/>
                  <a:pt x="71" y="126"/>
                  <a:pt x="71" y="126"/>
                </a:cubicBezTo>
                <a:cubicBezTo>
                  <a:pt x="71" y="125"/>
                  <a:pt x="71" y="125"/>
                  <a:pt x="71" y="125"/>
                </a:cubicBezTo>
                <a:lnTo>
                  <a:pt x="72" y="126"/>
                </a:lnTo>
                <a:close/>
                <a:moveTo>
                  <a:pt x="72" y="127"/>
                </a:moveTo>
                <a:cubicBezTo>
                  <a:pt x="72" y="141"/>
                  <a:pt x="72" y="141"/>
                  <a:pt x="72" y="141"/>
                </a:cubicBezTo>
                <a:cubicBezTo>
                  <a:pt x="71" y="141"/>
                  <a:pt x="71" y="141"/>
                  <a:pt x="71" y="141"/>
                </a:cubicBezTo>
                <a:cubicBezTo>
                  <a:pt x="71" y="128"/>
                  <a:pt x="71" y="128"/>
                  <a:pt x="71" y="128"/>
                </a:cubicBezTo>
                <a:lnTo>
                  <a:pt x="72" y="127"/>
                </a:lnTo>
                <a:close/>
                <a:moveTo>
                  <a:pt x="72" y="143"/>
                </a:moveTo>
                <a:cubicBezTo>
                  <a:pt x="72" y="144"/>
                  <a:pt x="72" y="144"/>
                  <a:pt x="72" y="144"/>
                </a:cubicBezTo>
                <a:cubicBezTo>
                  <a:pt x="71" y="144"/>
                  <a:pt x="71" y="144"/>
                  <a:pt x="71" y="144"/>
                </a:cubicBezTo>
                <a:cubicBezTo>
                  <a:pt x="71" y="143"/>
                  <a:pt x="71" y="143"/>
                  <a:pt x="71" y="143"/>
                </a:cubicBezTo>
                <a:lnTo>
                  <a:pt x="72" y="143"/>
                </a:lnTo>
                <a:close/>
                <a:moveTo>
                  <a:pt x="72" y="146"/>
                </a:moveTo>
                <a:cubicBezTo>
                  <a:pt x="72" y="146"/>
                  <a:pt x="72" y="146"/>
                  <a:pt x="72" y="146"/>
                </a:cubicBezTo>
                <a:cubicBezTo>
                  <a:pt x="71" y="146"/>
                  <a:pt x="71" y="146"/>
                  <a:pt x="71" y="146"/>
                </a:cubicBezTo>
                <a:cubicBezTo>
                  <a:pt x="71" y="146"/>
                  <a:pt x="71" y="146"/>
                  <a:pt x="71" y="146"/>
                </a:cubicBezTo>
                <a:lnTo>
                  <a:pt x="72" y="146"/>
                </a:ln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5"/>
                  <a:pt x="71" y="75"/>
                  <a:pt x="71" y="75"/>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79"/>
                </a:moveTo>
                <a:cubicBezTo>
                  <a:pt x="71" y="88"/>
                  <a:pt x="71" y="88"/>
                  <a:pt x="71" y="88"/>
                </a:cubicBezTo>
                <a:cubicBezTo>
                  <a:pt x="71" y="88"/>
                  <a:pt x="71" y="88"/>
                  <a:pt x="71" y="88"/>
                </a:cubicBezTo>
                <a:cubicBezTo>
                  <a:pt x="71" y="79"/>
                  <a:pt x="71" y="79"/>
                  <a:pt x="71" y="79"/>
                </a:cubicBezTo>
                <a:close/>
                <a:moveTo>
                  <a:pt x="71" y="90"/>
                </a:moveTo>
                <a:cubicBezTo>
                  <a:pt x="71" y="94"/>
                  <a:pt x="71" y="94"/>
                  <a:pt x="71" y="94"/>
                </a:cubicBezTo>
                <a:cubicBezTo>
                  <a:pt x="71" y="94"/>
                  <a:pt x="71" y="94"/>
                  <a:pt x="71" y="94"/>
                </a:cubicBezTo>
                <a:cubicBezTo>
                  <a:pt x="71" y="90"/>
                  <a:pt x="71" y="90"/>
                  <a:pt x="71" y="90"/>
                </a:cubicBezTo>
                <a:close/>
                <a:moveTo>
                  <a:pt x="71" y="95"/>
                </a:moveTo>
                <a:cubicBezTo>
                  <a:pt x="71" y="100"/>
                  <a:pt x="71" y="100"/>
                  <a:pt x="71" y="100"/>
                </a:cubicBezTo>
                <a:cubicBezTo>
                  <a:pt x="71" y="100"/>
                  <a:pt x="71" y="100"/>
                  <a:pt x="71" y="100"/>
                </a:cubicBezTo>
                <a:cubicBezTo>
                  <a:pt x="71" y="100"/>
                  <a:pt x="71" y="100"/>
                  <a:pt x="71" y="100"/>
                </a:cubicBezTo>
                <a:cubicBezTo>
                  <a:pt x="71" y="100"/>
                  <a:pt x="71" y="100"/>
                  <a:pt x="71" y="100"/>
                </a:cubicBezTo>
                <a:cubicBezTo>
                  <a:pt x="71" y="110"/>
                  <a:pt x="71" y="110"/>
                  <a:pt x="71" y="110"/>
                </a:cubicBezTo>
                <a:cubicBezTo>
                  <a:pt x="71" y="111"/>
                  <a:pt x="71" y="111"/>
                  <a:pt x="71" y="111"/>
                </a:cubicBezTo>
                <a:cubicBezTo>
                  <a:pt x="71" y="111"/>
                  <a:pt x="71" y="111"/>
                  <a:pt x="71" y="111"/>
                </a:cubicBezTo>
                <a:cubicBezTo>
                  <a:pt x="71" y="111"/>
                  <a:pt x="71" y="111"/>
                  <a:pt x="71" y="111"/>
                </a:cubicBezTo>
                <a:cubicBezTo>
                  <a:pt x="71" y="111"/>
                  <a:pt x="71" y="111"/>
                  <a:pt x="71" y="111"/>
                </a:cubicBezTo>
                <a:cubicBezTo>
                  <a:pt x="71" y="102"/>
                  <a:pt x="71" y="102"/>
                  <a:pt x="71" y="102"/>
                </a:cubicBezTo>
                <a:cubicBezTo>
                  <a:pt x="71" y="102"/>
                  <a:pt x="71" y="102"/>
                  <a:pt x="71" y="102"/>
                </a:cubicBezTo>
                <a:cubicBezTo>
                  <a:pt x="71" y="101"/>
                  <a:pt x="71" y="101"/>
                  <a:pt x="71" y="101"/>
                </a:cubicBezTo>
                <a:cubicBezTo>
                  <a:pt x="71" y="101"/>
                  <a:pt x="71" y="101"/>
                  <a:pt x="71" y="101"/>
                </a:cubicBezTo>
                <a:cubicBezTo>
                  <a:pt x="71" y="101"/>
                  <a:pt x="71" y="101"/>
                  <a:pt x="71" y="101"/>
                </a:cubicBezTo>
                <a:cubicBezTo>
                  <a:pt x="71" y="96"/>
                  <a:pt x="71" y="96"/>
                  <a:pt x="71" y="96"/>
                </a:cubicBezTo>
                <a:lnTo>
                  <a:pt x="71" y="95"/>
                </a:lnTo>
                <a:close/>
                <a:moveTo>
                  <a:pt x="71" y="113"/>
                </a:moveTo>
                <a:cubicBezTo>
                  <a:pt x="71" y="114"/>
                  <a:pt x="71" y="114"/>
                  <a:pt x="71" y="114"/>
                </a:cubicBezTo>
                <a:cubicBezTo>
                  <a:pt x="71" y="114"/>
                  <a:pt x="71" y="114"/>
                  <a:pt x="71" y="114"/>
                </a:cubicBezTo>
                <a:cubicBezTo>
                  <a:pt x="71" y="113"/>
                  <a:pt x="71" y="113"/>
                  <a:pt x="71" y="113"/>
                </a:cubicBezTo>
                <a:close/>
                <a:moveTo>
                  <a:pt x="71" y="116"/>
                </a:moveTo>
                <a:cubicBezTo>
                  <a:pt x="71" y="116"/>
                  <a:pt x="71" y="116"/>
                  <a:pt x="71" y="116"/>
                </a:cubicBezTo>
                <a:cubicBezTo>
                  <a:pt x="71" y="116"/>
                  <a:pt x="71" y="116"/>
                  <a:pt x="71" y="116"/>
                </a:cubicBezTo>
                <a:cubicBezTo>
                  <a:pt x="71" y="116"/>
                  <a:pt x="71" y="116"/>
                  <a:pt x="71" y="116"/>
                </a:cubicBezTo>
                <a:close/>
                <a:moveTo>
                  <a:pt x="71" y="119"/>
                </a:moveTo>
                <a:cubicBezTo>
                  <a:pt x="71" y="119"/>
                  <a:pt x="71" y="119"/>
                  <a:pt x="71" y="119"/>
                </a:cubicBezTo>
                <a:cubicBezTo>
                  <a:pt x="71" y="119"/>
                  <a:pt x="71" y="119"/>
                  <a:pt x="71" y="119"/>
                </a:cubicBezTo>
                <a:cubicBezTo>
                  <a:pt x="71" y="119"/>
                  <a:pt x="71" y="119"/>
                  <a:pt x="71" y="119"/>
                </a:cubicBezTo>
                <a:close/>
                <a:moveTo>
                  <a:pt x="71" y="121"/>
                </a:moveTo>
                <a:cubicBezTo>
                  <a:pt x="71" y="122"/>
                  <a:pt x="71" y="122"/>
                  <a:pt x="71" y="122"/>
                </a:cubicBezTo>
                <a:cubicBezTo>
                  <a:pt x="71" y="122"/>
                  <a:pt x="71" y="122"/>
                  <a:pt x="71" y="122"/>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8"/>
                  <a:pt x="71" y="128"/>
                  <a:pt x="71" y="128"/>
                </a:cubicBez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5"/>
                  <a:pt x="71" y="75"/>
                  <a:pt x="71" y="75"/>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79"/>
                </a:moveTo>
                <a:cubicBezTo>
                  <a:pt x="71" y="88"/>
                  <a:pt x="71" y="88"/>
                  <a:pt x="71" y="88"/>
                </a:cubicBezTo>
                <a:cubicBezTo>
                  <a:pt x="71" y="89"/>
                  <a:pt x="71" y="89"/>
                  <a:pt x="71" y="89"/>
                </a:cubicBezTo>
                <a:cubicBezTo>
                  <a:pt x="71" y="80"/>
                  <a:pt x="71" y="80"/>
                  <a:pt x="71" y="80"/>
                </a:cubicBezTo>
                <a:lnTo>
                  <a:pt x="71" y="79"/>
                </a:lnTo>
                <a:close/>
                <a:moveTo>
                  <a:pt x="71" y="90"/>
                </a:moveTo>
                <a:cubicBezTo>
                  <a:pt x="71" y="94"/>
                  <a:pt x="71" y="94"/>
                  <a:pt x="71" y="94"/>
                </a:cubicBezTo>
                <a:cubicBezTo>
                  <a:pt x="71" y="95"/>
                  <a:pt x="71" y="95"/>
                  <a:pt x="71" y="95"/>
                </a:cubicBezTo>
                <a:cubicBezTo>
                  <a:pt x="71" y="91"/>
                  <a:pt x="71" y="91"/>
                  <a:pt x="71" y="91"/>
                </a:cubicBezTo>
                <a:lnTo>
                  <a:pt x="71" y="90"/>
                </a:lnTo>
                <a:close/>
                <a:moveTo>
                  <a:pt x="71" y="96"/>
                </a:moveTo>
                <a:cubicBezTo>
                  <a:pt x="71" y="101"/>
                  <a:pt x="71" y="101"/>
                  <a:pt x="71" y="101"/>
                </a:cubicBezTo>
                <a:cubicBezTo>
                  <a:pt x="71" y="102"/>
                  <a:pt x="71" y="102"/>
                  <a:pt x="71" y="102"/>
                </a:cubicBezTo>
                <a:cubicBezTo>
                  <a:pt x="71" y="102"/>
                  <a:pt x="71" y="102"/>
                  <a:pt x="71" y="102"/>
                </a:cubicBezTo>
                <a:cubicBezTo>
                  <a:pt x="71" y="111"/>
                  <a:pt x="71" y="111"/>
                  <a:pt x="71" y="111"/>
                </a:cubicBezTo>
                <a:cubicBezTo>
                  <a:pt x="71" y="111"/>
                  <a:pt x="71" y="111"/>
                  <a:pt x="71" y="111"/>
                </a:cubicBezTo>
                <a:cubicBezTo>
                  <a:pt x="71" y="113"/>
                  <a:pt x="71" y="113"/>
                  <a:pt x="71" y="113"/>
                </a:cubicBezTo>
                <a:cubicBezTo>
                  <a:pt x="71" y="104"/>
                  <a:pt x="71" y="104"/>
                  <a:pt x="71" y="104"/>
                </a:cubicBezTo>
                <a:cubicBezTo>
                  <a:pt x="71" y="104"/>
                  <a:pt x="71" y="104"/>
                  <a:pt x="71" y="104"/>
                </a:cubicBezTo>
                <a:cubicBezTo>
                  <a:pt x="71" y="104"/>
                  <a:pt x="71" y="104"/>
                  <a:pt x="71" y="104"/>
                </a:cubicBezTo>
                <a:cubicBezTo>
                  <a:pt x="71" y="103"/>
                  <a:pt x="71" y="103"/>
                  <a:pt x="71" y="103"/>
                </a:cubicBezTo>
                <a:cubicBezTo>
                  <a:pt x="71" y="103"/>
                  <a:pt x="71" y="103"/>
                  <a:pt x="71" y="103"/>
                </a:cubicBezTo>
                <a:cubicBezTo>
                  <a:pt x="71" y="102"/>
                  <a:pt x="71" y="102"/>
                  <a:pt x="71" y="102"/>
                </a:cubicBezTo>
                <a:cubicBezTo>
                  <a:pt x="71" y="102"/>
                  <a:pt x="71" y="102"/>
                  <a:pt x="71" y="102"/>
                </a:cubicBezTo>
                <a:cubicBezTo>
                  <a:pt x="71" y="97"/>
                  <a:pt x="71" y="97"/>
                  <a:pt x="71" y="97"/>
                </a:cubicBezTo>
                <a:lnTo>
                  <a:pt x="71" y="96"/>
                </a:lnTo>
                <a:close/>
                <a:moveTo>
                  <a:pt x="71" y="113"/>
                </a:moveTo>
                <a:cubicBezTo>
                  <a:pt x="71" y="114"/>
                  <a:pt x="71" y="114"/>
                  <a:pt x="71" y="114"/>
                </a:cubicBezTo>
                <a:cubicBezTo>
                  <a:pt x="71" y="114"/>
                  <a:pt x="71" y="114"/>
                  <a:pt x="71" y="114"/>
                </a:cubicBezTo>
                <a:cubicBezTo>
                  <a:pt x="71" y="113"/>
                  <a:pt x="71" y="113"/>
                  <a:pt x="71" y="113"/>
                </a:cubicBezTo>
                <a:close/>
                <a:moveTo>
                  <a:pt x="71" y="116"/>
                </a:moveTo>
                <a:cubicBezTo>
                  <a:pt x="71" y="116"/>
                  <a:pt x="71" y="116"/>
                  <a:pt x="71" y="116"/>
                </a:cubicBezTo>
                <a:cubicBezTo>
                  <a:pt x="71" y="116"/>
                  <a:pt x="71" y="116"/>
                  <a:pt x="71" y="116"/>
                </a:cubicBezTo>
                <a:cubicBezTo>
                  <a:pt x="71" y="116"/>
                  <a:pt x="71" y="116"/>
                  <a:pt x="71" y="116"/>
                </a:cubicBezTo>
                <a:close/>
                <a:moveTo>
                  <a:pt x="71" y="119"/>
                </a:moveTo>
                <a:cubicBezTo>
                  <a:pt x="71" y="119"/>
                  <a:pt x="71" y="119"/>
                  <a:pt x="71" y="119"/>
                </a:cubicBezTo>
                <a:cubicBezTo>
                  <a:pt x="71" y="119"/>
                  <a:pt x="71" y="119"/>
                  <a:pt x="71" y="119"/>
                </a:cubicBezTo>
                <a:cubicBezTo>
                  <a:pt x="71" y="119"/>
                  <a:pt x="71" y="119"/>
                  <a:pt x="71" y="119"/>
                </a:cubicBezTo>
                <a:close/>
                <a:moveTo>
                  <a:pt x="71" y="121"/>
                </a:moveTo>
                <a:cubicBezTo>
                  <a:pt x="71" y="122"/>
                  <a:pt x="71" y="122"/>
                  <a:pt x="71" y="122"/>
                </a:cubicBezTo>
                <a:cubicBezTo>
                  <a:pt x="71" y="122"/>
                  <a:pt x="71" y="122"/>
                  <a:pt x="71" y="122"/>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8"/>
                  <a:pt x="71" y="128"/>
                  <a:pt x="71" y="128"/>
                </a:cubicBez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4"/>
                  <a:pt x="71" y="74"/>
                  <a:pt x="71" y="74"/>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80"/>
                </a:moveTo>
                <a:cubicBezTo>
                  <a:pt x="71" y="89"/>
                  <a:pt x="71" y="89"/>
                  <a:pt x="71" y="89"/>
                </a:cubicBezTo>
                <a:cubicBezTo>
                  <a:pt x="71" y="90"/>
                  <a:pt x="71" y="90"/>
                  <a:pt x="71" y="90"/>
                </a:cubicBezTo>
                <a:cubicBezTo>
                  <a:pt x="71" y="81"/>
                  <a:pt x="71" y="81"/>
                  <a:pt x="71" y="81"/>
                </a:cubicBezTo>
                <a:lnTo>
                  <a:pt x="71" y="80"/>
                </a:lnTo>
                <a:close/>
                <a:moveTo>
                  <a:pt x="71" y="91"/>
                </a:moveTo>
                <a:cubicBezTo>
                  <a:pt x="71" y="95"/>
                  <a:pt x="71" y="95"/>
                  <a:pt x="71" y="95"/>
                </a:cubicBezTo>
                <a:cubicBezTo>
                  <a:pt x="71" y="97"/>
                  <a:pt x="71" y="97"/>
                  <a:pt x="71" y="97"/>
                </a:cubicBezTo>
                <a:cubicBezTo>
                  <a:pt x="71" y="93"/>
                  <a:pt x="71" y="93"/>
                  <a:pt x="71" y="93"/>
                </a:cubicBezTo>
                <a:lnTo>
                  <a:pt x="71" y="91"/>
                </a:lnTo>
                <a:close/>
                <a:moveTo>
                  <a:pt x="71" y="97"/>
                </a:moveTo>
                <a:cubicBezTo>
                  <a:pt x="71" y="100"/>
                  <a:pt x="71" y="100"/>
                  <a:pt x="71" y="100"/>
                </a:cubicBezTo>
                <a:cubicBezTo>
                  <a:pt x="71" y="105"/>
                  <a:pt x="71" y="105"/>
                  <a:pt x="71" y="105"/>
                </a:cubicBezTo>
                <a:cubicBezTo>
                  <a:pt x="71" y="105"/>
                  <a:pt x="71" y="105"/>
                  <a:pt x="71" y="105"/>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9"/>
                  <a:pt x="71" y="109"/>
                  <a:pt x="71" y="109"/>
                </a:cubicBezTo>
                <a:cubicBezTo>
                  <a:pt x="71" y="118"/>
                  <a:pt x="71" y="118"/>
                  <a:pt x="71" y="118"/>
                </a:cubicBezTo>
                <a:cubicBezTo>
                  <a:pt x="71" y="116"/>
                  <a:pt x="71" y="116"/>
                  <a:pt x="71" y="116"/>
                </a:cubicBezTo>
                <a:cubicBezTo>
                  <a:pt x="71" y="116"/>
                  <a:pt x="71" y="116"/>
                  <a:pt x="71" y="116"/>
                </a:cubicBezTo>
                <a:cubicBezTo>
                  <a:pt x="71" y="116"/>
                  <a:pt x="71" y="116"/>
                  <a:pt x="71" y="116"/>
                </a:cubicBezTo>
                <a:cubicBezTo>
                  <a:pt x="71" y="116"/>
                  <a:pt x="71" y="116"/>
                  <a:pt x="71" y="116"/>
                </a:cubicBezTo>
                <a:cubicBezTo>
                  <a:pt x="71" y="114"/>
                  <a:pt x="71" y="114"/>
                  <a:pt x="71" y="114"/>
                </a:cubicBezTo>
                <a:cubicBezTo>
                  <a:pt x="71" y="114"/>
                  <a:pt x="71" y="114"/>
                  <a:pt x="71" y="114"/>
                </a:cubicBezTo>
                <a:cubicBezTo>
                  <a:pt x="71" y="113"/>
                  <a:pt x="71" y="113"/>
                  <a:pt x="71" y="113"/>
                </a:cubicBezTo>
                <a:cubicBezTo>
                  <a:pt x="71" y="113"/>
                  <a:pt x="71" y="113"/>
                  <a:pt x="71" y="113"/>
                </a:cubicBezTo>
                <a:cubicBezTo>
                  <a:pt x="71" y="113"/>
                  <a:pt x="71" y="113"/>
                  <a:pt x="71" y="113"/>
                </a:cubicBezTo>
                <a:cubicBezTo>
                  <a:pt x="71" y="104"/>
                  <a:pt x="71" y="104"/>
                  <a:pt x="71" y="104"/>
                </a:cubicBezTo>
                <a:cubicBezTo>
                  <a:pt x="71" y="105"/>
                  <a:pt x="71" y="105"/>
                  <a:pt x="71" y="105"/>
                </a:cubicBezTo>
                <a:cubicBezTo>
                  <a:pt x="71" y="105"/>
                  <a:pt x="71" y="105"/>
                  <a:pt x="71" y="105"/>
                </a:cubicBezTo>
                <a:cubicBezTo>
                  <a:pt x="71" y="103"/>
                  <a:pt x="71" y="103"/>
                  <a:pt x="71" y="103"/>
                </a:cubicBezTo>
                <a:cubicBezTo>
                  <a:pt x="71" y="104"/>
                  <a:pt x="71" y="104"/>
                  <a:pt x="71" y="104"/>
                </a:cubicBezTo>
                <a:cubicBezTo>
                  <a:pt x="71" y="103"/>
                  <a:pt x="71" y="103"/>
                  <a:pt x="71" y="103"/>
                </a:cubicBezTo>
                <a:cubicBezTo>
                  <a:pt x="71" y="103"/>
                  <a:pt x="71" y="103"/>
                  <a:pt x="71" y="103"/>
                </a:cubicBezTo>
                <a:cubicBezTo>
                  <a:pt x="71" y="102"/>
                  <a:pt x="71" y="102"/>
                  <a:pt x="71" y="102"/>
                </a:cubicBezTo>
                <a:cubicBezTo>
                  <a:pt x="71" y="102"/>
                  <a:pt x="71" y="102"/>
                  <a:pt x="71" y="102"/>
                </a:cubicBezTo>
                <a:lnTo>
                  <a:pt x="71" y="97"/>
                </a:lnTo>
                <a:close/>
                <a:moveTo>
                  <a:pt x="71" y="119"/>
                </a:moveTo>
                <a:cubicBezTo>
                  <a:pt x="71" y="119"/>
                  <a:pt x="71" y="119"/>
                  <a:pt x="71" y="119"/>
                </a:cubicBezTo>
                <a:cubicBezTo>
                  <a:pt x="71" y="119"/>
                  <a:pt x="71" y="119"/>
                  <a:pt x="71" y="119"/>
                </a:cubicBezTo>
                <a:cubicBezTo>
                  <a:pt x="71" y="118"/>
                  <a:pt x="71" y="118"/>
                  <a:pt x="71" y="118"/>
                </a:cubicBezTo>
                <a:lnTo>
                  <a:pt x="71" y="119"/>
                </a:lnTo>
                <a:close/>
                <a:moveTo>
                  <a:pt x="71" y="121"/>
                </a:moveTo>
                <a:cubicBezTo>
                  <a:pt x="71" y="122"/>
                  <a:pt x="71" y="122"/>
                  <a:pt x="71" y="122"/>
                </a:cubicBezTo>
                <a:cubicBezTo>
                  <a:pt x="71" y="121"/>
                  <a:pt x="71" y="121"/>
                  <a:pt x="71" y="121"/>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9"/>
                  <a:pt x="71" y="129"/>
                  <a:pt x="71" y="129"/>
                </a:cubicBezTo>
                <a:lnTo>
                  <a:pt x="71" y="128"/>
                </a:ln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0" y="31"/>
                  <a:pt x="70" y="31"/>
                  <a:pt x="70" y="31"/>
                </a:cubicBezTo>
                <a:cubicBezTo>
                  <a:pt x="70" y="32"/>
                  <a:pt x="70" y="32"/>
                  <a:pt x="70" y="32"/>
                </a:cubicBezTo>
                <a:cubicBezTo>
                  <a:pt x="71" y="32"/>
                  <a:pt x="71" y="32"/>
                  <a:pt x="71" y="32"/>
                </a:cubicBezTo>
                <a:lnTo>
                  <a:pt x="71" y="31"/>
                </a:lnTo>
                <a:close/>
                <a:moveTo>
                  <a:pt x="70" y="173"/>
                </a:moveTo>
                <a:cubicBezTo>
                  <a:pt x="71" y="174"/>
                  <a:pt x="71" y="174"/>
                  <a:pt x="71" y="174"/>
                </a:cubicBezTo>
                <a:cubicBezTo>
                  <a:pt x="71" y="147"/>
                  <a:pt x="71" y="147"/>
                  <a:pt x="71" y="147"/>
                </a:cubicBezTo>
                <a:cubicBezTo>
                  <a:pt x="70" y="146"/>
                  <a:pt x="70" y="146"/>
                  <a:pt x="70" y="146"/>
                </a:cubicBezTo>
                <a:lnTo>
                  <a:pt x="70" y="173"/>
                </a:lnTo>
                <a:close/>
                <a:moveTo>
                  <a:pt x="71" y="32"/>
                </a:moveTo>
                <a:cubicBezTo>
                  <a:pt x="71" y="74"/>
                  <a:pt x="71" y="74"/>
                  <a:pt x="71" y="74"/>
                </a:cubicBezTo>
                <a:cubicBezTo>
                  <a:pt x="70" y="74"/>
                  <a:pt x="70" y="74"/>
                  <a:pt x="70" y="74"/>
                </a:cubicBezTo>
                <a:cubicBezTo>
                  <a:pt x="70" y="32"/>
                  <a:pt x="70" y="32"/>
                  <a:pt x="70" y="32"/>
                </a:cubicBezTo>
                <a:lnTo>
                  <a:pt x="71" y="32"/>
                </a:lnTo>
                <a:close/>
                <a:moveTo>
                  <a:pt x="71" y="77"/>
                </a:moveTo>
                <a:cubicBezTo>
                  <a:pt x="71" y="78"/>
                  <a:pt x="71" y="78"/>
                  <a:pt x="71" y="78"/>
                </a:cubicBezTo>
                <a:cubicBezTo>
                  <a:pt x="70" y="77"/>
                  <a:pt x="70" y="77"/>
                  <a:pt x="70" y="77"/>
                </a:cubicBezTo>
                <a:cubicBezTo>
                  <a:pt x="70" y="77"/>
                  <a:pt x="70" y="77"/>
                  <a:pt x="70" y="77"/>
                </a:cubicBezTo>
                <a:lnTo>
                  <a:pt x="71" y="77"/>
                </a:lnTo>
                <a:close/>
                <a:moveTo>
                  <a:pt x="71" y="81"/>
                </a:moveTo>
                <a:cubicBezTo>
                  <a:pt x="71" y="90"/>
                  <a:pt x="71" y="90"/>
                  <a:pt x="71" y="90"/>
                </a:cubicBezTo>
                <a:cubicBezTo>
                  <a:pt x="70" y="91"/>
                  <a:pt x="70" y="91"/>
                  <a:pt x="70" y="91"/>
                </a:cubicBezTo>
                <a:cubicBezTo>
                  <a:pt x="70" y="82"/>
                  <a:pt x="70" y="82"/>
                  <a:pt x="70" y="82"/>
                </a:cubicBezTo>
                <a:lnTo>
                  <a:pt x="71" y="81"/>
                </a:lnTo>
                <a:close/>
                <a:moveTo>
                  <a:pt x="71" y="93"/>
                </a:moveTo>
                <a:cubicBezTo>
                  <a:pt x="71" y="97"/>
                  <a:pt x="71" y="97"/>
                  <a:pt x="71" y="97"/>
                </a:cubicBezTo>
                <a:cubicBezTo>
                  <a:pt x="70" y="100"/>
                  <a:pt x="70" y="100"/>
                  <a:pt x="70" y="100"/>
                </a:cubicBezTo>
                <a:cubicBezTo>
                  <a:pt x="70" y="96"/>
                  <a:pt x="70" y="96"/>
                  <a:pt x="70" y="96"/>
                </a:cubicBezTo>
                <a:lnTo>
                  <a:pt x="71" y="93"/>
                </a:lnTo>
                <a:close/>
                <a:moveTo>
                  <a:pt x="71" y="100"/>
                </a:moveTo>
                <a:cubicBezTo>
                  <a:pt x="70" y="103"/>
                  <a:pt x="70" y="103"/>
                  <a:pt x="70" y="103"/>
                </a:cubicBezTo>
                <a:cubicBezTo>
                  <a:pt x="70" y="108"/>
                  <a:pt x="70" y="108"/>
                  <a:pt x="70" y="108"/>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5"/>
                  <a:pt x="71" y="105"/>
                  <a:pt x="71" y="105"/>
                </a:cubicBezTo>
                <a:cubicBezTo>
                  <a:pt x="71" y="105"/>
                  <a:pt x="71" y="105"/>
                  <a:pt x="71" y="105"/>
                </a:cubicBezTo>
                <a:lnTo>
                  <a:pt x="71" y="100"/>
                </a:lnTo>
                <a:close/>
                <a:moveTo>
                  <a:pt x="71" y="109"/>
                </a:moveTo>
                <a:cubicBezTo>
                  <a:pt x="71" y="118"/>
                  <a:pt x="71" y="118"/>
                  <a:pt x="71" y="118"/>
                </a:cubicBezTo>
                <a:cubicBezTo>
                  <a:pt x="71" y="118"/>
                  <a:pt x="71" y="118"/>
                  <a:pt x="71" y="118"/>
                </a:cubicBezTo>
                <a:cubicBezTo>
                  <a:pt x="71" y="118"/>
                  <a:pt x="71" y="118"/>
                  <a:pt x="71" y="118"/>
                </a:cubicBezTo>
                <a:cubicBezTo>
                  <a:pt x="71" y="119"/>
                  <a:pt x="71" y="119"/>
                  <a:pt x="71" y="119"/>
                </a:cubicBezTo>
                <a:cubicBezTo>
                  <a:pt x="71" y="119"/>
                  <a:pt x="71" y="119"/>
                  <a:pt x="71" y="119"/>
                </a:cubicBezTo>
                <a:cubicBezTo>
                  <a:pt x="71" y="121"/>
                  <a:pt x="71" y="121"/>
                  <a:pt x="71" y="121"/>
                </a:cubicBezTo>
                <a:cubicBezTo>
                  <a:pt x="71" y="121"/>
                  <a:pt x="71" y="121"/>
                  <a:pt x="71" y="121"/>
                </a:cubicBezTo>
                <a:cubicBezTo>
                  <a:pt x="71" y="121"/>
                  <a:pt x="71" y="121"/>
                  <a:pt x="71" y="121"/>
                </a:cubicBezTo>
                <a:cubicBezTo>
                  <a:pt x="71" y="121"/>
                  <a:pt x="71" y="121"/>
                  <a:pt x="71" y="121"/>
                </a:cubicBezTo>
                <a:cubicBezTo>
                  <a:pt x="71" y="123"/>
                  <a:pt x="71" y="123"/>
                  <a:pt x="71" y="123"/>
                </a:cubicBezTo>
                <a:cubicBezTo>
                  <a:pt x="71" y="123"/>
                  <a:pt x="71" y="123"/>
                  <a:pt x="71" y="123"/>
                </a:cubicBezTo>
                <a:cubicBezTo>
                  <a:pt x="71" y="124"/>
                  <a:pt x="71" y="124"/>
                  <a:pt x="71" y="124"/>
                </a:cubicBezTo>
                <a:cubicBezTo>
                  <a:pt x="71" y="123"/>
                  <a:pt x="71" y="123"/>
                  <a:pt x="71" y="123"/>
                </a:cubicBezTo>
                <a:cubicBezTo>
                  <a:pt x="70" y="124"/>
                  <a:pt x="70" y="124"/>
                  <a:pt x="70" y="124"/>
                </a:cubicBezTo>
                <a:cubicBezTo>
                  <a:pt x="70" y="114"/>
                  <a:pt x="70" y="114"/>
                  <a:pt x="70" y="114"/>
                </a:cubicBezTo>
                <a:cubicBezTo>
                  <a:pt x="71" y="114"/>
                  <a:pt x="71" y="114"/>
                  <a:pt x="71" y="114"/>
                </a:cubicBezTo>
                <a:cubicBezTo>
                  <a:pt x="70" y="114"/>
                  <a:pt x="70" y="114"/>
                  <a:pt x="70" y="114"/>
                </a:cubicBezTo>
                <a:cubicBezTo>
                  <a:pt x="70" y="113"/>
                  <a:pt x="70" y="113"/>
                  <a:pt x="70" y="113"/>
                </a:cubicBezTo>
                <a:cubicBezTo>
                  <a:pt x="71" y="113"/>
                  <a:pt x="71" y="113"/>
                  <a:pt x="71" y="113"/>
                </a:cubicBezTo>
                <a:cubicBezTo>
                  <a:pt x="71" y="111"/>
                  <a:pt x="71" y="111"/>
                  <a:pt x="71" y="111"/>
                </a:cubicBezTo>
                <a:cubicBezTo>
                  <a:pt x="70" y="111"/>
                  <a:pt x="70" y="111"/>
                  <a:pt x="70" y="111"/>
                </a:cubicBezTo>
                <a:cubicBezTo>
                  <a:pt x="70" y="111"/>
                  <a:pt x="70" y="111"/>
                  <a:pt x="70" y="111"/>
                </a:cubicBezTo>
                <a:cubicBezTo>
                  <a:pt x="71" y="111"/>
                  <a:pt x="71" y="111"/>
                  <a:pt x="71" y="111"/>
                </a:cubicBezTo>
                <a:cubicBezTo>
                  <a:pt x="71" y="109"/>
                  <a:pt x="71" y="109"/>
                  <a:pt x="71" y="109"/>
                </a:cubicBezTo>
                <a:cubicBezTo>
                  <a:pt x="70" y="109"/>
                  <a:pt x="70" y="109"/>
                  <a:pt x="70" y="109"/>
                </a:cubicBezTo>
                <a:cubicBezTo>
                  <a:pt x="70" y="109"/>
                  <a:pt x="70" y="109"/>
                  <a:pt x="70" y="109"/>
                </a:cubicBezTo>
                <a:cubicBezTo>
                  <a:pt x="71" y="109"/>
                  <a:pt x="71" y="109"/>
                  <a:pt x="71" y="109"/>
                </a:cubicBezTo>
                <a:close/>
                <a:moveTo>
                  <a:pt x="71" y="125"/>
                </a:moveTo>
                <a:cubicBezTo>
                  <a:pt x="71" y="126"/>
                  <a:pt x="71" y="126"/>
                  <a:pt x="71" y="126"/>
                </a:cubicBezTo>
                <a:cubicBezTo>
                  <a:pt x="70" y="126"/>
                  <a:pt x="70" y="126"/>
                  <a:pt x="70" y="126"/>
                </a:cubicBezTo>
                <a:cubicBezTo>
                  <a:pt x="70" y="125"/>
                  <a:pt x="70" y="125"/>
                  <a:pt x="70" y="125"/>
                </a:cubicBezTo>
                <a:lnTo>
                  <a:pt x="71" y="125"/>
                </a:lnTo>
                <a:close/>
                <a:moveTo>
                  <a:pt x="71" y="129"/>
                </a:moveTo>
                <a:cubicBezTo>
                  <a:pt x="71" y="141"/>
                  <a:pt x="71" y="141"/>
                  <a:pt x="71" y="141"/>
                </a:cubicBezTo>
                <a:cubicBezTo>
                  <a:pt x="70" y="141"/>
                  <a:pt x="70" y="141"/>
                  <a:pt x="70" y="141"/>
                </a:cubicBezTo>
                <a:cubicBezTo>
                  <a:pt x="70" y="129"/>
                  <a:pt x="70" y="129"/>
                  <a:pt x="70" y="129"/>
                </a:cubicBezTo>
                <a:cubicBezTo>
                  <a:pt x="71" y="129"/>
                  <a:pt x="71" y="129"/>
                  <a:pt x="71" y="129"/>
                </a:cubicBezTo>
                <a:close/>
                <a:moveTo>
                  <a:pt x="71" y="143"/>
                </a:moveTo>
                <a:cubicBezTo>
                  <a:pt x="71" y="144"/>
                  <a:pt x="71" y="144"/>
                  <a:pt x="71" y="144"/>
                </a:cubicBezTo>
                <a:cubicBezTo>
                  <a:pt x="70" y="144"/>
                  <a:pt x="70" y="144"/>
                  <a:pt x="70" y="144"/>
                </a:cubicBezTo>
                <a:cubicBezTo>
                  <a:pt x="70" y="143"/>
                  <a:pt x="70" y="143"/>
                  <a:pt x="70" y="143"/>
                </a:cubicBezTo>
                <a:lnTo>
                  <a:pt x="71" y="143"/>
                </a:lnTo>
                <a:close/>
                <a:moveTo>
                  <a:pt x="71" y="146"/>
                </a:moveTo>
                <a:cubicBezTo>
                  <a:pt x="71" y="146"/>
                  <a:pt x="71" y="146"/>
                  <a:pt x="71" y="146"/>
                </a:cubicBezTo>
                <a:cubicBezTo>
                  <a:pt x="70" y="146"/>
                  <a:pt x="70" y="146"/>
                  <a:pt x="70" y="146"/>
                </a:cubicBezTo>
                <a:cubicBezTo>
                  <a:pt x="70" y="146"/>
                  <a:pt x="70" y="146"/>
                  <a:pt x="70" y="146"/>
                </a:cubicBezTo>
                <a:lnTo>
                  <a:pt x="71" y="146"/>
                </a:lnTo>
                <a:close/>
                <a:moveTo>
                  <a:pt x="70" y="31"/>
                </a:moveTo>
                <a:cubicBezTo>
                  <a:pt x="70" y="32"/>
                  <a:pt x="70" y="32"/>
                  <a:pt x="70" y="32"/>
                </a:cubicBezTo>
                <a:cubicBezTo>
                  <a:pt x="70" y="32"/>
                  <a:pt x="70" y="32"/>
                  <a:pt x="70" y="32"/>
                </a:cubicBezTo>
                <a:cubicBezTo>
                  <a:pt x="70" y="32"/>
                  <a:pt x="70" y="32"/>
                  <a:pt x="70" y="32"/>
                </a:cubicBezTo>
                <a:lnTo>
                  <a:pt x="70" y="31"/>
                </a:lnTo>
                <a:close/>
                <a:moveTo>
                  <a:pt x="70" y="173"/>
                </a:moveTo>
                <a:cubicBezTo>
                  <a:pt x="70" y="173"/>
                  <a:pt x="70" y="173"/>
                  <a:pt x="70" y="173"/>
                </a:cubicBezTo>
                <a:cubicBezTo>
                  <a:pt x="70" y="146"/>
                  <a:pt x="70" y="146"/>
                  <a:pt x="70" y="146"/>
                </a:cubicBezTo>
                <a:cubicBezTo>
                  <a:pt x="70" y="146"/>
                  <a:pt x="70" y="146"/>
                  <a:pt x="70" y="146"/>
                </a:cubicBezTo>
                <a:lnTo>
                  <a:pt x="70" y="173"/>
                </a:lnTo>
                <a:close/>
                <a:moveTo>
                  <a:pt x="70" y="32"/>
                </a:moveTo>
                <a:cubicBezTo>
                  <a:pt x="70" y="74"/>
                  <a:pt x="70" y="74"/>
                  <a:pt x="70" y="74"/>
                </a:cubicBezTo>
                <a:cubicBezTo>
                  <a:pt x="70" y="74"/>
                  <a:pt x="70" y="74"/>
                  <a:pt x="70" y="74"/>
                </a:cubicBezTo>
                <a:cubicBezTo>
                  <a:pt x="70" y="32"/>
                  <a:pt x="70" y="32"/>
                  <a:pt x="70" y="32"/>
                </a:cubicBezTo>
                <a:close/>
                <a:moveTo>
                  <a:pt x="70" y="77"/>
                </a:moveTo>
                <a:cubicBezTo>
                  <a:pt x="70" y="77"/>
                  <a:pt x="70" y="77"/>
                  <a:pt x="70" y="77"/>
                </a:cubicBezTo>
                <a:cubicBezTo>
                  <a:pt x="70" y="77"/>
                  <a:pt x="70" y="77"/>
                  <a:pt x="70" y="77"/>
                </a:cubicBezTo>
                <a:cubicBezTo>
                  <a:pt x="70" y="77"/>
                  <a:pt x="70" y="77"/>
                  <a:pt x="70" y="77"/>
                </a:cubicBezTo>
                <a:close/>
                <a:moveTo>
                  <a:pt x="70" y="82"/>
                </a:moveTo>
                <a:cubicBezTo>
                  <a:pt x="70" y="91"/>
                  <a:pt x="70" y="91"/>
                  <a:pt x="70" y="91"/>
                </a:cubicBezTo>
                <a:cubicBezTo>
                  <a:pt x="70" y="92"/>
                  <a:pt x="70" y="92"/>
                  <a:pt x="70" y="92"/>
                </a:cubicBezTo>
                <a:cubicBezTo>
                  <a:pt x="70" y="83"/>
                  <a:pt x="70" y="83"/>
                  <a:pt x="70" y="83"/>
                </a:cubicBezTo>
                <a:lnTo>
                  <a:pt x="70" y="82"/>
                </a:lnTo>
                <a:close/>
                <a:moveTo>
                  <a:pt x="70" y="96"/>
                </a:moveTo>
                <a:cubicBezTo>
                  <a:pt x="70" y="100"/>
                  <a:pt x="70" y="100"/>
                  <a:pt x="70" y="100"/>
                </a:cubicBezTo>
                <a:cubicBezTo>
                  <a:pt x="70" y="101"/>
                  <a:pt x="70" y="101"/>
                  <a:pt x="70" y="101"/>
                </a:cubicBezTo>
                <a:cubicBezTo>
                  <a:pt x="70" y="97"/>
                  <a:pt x="70" y="97"/>
                  <a:pt x="70" y="97"/>
                </a:cubicBezTo>
                <a:lnTo>
                  <a:pt x="70" y="96"/>
                </a:lnTo>
                <a:close/>
                <a:moveTo>
                  <a:pt x="70" y="103"/>
                </a:moveTo>
                <a:cubicBezTo>
                  <a:pt x="70" y="108"/>
                  <a:pt x="70" y="108"/>
                  <a:pt x="70" y="108"/>
                </a:cubicBezTo>
                <a:cubicBezTo>
                  <a:pt x="70" y="109"/>
                  <a:pt x="70" y="109"/>
                  <a:pt x="70" y="109"/>
                </a:cubicBezTo>
                <a:cubicBezTo>
                  <a:pt x="70" y="109"/>
                  <a:pt x="70" y="109"/>
                  <a:pt x="70" y="109"/>
                </a:cubicBezTo>
                <a:cubicBezTo>
                  <a:pt x="70" y="109"/>
                  <a:pt x="70" y="109"/>
                  <a:pt x="70" y="109"/>
                </a:cubicBezTo>
                <a:cubicBezTo>
                  <a:pt x="70" y="109"/>
                  <a:pt x="70" y="109"/>
                  <a:pt x="70" y="109"/>
                </a:cubicBezTo>
                <a:cubicBezTo>
                  <a:pt x="70" y="110"/>
                  <a:pt x="70" y="110"/>
                  <a:pt x="70" y="110"/>
                </a:cubicBezTo>
                <a:cubicBezTo>
                  <a:pt x="70" y="105"/>
                  <a:pt x="70" y="105"/>
                  <a:pt x="70" y="105"/>
                </a:cubicBezTo>
                <a:lnTo>
                  <a:pt x="70" y="103"/>
                </a:lnTo>
                <a:close/>
                <a:moveTo>
                  <a:pt x="70" y="111"/>
                </a:moveTo>
                <a:cubicBezTo>
                  <a:pt x="70" y="111"/>
                  <a:pt x="70" y="111"/>
                  <a:pt x="70" y="111"/>
                </a:cubicBezTo>
                <a:cubicBezTo>
                  <a:pt x="70" y="111"/>
                  <a:pt x="70" y="111"/>
                  <a:pt x="70" y="111"/>
                </a:cubicBezTo>
                <a:cubicBezTo>
                  <a:pt x="70" y="111"/>
                  <a:pt x="70" y="111"/>
                  <a:pt x="70" y="111"/>
                </a:cubicBezTo>
                <a:close/>
                <a:moveTo>
                  <a:pt x="70" y="113"/>
                </a:moveTo>
                <a:cubicBezTo>
                  <a:pt x="70" y="114"/>
                  <a:pt x="70" y="114"/>
                  <a:pt x="70" y="114"/>
                </a:cubicBezTo>
                <a:cubicBezTo>
                  <a:pt x="70" y="114"/>
                  <a:pt x="70" y="114"/>
                  <a:pt x="70" y="114"/>
                </a:cubicBezTo>
                <a:cubicBezTo>
                  <a:pt x="70" y="113"/>
                  <a:pt x="70" y="113"/>
                  <a:pt x="70" y="113"/>
                </a:cubicBezTo>
                <a:close/>
                <a:moveTo>
                  <a:pt x="70" y="114"/>
                </a:moveTo>
                <a:cubicBezTo>
                  <a:pt x="70" y="124"/>
                  <a:pt x="70" y="124"/>
                  <a:pt x="70" y="124"/>
                </a:cubicBezTo>
                <a:cubicBezTo>
                  <a:pt x="70" y="125"/>
                  <a:pt x="70" y="125"/>
                  <a:pt x="70" y="125"/>
                </a:cubicBezTo>
                <a:cubicBezTo>
                  <a:pt x="70" y="125"/>
                  <a:pt x="70" y="125"/>
                  <a:pt x="70" y="125"/>
                </a:cubicBezTo>
                <a:cubicBezTo>
                  <a:pt x="70" y="126"/>
                  <a:pt x="70" y="126"/>
                  <a:pt x="70" y="126"/>
                </a:cubicBezTo>
                <a:cubicBezTo>
                  <a:pt x="70" y="126"/>
                  <a:pt x="70" y="126"/>
                  <a:pt x="70" y="126"/>
                </a:cubicBezTo>
                <a:cubicBezTo>
                  <a:pt x="70" y="128"/>
                  <a:pt x="70" y="128"/>
                  <a:pt x="70" y="128"/>
                </a:cubicBezTo>
                <a:cubicBezTo>
                  <a:pt x="70" y="118"/>
                  <a:pt x="70" y="118"/>
                  <a:pt x="70" y="118"/>
                </a:cubicBezTo>
                <a:cubicBezTo>
                  <a:pt x="70" y="118"/>
                  <a:pt x="70" y="118"/>
                  <a:pt x="70" y="118"/>
                </a:cubicBezTo>
                <a:cubicBezTo>
                  <a:pt x="70" y="116"/>
                  <a:pt x="70" y="116"/>
                  <a:pt x="70" y="116"/>
                </a:cubicBezTo>
                <a:cubicBezTo>
                  <a:pt x="70" y="116"/>
                  <a:pt x="70" y="116"/>
                  <a:pt x="70" y="116"/>
                </a:cubicBezTo>
                <a:cubicBezTo>
                  <a:pt x="70" y="116"/>
                  <a:pt x="70" y="116"/>
                  <a:pt x="70" y="116"/>
                </a:cubicBezTo>
                <a:cubicBezTo>
                  <a:pt x="70" y="116"/>
                  <a:pt x="70" y="116"/>
                  <a:pt x="70" y="116"/>
                </a:cubicBezTo>
                <a:lnTo>
                  <a:pt x="70" y="114"/>
                </a:lnTo>
                <a:close/>
                <a:moveTo>
                  <a:pt x="70" y="129"/>
                </a:moveTo>
                <a:cubicBezTo>
                  <a:pt x="70" y="141"/>
                  <a:pt x="70" y="141"/>
                  <a:pt x="70" y="141"/>
                </a:cubicBezTo>
                <a:cubicBezTo>
                  <a:pt x="70" y="141"/>
                  <a:pt x="70" y="141"/>
                  <a:pt x="70" y="141"/>
                </a:cubicBezTo>
                <a:cubicBezTo>
                  <a:pt x="70" y="129"/>
                  <a:pt x="70" y="129"/>
                  <a:pt x="70" y="129"/>
                </a:cubicBezTo>
                <a:cubicBezTo>
                  <a:pt x="70" y="129"/>
                  <a:pt x="70" y="129"/>
                  <a:pt x="70" y="129"/>
                </a:cubicBezTo>
                <a:cubicBezTo>
                  <a:pt x="70" y="129"/>
                  <a:pt x="70" y="129"/>
                  <a:pt x="70" y="129"/>
                </a:cubicBezTo>
                <a:cubicBezTo>
                  <a:pt x="70" y="129"/>
                  <a:pt x="70" y="129"/>
                  <a:pt x="70" y="129"/>
                </a:cubicBezTo>
                <a:close/>
                <a:moveTo>
                  <a:pt x="70" y="143"/>
                </a:moveTo>
                <a:cubicBezTo>
                  <a:pt x="70" y="144"/>
                  <a:pt x="70" y="144"/>
                  <a:pt x="70" y="144"/>
                </a:cubicBezTo>
                <a:cubicBezTo>
                  <a:pt x="70" y="144"/>
                  <a:pt x="70" y="144"/>
                  <a:pt x="70" y="144"/>
                </a:cubicBezTo>
                <a:cubicBezTo>
                  <a:pt x="70" y="143"/>
                  <a:pt x="70" y="143"/>
                  <a:pt x="70" y="143"/>
                </a:cubicBezTo>
                <a:close/>
                <a:moveTo>
                  <a:pt x="70" y="146"/>
                </a:moveTo>
                <a:cubicBezTo>
                  <a:pt x="70" y="146"/>
                  <a:pt x="70" y="146"/>
                  <a:pt x="70" y="146"/>
                </a:cubicBezTo>
                <a:cubicBezTo>
                  <a:pt x="70" y="146"/>
                  <a:pt x="70" y="146"/>
                  <a:pt x="70" y="146"/>
                </a:cubicBezTo>
                <a:cubicBezTo>
                  <a:pt x="70" y="146"/>
                  <a:pt x="70" y="146"/>
                  <a:pt x="70" y="146"/>
                </a:cubicBezTo>
                <a:close/>
                <a:moveTo>
                  <a:pt x="70" y="32"/>
                </a:moveTo>
                <a:cubicBezTo>
                  <a:pt x="70" y="32"/>
                  <a:pt x="70" y="32"/>
                  <a:pt x="70" y="32"/>
                </a:cubicBezTo>
                <a:cubicBezTo>
                  <a:pt x="70" y="32"/>
                  <a:pt x="70" y="32"/>
                  <a:pt x="70" y="32"/>
                </a:cubicBezTo>
                <a:cubicBezTo>
                  <a:pt x="70" y="74"/>
                  <a:pt x="70" y="74"/>
                  <a:pt x="70" y="74"/>
                </a:cubicBezTo>
                <a:cubicBezTo>
                  <a:pt x="70" y="74"/>
                  <a:pt x="70" y="74"/>
                  <a:pt x="70" y="74"/>
                </a:cubicBezTo>
                <a:cubicBezTo>
                  <a:pt x="70" y="32"/>
                  <a:pt x="70" y="32"/>
                  <a:pt x="70" y="32"/>
                </a:cubicBezTo>
                <a:cubicBezTo>
                  <a:pt x="70" y="32"/>
                  <a:pt x="70" y="32"/>
                  <a:pt x="70" y="32"/>
                </a:cubicBezTo>
                <a:cubicBezTo>
                  <a:pt x="70" y="32"/>
                  <a:pt x="70" y="32"/>
                  <a:pt x="70" y="32"/>
                </a:cubicBezTo>
                <a:close/>
                <a:moveTo>
                  <a:pt x="70" y="173"/>
                </a:moveTo>
                <a:cubicBezTo>
                  <a:pt x="70" y="173"/>
                  <a:pt x="70" y="173"/>
                  <a:pt x="70" y="173"/>
                </a:cubicBezTo>
                <a:cubicBezTo>
                  <a:pt x="70" y="146"/>
                  <a:pt x="70" y="146"/>
                  <a:pt x="70" y="146"/>
                </a:cubicBezTo>
                <a:cubicBezTo>
                  <a:pt x="70" y="146"/>
                  <a:pt x="70" y="146"/>
                  <a:pt x="70" y="146"/>
                </a:cubicBezTo>
                <a:lnTo>
                  <a:pt x="70" y="173"/>
                </a:lnTo>
                <a:close/>
                <a:moveTo>
                  <a:pt x="70" y="77"/>
                </a:moveTo>
                <a:cubicBezTo>
                  <a:pt x="70" y="77"/>
                  <a:pt x="70" y="77"/>
                  <a:pt x="70" y="77"/>
                </a:cubicBezTo>
                <a:cubicBezTo>
                  <a:pt x="70" y="77"/>
                  <a:pt x="70" y="77"/>
                  <a:pt x="70" y="77"/>
                </a:cubicBezTo>
                <a:cubicBezTo>
                  <a:pt x="70" y="76"/>
                  <a:pt x="70" y="76"/>
                  <a:pt x="70" y="76"/>
                </a:cubicBezTo>
                <a:lnTo>
                  <a:pt x="70" y="77"/>
                </a:lnTo>
                <a:close/>
                <a:moveTo>
                  <a:pt x="70" y="83"/>
                </a:moveTo>
                <a:cubicBezTo>
                  <a:pt x="70" y="92"/>
                  <a:pt x="70" y="92"/>
                  <a:pt x="70" y="92"/>
                </a:cubicBezTo>
                <a:cubicBezTo>
                  <a:pt x="70" y="95"/>
                  <a:pt x="70" y="95"/>
                  <a:pt x="70" y="95"/>
                </a:cubicBezTo>
                <a:cubicBezTo>
                  <a:pt x="70" y="83"/>
                  <a:pt x="70" y="83"/>
                  <a:pt x="70" y="83"/>
                </a:cubicBezTo>
                <a:cubicBezTo>
                  <a:pt x="70" y="83"/>
                  <a:pt x="70" y="83"/>
                  <a:pt x="70" y="83"/>
                </a:cubicBezTo>
                <a:close/>
                <a:moveTo>
                  <a:pt x="70" y="97"/>
                </a:moveTo>
                <a:cubicBezTo>
                  <a:pt x="70" y="101"/>
                  <a:pt x="70" y="101"/>
                  <a:pt x="70" y="101"/>
                </a:cubicBezTo>
                <a:cubicBezTo>
                  <a:pt x="70" y="105"/>
                  <a:pt x="70" y="105"/>
                  <a:pt x="70" y="105"/>
                </a:cubicBezTo>
                <a:cubicBezTo>
                  <a:pt x="70" y="101"/>
                  <a:pt x="70" y="101"/>
                  <a:pt x="70" y="101"/>
                </a:cubicBezTo>
                <a:lnTo>
                  <a:pt x="70" y="97"/>
                </a:lnTo>
                <a:close/>
                <a:moveTo>
                  <a:pt x="70" y="105"/>
                </a:moveTo>
                <a:cubicBezTo>
                  <a:pt x="70" y="110"/>
                  <a:pt x="70" y="110"/>
                  <a:pt x="70" y="110"/>
                </a:cubicBezTo>
                <a:cubicBezTo>
                  <a:pt x="70" y="116"/>
                  <a:pt x="70" y="116"/>
                  <a:pt x="70" y="116"/>
                </a:cubicBezTo>
                <a:cubicBezTo>
                  <a:pt x="70" y="116"/>
                  <a:pt x="70" y="116"/>
                  <a:pt x="70" y="116"/>
                </a:cubicBezTo>
                <a:cubicBezTo>
                  <a:pt x="70" y="116"/>
                  <a:pt x="70" y="116"/>
                  <a:pt x="70" y="116"/>
                </a:cubicBezTo>
                <a:cubicBezTo>
                  <a:pt x="70" y="115"/>
                  <a:pt x="70" y="115"/>
                  <a:pt x="70" y="115"/>
                </a:cubicBezTo>
                <a:cubicBezTo>
                  <a:pt x="70" y="114"/>
                  <a:pt x="70" y="114"/>
                  <a:pt x="70" y="114"/>
                </a:cubicBezTo>
                <a:cubicBezTo>
                  <a:pt x="70" y="114"/>
                  <a:pt x="70" y="114"/>
                  <a:pt x="70" y="114"/>
                </a:cubicBezTo>
                <a:cubicBezTo>
                  <a:pt x="70" y="113"/>
                  <a:pt x="70" y="113"/>
                  <a:pt x="70" y="113"/>
                </a:cubicBezTo>
                <a:cubicBezTo>
                  <a:pt x="70" y="113"/>
                  <a:pt x="70" y="113"/>
                  <a:pt x="70" y="113"/>
                </a:cubicBezTo>
                <a:cubicBezTo>
                  <a:pt x="70" y="111"/>
                  <a:pt x="70" y="111"/>
                  <a:pt x="70" y="111"/>
                </a:cubicBezTo>
                <a:cubicBezTo>
                  <a:pt x="70" y="111"/>
                  <a:pt x="70" y="111"/>
                  <a:pt x="70" y="111"/>
                </a:cubicBezTo>
                <a:cubicBezTo>
                  <a:pt x="70" y="111"/>
                  <a:pt x="70" y="111"/>
                  <a:pt x="70" y="111"/>
                </a:cubicBezTo>
                <a:cubicBezTo>
                  <a:pt x="70" y="111"/>
                  <a:pt x="70" y="111"/>
                  <a:pt x="70" y="111"/>
                </a:cubicBezTo>
                <a:cubicBezTo>
                  <a:pt x="70" y="110"/>
                  <a:pt x="70" y="110"/>
                  <a:pt x="70" y="110"/>
                </a:cubicBezTo>
                <a:lnTo>
                  <a:pt x="70" y="105"/>
                </a:lnTo>
                <a:close/>
                <a:moveTo>
                  <a:pt x="70" y="118"/>
                </a:moveTo>
                <a:cubicBezTo>
                  <a:pt x="70" y="128"/>
                  <a:pt x="70" y="128"/>
                  <a:pt x="70" y="128"/>
                </a:cubicBezTo>
                <a:cubicBezTo>
                  <a:pt x="70" y="129"/>
                  <a:pt x="70" y="129"/>
                  <a:pt x="70" y="129"/>
                </a:cubicBezTo>
                <a:cubicBezTo>
                  <a:pt x="70" y="129"/>
                  <a:pt x="70" y="129"/>
                  <a:pt x="70" y="129"/>
                </a:cubicBezTo>
                <a:cubicBezTo>
                  <a:pt x="70" y="129"/>
                  <a:pt x="70" y="129"/>
                  <a:pt x="70" y="129"/>
                </a:cubicBezTo>
                <a:cubicBezTo>
                  <a:pt x="70" y="129"/>
                  <a:pt x="70" y="129"/>
                  <a:pt x="70" y="129"/>
                </a:cubicBezTo>
                <a:cubicBezTo>
                  <a:pt x="70" y="130"/>
                  <a:pt x="70" y="130"/>
                  <a:pt x="70" y="130"/>
                </a:cubicBezTo>
                <a:cubicBezTo>
                  <a:pt x="70" y="129"/>
                  <a:pt x="70" y="129"/>
                  <a:pt x="70" y="129"/>
                </a:cubicBezTo>
                <a:cubicBezTo>
                  <a:pt x="70" y="141"/>
                  <a:pt x="70" y="141"/>
                  <a:pt x="70" y="141"/>
                </a:cubicBezTo>
                <a:cubicBezTo>
                  <a:pt x="70" y="141"/>
                  <a:pt x="70" y="141"/>
                  <a:pt x="70" y="141"/>
                </a:cubicBezTo>
                <a:cubicBezTo>
                  <a:pt x="70" y="128"/>
                  <a:pt x="70" y="128"/>
                  <a:pt x="70" y="128"/>
                </a:cubicBezTo>
                <a:cubicBezTo>
                  <a:pt x="70" y="126"/>
                  <a:pt x="70" y="126"/>
                  <a:pt x="70" y="126"/>
                </a:cubicBezTo>
                <a:cubicBezTo>
                  <a:pt x="70" y="126"/>
                  <a:pt x="70" y="126"/>
                  <a:pt x="70" y="126"/>
                </a:cubicBezTo>
                <a:cubicBezTo>
                  <a:pt x="70" y="125"/>
                  <a:pt x="70" y="125"/>
                  <a:pt x="70" y="125"/>
                </a:cubicBezTo>
                <a:cubicBezTo>
                  <a:pt x="70" y="125"/>
                  <a:pt x="70" y="125"/>
                  <a:pt x="70" y="125"/>
                </a:cubicBezTo>
                <a:cubicBezTo>
                  <a:pt x="70" y="123"/>
                  <a:pt x="70" y="123"/>
                  <a:pt x="70" y="123"/>
                </a:cubicBezTo>
                <a:cubicBezTo>
                  <a:pt x="70" y="123"/>
                  <a:pt x="70" y="123"/>
                  <a:pt x="70" y="123"/>
                </a:cubicBezTo>
                <a:cubicBezTo>
                  <a:pt x="70" y="123"/>
                  <a:pt x="70" y="123"/>
                  <a:pt x="70" y="123"/>
                </a:cubicBezTo>
                <a:cubicBezTo>
                  <a:pt x="70" y="123"/>
                  <a:pt x="70" y="123"/>
                  <a:pt x="70" y="123"/>
                </a:cubicBezTo>
                <a:cubicBezTo>
                  <a:pt x="70" y="121"/>
                  <a:pt x="70" y="121"/>
                  <a:pt x="70" y="121"/>
                </a:cubicBezTo>
                <a:cubicBezTo>
                  <a:pt x="70" y="121"/>
                  <a:pt x="70" y="121"/>
                  <a:pt x="70" y="121"/>
                </a:cubicBezTo>
                <a:cubicBezTo>
                  <a:pt x="70" y="121"/>
                  <a:pt x="70" y="121"/>
                  <a:pt x="70" y="121"/>
                </a:cubicBezTo>
                <a:cubicBezTo>
                  <a:pt x="70" y="121"/>
                  <a:pt x="70" y="121"/>
                  <a:pt x="70" y="121"/>
                </a:cubicBezTo>
                <a:cubicBezTo>
                  <a:pt x="70" y="119"/>
                  <a:pt x="70" y="119"/>
                  <a:pt x="70" y="119"/>
                </a:cubicBezTo>
                <a:cubicBezTo>
                  <a:pt x="70" y="119"/>
                  <a:pt x="70" y="119"/>
                  <a:pt x="70" y="119"/>
                </a:cubicBezTo>
                <a:cubicBezTo>
                  <a:pt x="70" y="118"/>
                  <a:pt x="70" y="118"/>
                  <a:pt x="70" y="118"/>
                </a:cubicBezTo>
                <a:close/>
                <a:moveTo>
                  <a:pt x="70" y="143"/>
                </a:moveTo>
                <a:cubicBezTo>
                  <a:pt x="70" y="144"/>
                  <a:pt x="70" y="144"/>
                  <a:pt x="70" y="144"/>
                </a:cubicBezTo>
                <a:cubicBezTo>
                  <a:pt x="70" y="144"/>
                  <a:pt x="70" y="144"/>
                  <a:pt x="70" y="144"/>
                </a:cubicBezTo>
                <a:cubicBezTo>
                  <a:pt x="70" y="143"/>
                  <a:pt x="70" y="143"/>
                  <a:pt x="70" y="143"/>
                </a:cubicBezTo>
                <a:close/>
                <a:moveTo>
                  <a:pt x="70" y="146"/>
                </a:moveTo>
                <a:cubicBezTo>
                  <a:pt x="70" y="146"/>
                  <a:pt x="70" y="146"/>
                  <a:pt x="70" y="146"/>
                </a:cubicBezTo>
                <a:cubicBezTo>
                  <a:pt x="70" y="146"/>
                  <a:pt x="70" y="146"/>
                  <a:pt x="70" y="146"/>
                </a:cubicBezTo>
                <a:cubicBezTo>
                  <a:pt x="70" y="145"/>
                  <a:pt x="70" y="145"/>
                  <a:pt x="70" y="145"/>
                </a:cubicBezTo>
                <a:lnTo>
                  <a:pt x="70" y="146"/>
                </a:lnTo>
                <a:close/>
                <a:moveTo>
                  <a:pt x="70" y="32"/>
                </a:moveTo>
                <a:cubicBezTo>
                  <a:pt x="69" y="31"/>
                  <a:pt x="69" y="31"/>
                  <a:pt x="69" y="31"/>
                </a:cubicBezTo>
                <a:cubicBezTo>
                  <a:pt x="69" y="32"/>
                  <a:pt x="69" y="32"/>
                  <a:pt x="69" y="32"/>
                </a:cubicBezTo>
                <a:cubicBezTo>
                  <a:pt x="69" y="32"/>
                  <a:pt x="69" y="32"/>
                  <a:pt x="69" y="32"/>
                </a:cubicBezTo>
                <a:cubicBezTo>
                  <a:pt x="69" y="33"/>
                  <a:pt x="69" y="33"/>
                  <a:pt x="69" y="33"/>
                </a:cubicBezTo>
                <a:cubicBezTo>
                  <a:pt x="69" y="74"/>
                  <a:pt x="69" y="74"/>
                  <a:pt x="69" y="74"/>
                </a:cubicBezTo>
                <a:cubicBezTo>
                  <a:pt x="70" y="74"/>
                  <a:pt x="70" y="74"/>
                  <a:pt x="70" y="74"/>
                </a:cubicBezTo>
                <a:lnTo>
                  <a:pt x="70" y="32"/>
                </a:lnTo>
                <a:close/>
                <a:moveTo>
                  <a:pt x="69" y="173"/>
                </a:moveTo>
                <a:cubicBezTo>
                  <a:pt x="70" y="173"/>
                  <a:pt x="70" y="173"/>
                  <a:pt x="70" y="173"/>
                </a:cubicBezTo>
                <a:cubicBezTo>
                  <a:pt x="70" y="146"/>
                  <a:pt x="70" y="146"/>
                  <a:pt x="70" y="146"/>
                </a:cubicBezTo>
                <a:cubicBezTo>
                  <a:pt x="69" y="146"/>
                  <a:pt x="69" y="146"/>
                  <a:pt x="69" y="146"/>
                </a:cubicBezTo>
                <a:cubicBezTo>
                  <a:pt x="69" y="146"/>
                  <a:pt x="69" y="146"/>
                  <a:pt x="69" y="146"/>
                </a:cubicBezTo>
                <a:cubicBezTo>
                  <a:pt x="70" y="146"/>
                  <a:pt x="70" y="146"/>
                  <a:pt x="70" y="146"/>
                </a:cubicBezTo>
                <a:cubicBezTo>
                  <a:pt x="70" y="145"/>
                  <a:pt x="70" y="145"/>
                  <a:pt x="70" y="145"/>
                </a:cubicBezTo>
                <a:cubicBezTo>
                  <a:pt x="69" y="145"/>
                  <a:pt x="69" y="145"/>
                  <a:pt x="69" y="145"/>
                </a:cubicBezTo>
                <a:cubicBezTo>
                  <a:pt x="69" y="144"/>
                  <a:pt x="69" y="144"/>
                  <a:pt x="69" y="144"/>
                </a:cubicBezTo>
                <a:cubicBezTo>
                  <a:pt x="70" y="144"/>
                  <a:pt x="70" y="144"/>
                  <a:pt x="70" y="144"/>
                </a:cubicBezTo>
                <a:cubicBezTo>
                  <a:pt x="70" y="143"/>
                  <a:pt x="70" y="143"/>
                  <a:pt x="70" y="143"/>
                </a:cubicBezTo>
                <a:cubicBezTo>
                  <a:pt x="69" y="143"/>
                  <a:pt x="69" y="143"/>
                  <a:pt x="69" y="143"/>
                </a:cubicBezTo>
                <a:cubicBezTo>
                  <a:pt x="70" y="141"/>
                  <a:pt x="70" y="141"/>
                  <a:pt x="70" y="141"/>
                </a:cubicBezTo>
                <a:cubicBezTo>
                  <a:pt x="70" y="141"/>
                  <a:pt x="70" y="141"/>
                  <a:pt x="70" y="141"/>
                </a:cubicBezTo>
                <a:cubicBezTo>
                  <a:pt x="70" y="128"/>
                  <a:pt x="70" y="128"/>
                  <a:pt x="70" y="128"/>
                </a:cubicBezTo>
                <a:cubicBezTo>
                  <a:pt x="70" y="129"/>
                  <a:pt x="70" y="129"/>
                  <a:pt x="70" y="129"/>
                </a:cubicBezTo>
                <a:cubicBezTo>
                  <a:pt x="69" y="129"/>
                  <a:pt x="69" y="129"/>
                  <a:pt x="69" y="129"/>
                </a:cubicBezTo>
                <a:cubicBezTo>
                  <a:pt x="69" y="129"/>
                  <a:pt x="69" y="129"/>
                  <a:pt x="69" y="129"/>
                </a:cubicBezTo>
                <a:cubicBezTo>
                  <a:pt x="70" y="129"/>
                  <a:pt x="70" y="129"/>
                  <a:pt x="70" y="129"/>
                </a:cubicBezTo>
                <a:cubicBezTo>
                  <a:pt x="70" y="130"/>
                  <a:pt x="70" y="130"/>
                  <a:pt x="70" y="130"/>
                </a:cubicBezTo>
                <a:cubicBezTo>
                  <a:pt x="69" y="131"/>
                  <a:pt x="69" y="131"/>
                  <a:pt x="69" y="131"/>
                </a:cubicBezTo>
                <a:lnTo>
                  <a:pt x="69" y="173"/>
                </a:lnTo>
                <a:close/>
                <a:moveTo>
                  <a:pt x="70" y="76"/>
                </a:moveTo>
                <a:cubicBezTo>
                  <a:pt x="70" y="77"/>
                  <a:pt x="70" y="77"/>
                  <a:pt x="70" y="77"/>
                </a:cubicBezTo>
                <a:cubicBezTo>
                  <a:pt x="69" y="77"/>
                  <a:pt x="69" y="77"/>
                  <a:pt x="69" y="77"/>
                </a:cubicBezTo>
                <a:cubicBezTo>
                  <a:pt x="69" y="76"/>
                  <a:pt x="69" y="76"/>
                  <a:pt x="69" y="76"/>
                </a:cubicBezTo>
                <a:lnTo>
                  <a:pt x="70" y="76"/>
                </a:lnTo>
                <a:close/>
                <a:moveTo>
                  <a:pt x="70" y="83"/>
                </a:moveTo>
                <a:cubicBezTo>
                  <a:pt x="70" y="95"/>
                  <a:pt x="70" y="95"/>
                  <a:pt x="70" y="95"/>
                </a:cubicBezTo>
                <a:cubicBezTo>
                  <a:pt x="69" y="97"/>
                  <a:pt x="69" y="97"/>
                  <a:pt x="69" y="97"/>
                </a:cubicBezTo>
                <a:cubicBezTo>
                  <a:pt x="69" y="83"/>
                  <a:pt x="69" y="83"/>
                  <a:pt x="69" y="83"/>
                </a:cubicBezTo>
                <a:lnTo>
                  <a:pt x="70" y="83"/>
                </a:lnTo>
                <a:close/>
                <a:moveTo>
                  <a:pt x="70" y="101"/>
                </a:moveTo>
                <a:cubicBezTo>
                  <a:pt x="70" y="105"/>
                  <a:pt x="70" y="105"/>
                  <a:pt x="70" y="105"/>
                </a:cubicBezTo>
                <a:cubicBezTo>
                  <a:pt x="69" y="110"/>
                  <a:pt x="69" y="110"/>
                  <a:pt x="69" y="110"/>
                </a:cubicBezTo>
                <a:cubicBezTo>
                  <a:pt x="69" y="106"/>
                  <a:pt x="69" y="106"/>
                  <a:pt x="69" y="106"/>
                </a:cubicBezTo>
                <a:lnTo>
                  <a:pt x="70" y="101"/>
                </a:lnTo>
                <a:close/>
                <a:moveTo>
                  <a:pt x="70" y="110"/>
                </a:moveTo>
                <a:cubicBezTo>
                  <a:pt x="70" y="116"/>
                  <a:pt x="70" y="116"/>
                  <a:pt x="70" y="116"/>
                </a:cubicBezTo>
                <a:cubicBezTo>
                  <a:pt x="70" y="116"/>
                  <a:pt x="70" y="116"/>
                  <a:pt x="70" y="116"/>
                </a:cubicBezTo>
                <a:cubicBezTo>
                  <a:pt x="70" y="118"/>
                  <a:pt x="70" y="118"/>
                  <a:pt x="70" y="118"/>
                </a:cubicBezTo>
                <a:cubicBezTo>
                  <a:pt x="70" y="118"/>
                  <a:pt x="70" y="118"/>
                  <a:pt x="70" y="118"/>
                </a:cubicBezTo>
                <a:cubicBezTo>
                  <a:pt x="70" y="119"/>
                  <a:pt x="70" y="119"/>
                  <a:pt x="70" y="119"/>
                </a:cubicBezTo>
                <a:cubicBezTo>
                  <a:pt x="70" y="119"/>
                  <a:pt x="70" y="119"/>
                  <a:pt x="70" y="119"/>
                </a:cubicBezTo>
                <a:cubicBezTo>
                  <a:pt x="69" y="120"/>
                  <a:pt x="69" y="120"/>
                  <a:pt x="69" y="120"/>
                </a:cubicBezTo>
                <a:cubicBezTo>
                  <a:pt x="70" y="121"/>
                  <a:pt x="70" y="121"/>
                  <a:pt x="70" y="121"/>
                </a:cubicBezTo>
                <a:cubicBezTo>
                  <a:pt x="70" y="121"/>
                  <a:pt x="70" y="121"/>
                  <a:pt x="70" y="121"/>
                </a:cubicBezTo>
                <a:cubicBezTo>
                  <a:pt x="69" y="121"/>
                  <a:pt x="69" y="121"/>
                  <a:pt x="69" y="121"/>
                </a:cubicBezTo>
                <a:cubicBezTo>
                  <a:pt x="69" y="121"/>
                  <a:pt x="69" y="121"/>
                  <a:pt x="69" y="121"/>
                </a:cubicBezTo>
                <a:cubicBezTo>
                  <a:pt x="69" y="116"/>
                  <a:pt x="69" y="116"/>
                  <a:pt x="69" y="116"/>
                </a:cubicBezTo>
                <a:lnTo>
                  <a:pt x="70" y="110"/>
                </a:lnTo>
                <a:close/>
                <a:moveTo>
                  <a:pt x="70" y="123"/>
                </a:moveTo>
                <a:cubicBezTo>
                  <a:pt x="70" y="123"/>
                  <a:pt x="70" y="123"/>
                  <a:pt x="70" y="123"/>
                </a:cubicBezTo>
                <a:cubicBezTo>
                  <a:pt x="69" y="123"/>
                  <a:pt x="69" y="123"/>
                  <a:pt x="69" y="123"/>
                </a:cubicBezTo>
                <a:cubicBezTo>
                  <a:pt x="69" y="122"/>
                  <a:pt x="69" y="122"/>
                  <a:pt x="69" y="122"/>
                </a:cubicBezTo>
                <a:lnTo>
                  <a:pt x="70" y="123"/>
                </a:lnTo>
                <a:close/>
                <a:moveTo>
                  <a:pt x="70" y="125"/>
                </a:moveTo>
                <a:cubicBezTo>
                  <a:pt x="70" y="126"/>
                  <a:pt x="70" y="126"/>
                  <a:pt x="70" y="126"/>
                </a:cubicBezTo>
                <a:cubicBezTo>
                  <a:pt x="69" y="125"/>
                  <a:pt x="69" y="125"/>
                  <a:pt x="69" y="125"/>
                </a:cubicBezTo>
                <a:cubicBezTo>
                  <a:pt x="69" y="125"/>
                  <a:pt x="69" y="125"/>
                  <a:pt x="69" y="125"/>
                </a:cubicBezTo>
                <a:lnTo>
                  <a:pt x="70" y="125"/>
                </a:lnTo>
                <a:close/>
                <a:moveTo>
                  <a:pt x="69" y="31"/>
                </a:moveTo>
                <a:cubicBezTo>
                  <a:pt x="68" y="31"/>
                  <a:pt x="68" y="31"/>
                  <a:pt x="68" y="31"/>
                </a:cubicBezTo>
                <a:cubicBezTo>
                  <a:pt x="68" y="32"/>
                  <a:pt x="68" y="32"/>
                  <a:pt x="68" y="32"/>
                </a:cubicBezTo>
                <a:cubicBezTo>
                  <a:pt x="69" y="32"/>
                  <a:pt x="69" y="32"/>
                  <a:pt x="69" y="32"/>
                </a:cubicBezTo>
                <a:lnTo>
                  <a:pt x="69" y="31"/>
                </a:lnTo>
                <a:close/>
                <a:moveTo>
                  <a:pt x="69" y="33"/>
                </a:moveTo>
                <a:cubicBezTo>
                  <a:pt x="69" y="34"/>
                  <a:pt x="69" y="36"/>
                  <a:pt x="68" y="37"/>
                </a:cubicBezTo>
                <a:cubicBezTo>
                  <a:pt x="68" y="73"/>
                  <a:pt x="68" y="73"/>
                  <a:pt x="68" y="73"/>
                </a:cubicBezTo>
                <a:cubicBezTo>
                  <a:pt x="69" y="74"/>
                  <a:pt x="69" y="74"/>
                  <a:pt x="69" y="74"/>
                </a:cubicBezTo>
                <a:lnTo>
                  <a:pt x="69" y="33"/>
                </a:lnTo>
                <a:close/>
                <a:moveTo>
                  <a:pt x="68" y="173"/>
                </a:moveTo>
                <a:cubicBezTo>
                  <a:pt x="69" y="173"/>
                  <a:pt x="69" y="173"/>
                  <a:pt x="69" y="173"/>
                </a:cubicBezTo>
                <a:cubicBezTo>
                  <a:pt x="69" y="131"/>
                  <a:pt x="69" y="131"/>
                  <a:pt x="69" y="131"/>
                </a:cubicBezTo>
                <a:cubicBezTo>
                  <a:pt x="69" y="131"/>
                  <a:pt x="69" y="132"/>
                  <a:pt x="68" y="132"/>
                </a:cubicBezTo>
                <a:cubicBezTo>
                  <a:pt x="68" y="141"/>
                  <a:pt x="68" y="141"/>
                  <a:pt x="68" y="141"/>
                </a:cubicBezTo>
                <a:cubicBezTo>
                  <a:pt x="69" y="141"/>
                  <a:pt x="69" y="141"/>
                  <a:pt x="69" y="141"/>
                </a:cubicBezTo>
                <a:cubicBezTo>
                  <a:pt x="69" y="143"/>
                  <a:pt x="69" y="143"/>
                  <a:pt x="69" y="143"/>
                </a:cubicBezTo>
                <a:cubicBezTo>
                  <a:pt x="68" y="143"/>
                  <a:pt x="68" y="143"/>
                  <a:pt x="68" y="143"/>
                </a:cubicBezTo>
                <a:cubicBezTo>
                  <a:pt x="68" y="143"/>
                  <a:pt x="68" y="143"/>
                  <a:pt x="68" y="143"/>
                </a:cubicBezTo>
                <a:cubicBezTo>
                  <a:pt x="69" y="144"/>
                  <a:pt x="69" y="144"/>
                  <a:pt x="69" y="144"/>
                </a:cubicBezTo>
                <a:cubicBezTo>
                  <a:pt x="69" y="145"/>
                  <a:pt x="69" y="145"/>
                  <a:pt x="69" y="145"/>
                </a:cubicBezTo>
                <a:cubicBezTo>
                  <a:pt x="68" y="145"/>
                  <a:pt x="68" y="145"/>
                  <a:pt x="68" y="145"/>
                </a:cubicBezTo>
                <a:cubicBezTo>
                  <a:pt x="68" y="146"/>
                  <a:pt x="68" y="146"/>
                  <a:pt x="68" y="146"/>
                </a:cubicBezTo>
                <a:cubicBezTo>
                  <a:pt x="69" y="146"/>
                  <a:pt x="69" y="146"/>
                  <a:pt x="69" y="146"/>
                </a:cubicBezTo>
                <a:cubicBezTo>
                  <a:pt x="69" y="146"/>
                  <a:pt x="69" y="146"/>
                  <a:pt x="69" y="146"/>
                </a:cubicBezTo>
                <a:cubicBezTo>
                  <a:pt x="68" y="146"/>
                  <a:pt x="68" y="146"/>
                  <a:pt x="68" y="146"/>
                </a:cubicBezTo>
                <a:lnTo>
                  <a:pt x="68" y="173"/>
                </a:lnTo>
                <a:close/>
                <a:moveTo>
                  <a:pt x="69" y="76"/>
                </a:moveTo>
                <a:cubicBezTo>
                  <a:pt x="69" y="77"/>
                  <a:pt x="69" y="77"/>
                  <a:pt x="69" y="77"/>
                </a:cubicBezTo>
                <a:cubicBezTo>
                  <a:pt x="68" y="77"/>
                  <a:pt x="68" y="77"/>
                  <a:pt x="68" y="77"/>
                </a:cubicBezTo>
                <a:cubicBezTo>
                  <a:pt x="68" y="76"/>
                  <a:pt x="68" y="76"/>
                  <a:pt x="68" y="76"/>
                </a:cubicBezTo>
                <a:lnTo>
                  <a:pt x="69" y="76"/>
                </a:lnTo>
                <a:close/>
                <a:moveTo>
                  <a:pt x="69" y="83"/>
                </a:moveTo>
                <a:cubicBezTo>
                  <a:pt x="69" y="97"/>
                  <a:pt x="69" y="97"/>
                  <a:pt x="69" y="97"/>
                </a:cubicBezTo>
                <a:cubicBezTo>
                  <a:pt x="68" y="102"/>
                  <a:pt x="68" y="102"/>
                  <a:pt x="68" y="102"/>
                </a:cubicBezTo>
                <a:cubicBezTo>
                  <a:pt x="68" y="82"/>
                  <a:pt x="68" y="82"/>
                  <a:pt x="68" y="82"/>
                </a:cubicBezTo>
                <a:lnTo>
                  <a:pt x="69" y="83"/>
                </a:lnTo>
                <a:close/>
                <a:moveTo>
                  <a:pt x="69" y="106"/>
                </a:moveTo>
                <a:cubicBezTo>
                  <a:pt x="69" y="110"/>
                  <a:pt x="69" y="110"/>
                  <a:pt x="69" y="110"/>
                </a:cubicBezTo>
                <a:cubicBezTo>
                  <a:pt x="68" y="118"/>
                  <a:pt x="68" y="118"/>
                  <a:pt x="68" y="118"/>
                </a:cubicBezTo>
                <a:cubicBezTo>
                  <a:pt x="68" y="114"/>
                  <a:pt x="68" y="114"/>
                  <a:pt x="68" y="114"/>
                </a:cubicBezTo>
                <a:lnTo>
                  <a:pt x="69" y="106"/>
                </a:lnTo>
                <a:close/>
                <a:moveTo>
                  <a:pt x="69" y="116"/>
                </a:moveTo>
                <a:cubicBezTo>
                  <a:pt x="69" y="121"/>
                  <a:pt x="69" y="121"/>
                  <a:pt x="69" y="121"/>
                </a:cubicBezTo>
                <a:cubicBezTo>
                  <a:pt x="69" y="122"/>
                  <a:pt x="69" y="122"/>
                  <a:pt x="69" y="122"/>
                </a:cubicBezTo>
                <a:cubicBezTo>
                  <a:pt x="69" y="122"/>
                  <a:pt x="69" y="122"/>
                  <a:pt x="69" y="122"/>
                </a:cubicBezTo>
                <a:cubicBezTo>
                  <a:pt x="69" y="123"/>
                  <a:pt x="69" y="123"/>
                  <a:pt x="69" y="123"/>
                </a:cubicBezTo>
                <a:cubicBezTo>
                  <a:pt x="69" y="123"/>
                  <a:pt x="69" y="123"/>
                  <a:pt x="69" y="123"/>
                </a:cubicBezTo>
                <a:cubicBezTo>
                  <a:pt x="69" y="125"/>
                  <a:pt x="69" y="125"/>
                  <a:pt x="69" y="125"/>
                </a:cubicBezTo>
                <a:cubicBezTo>
                  <a:pt x="69" y="125"/>
                  <a:pt x="69" y="125"/>
                  <a:pt x="69" y="125"/>
                </a:cubicBezTo>
                <a:cubicBezTo>
                  <a:pt x="69" y="125"/>
                  <a:pt x="69" y="125"/>
                  <a:pt x="69" y="125"/>
                </a:cubicBezTo>
                <a:cubicBezTo>
                  <a:pt x="69" y="125"/>
                  <a:pt x="69" y="125"/>
                  <a:pt x="69" y="125"/>
                </a:cubicBezTo>
                <a:cubicBezTo>
                  <a:pt x="69" y="128"/>
                  <a:pt x="69" y="128"/>
                  <a:pt x="69" y="128"/>
                </a:cubicBezTo>
                <a:cubicBezTo>
                  <a:pt x="69" y="129"/>
                  <a:pt x="69" y="129"/>
                  <a:pt x="69" y="129"/>
                </a:cubicBezTo>
                <a:cubicBezTo>
                  <a:pt x="69" y="129"/>
                  <a:pt x="69" y="129"/>
                  <a:pt x="69" y="129"/>
                </a:cubicBezTo>
                <a:cubicBezTo>
                  <a:pt x="69" y="129"/>
                  <a:pt x="69" y="129"/>
                  <a:pt x="69" y="129"/>
                </a:cubicBezTo>
                <a:cubicBezTo>
                  <a:pt x="68" y="132"/>
                  <a:pt x="68" y="132"/>
                  <a:pt x="68" y="132"/>
                </a:cubicBezTo>
                <a:cubicBezTo>
                  <a:pt x="68" y="127"/>
                  <a:pt x="68" y="127"/>
                  <a:pt x="68" y="127"/>
                </a:cubicBezTo>
                <a:lnTo>
                  <a:pt x="69" y="116"/>
                </a:lnTo>
                <a:close/>
                <a:moveTo>
                  <a:pt x="68" y="31"/>
                </a:moveTo>
                <a:cubicBezTo>
                  <a:pt x="68" y="30"/>
                  <a:pt x="68" y="30"/>
                  <a:pt x="68" y="30"/>
                </a:cubicBezTo>
                <a:cubicBezTo>
                  <a:pt x="67" y="31"/>
                  <a:pt x="67" y="31"/>
                  <a:pt x="67" y="31"/>
                </a:cubicBezTo>
                <a:cubicBezTo>
                  <a:pt x="68" y="32"/>
                  <a:pt x="68" y="32"/>
                  <a:pt x="68" y="32"/>
                </a:cubicBezTo>
                <a:lnTo>
                  <a:pt x="68" y="31"/>
                </a:lnTo>
                <a:close/>
                <a:moveTo>
                  <a:pt x="68" y="37"/>
                </a:moveTo>
                <a:cubicBezTo>
                  <a:pt x="68" y="38"/>
                  <a:pt x="67" y="39"/>
                  <a:pt x="67" y="41"/>
                </a:cubicBezTo>
                <a:cubicBezTo>
                  <a:pt x="67" y="73"/>
                  <a:pt x="67" y="73"/>
                  <a:pt x="67" y="73"/>
                </a:cubicBezTo>
                <a:cubicBezTo>
                  <a:pt x="67" y="73"/>
                  <a:pt x="68" y="73"/>
                  <a:pt x="68" y="73"/>
                </a:cubicBezTo>
                <a:lnTo>
                  <a:pt x="68" y="37"/>
                </a:lnTo>
                <a:close/>
                <a:moveTo>
                  <a:pt x="67" y="172"/>
                </a:moveTo>
                <a:cubicBezTo>
                  <a:pt x="68" y="173"/>
                  <a:pt x="68" y="173"/>
                  <a:pt x="68" y="173"/>
                </a:cubicBezTo>
                <a:cubicBezTo>
                  <a:pt x="68" y="146"/>
                  <a:pt x="68" y="146"/>
                  <a:pt x="68" y="146"/>
                </a:cubicBezTo>
                <a:cubicBezTo>
                  <a:pt x="68" y="146"/>
                  <a:pt x="68" y="146"/>
                  <a:pt x="68" y="146"/>
                </a:cubicBezTo>
                <a:cubicBezTo>
                  <a:pt x="68" y="146"/>
                  <a:pt x="68" y="146"/>
                  <a:pt x="68" y="146"/>
                </a:cubicBezTo>
                <a:cubicBezTo>
                  <a:pt x="68" y="145"/>
                  <a:pt x="68" y="145"/>
                  <a:pt x="68" y="145"/>
                </a:cubicBezTo>
                <a:cubicBezTo>
                  <a:pt x="67" y="145"/>
                  <a:pt x="67" y="145"/>
                  <a:pt x="67" y="145"/>
                </a:cubicBezTo>
                <a:cubicBezTo>
                  <a:pt x="67" y="143"/>
                  <a:pt x="67" y="143"/>
                  <a:pt x="67" y="143"/>
                </a:cubicBezTo>
                <a:cubicBezTo>
                  <a:pt x="68" y="143"/>
                  <a:pt x="68" y="143"/>
                  <a:pt x="68" y="143"/>
                </a:cubicBezTo>
                <a:cubicBezTo>
                  <a:pt x="68" y="143"/>
                  <a:pt x="68" y="143"/>
                  <a:pt x="68" y="143"/>
                </a:cubicBezTo>
                <a:cubicBezTo>
                  <a:pt x="67" y="143"/>
                  <a:pt x="67" y="143"/>
                  <a:pt x="67" y="143"/>
                </a:cubicBezTo>
                <a:cubicBezTo>
                  <a:pt x="67" y="141"/>
                  <a:pt x="67" y="141"/>
                  <a:pt x="67" y="141"/>
                </a:cubicBezTo>
                <a:cubicBezTo>
                  <a:pt x="68" y="141"/>
                  <a:pt x="68" y="141"/>
                  <a:pt x="68" y="141"/>
                </a:cubicBezTo>
                <a:cubicBezTo>
                  <a:pt x="68" y="132"/>
                  <a:pt x="68" y="132"/>
                  <a:pt x="68" y="132"/>
                </a:cubicBezTo>
                <a:cubicBezTo>
                  <a:pt x="68" y="132"/>
                  <a:pt x="68" y="132"/>
                  <a:pt x="68" y="132"/>
                </a:cubicBezTo>
                <a:cubicBezTo>
                  <a:pt x="68" y="132"/>
                  <a:pt x="68" y="132"/>
                  <a:pt x="68" y="132"/>
                </a:cubicBezTo>
                <a:cubicBezTo>
                  <a:pt x="68" y="127"/>
                  <a:pt x="68" y="127"/>
                  <a:pt x="68" y="127"/>
                </a:cubicBezTo>
                <a:cubicBezTo>
                  <a:pt x="68" y="133"/>
                  <a:pt x="68" y="133"/>
                  <a:pt x="68" y="133"/>
                </a:cubicBezTo>
                <a:cubicBezTo>
                  <a:pt x="67" y="134"/>
                  <a:pt x="67" y="134"/>
                  <a:pt x="67" y="134"/>
                </a:cubicBezTo>
                <a:lnTo>
                  <a:pt x="67" y="172"/>
                </a:lnTo>
                <a:close/>
                <a:moveTo>
                  <a:pt x="68" y="76"/>
                </a:moveTo>
                <a:cubicBezTo>
                  <a:pt x="68" y="77"/>
                  <a:pt x="68" y="77"/>
                  <a:pt x="68" y="77"/>
                </a:cubicBezTo>
                <a:cubicBezTo>
                  <a:pt x="67" y="76"/>
                  <a:pt x="67" y="76"/>
                  <a:pt x="67" y="76"/>
                </a:cubicBezTo>
                <a:cubicBezTo>
                  <a:pt x="67" y="75"/>
                  <a:pt x="67" y="75"/>
                  <a:pt x="67" y="75"/>
                </a:cubicBezTo>
                <a:lnTo>
                  <a:pt x="68" y="76"/>
                </a:lnTo>
                <a:close/>
                <a:moveTo>
                  <a:pt x="68" y="82"/>
                </a:moveTo>
                <a:cubicBezTo>
                  <a:pt x="68" y="102"/>
                  <a:pt x="68" y="102"/>
                  <a:pt x="68" y="102"/>
                </a:cubicBezTo>
                <a:cubicBezTo>
                  <a:pt x="67" y="108"/>
                  <a:pt x="67" y="108"/>
                  <a:pt x="67" y="108"/>
                </a:cubicBezTo>
                <a:cubicBezTo>
                  <a:pt x="67" y="97"/>
                  <a:pt x="67" y="97"/>
                  <a:pt x="67" y="97"/>
                </a:cubicBezTo>
                <a:cubicBezTo>
                  <a:pt x="68" y="94"/>
                  <a:pt x="68" y="94"/>
                  <a:pt x="68" y="94"/>
                </a:cubicBezTo>
                <a:cubicBezTo>
                  <a:pt x="68" y="95"/>
                  <a:pt x="67" y="95"/>
                  <a:pt x="67" y="96"/>
                </a:cubicBezTo>
                <a:cubicBezTo>
                  <a:pt x="67" y="81"/>
                  <a:pt x="67" y="81"/>
                  <a:pt x="67" y="81"/>
                </a:cubicBezTo>
                <a:lnTo>
                  <a:pt x="68" y="82"/>
                </a:lnTo>
                <a:close/>
                <a:moveTo>
                  <a:pt x="68" y="114"/>
                </a:moveTo>
                <a:cubicBezTo>
                  <a:pt x="68" y="118"/>
                  <a:pt x="68" y="118"/>
                  <a:pt x="68" y="118"/>
                </a:cubicBezTo>
                <a:cubicBezTo>
                  <a:pt x="67" y="129"/>
                  <a:pt x="67" y="129"/>
                  <a:pt x="67" y="129"/>
                </a:cubicBezTo>
                <a:cubicBezTo>
                  <a:pt x="67" y="124"/>
                  <a:pt x="67" y="124"/>
                  <a:pt x="67" y="124"/>
                </a:cubicBezTo>
                <a:lnTo>
                  <a:pt x="68" y="114"/>
                </a:lnTo>
                <a:close/>
                <a:moveTo>
                  <a:pt x="67" y="41"/>
                </a:moveTo>
                <a:cubicBezTo>
                  <a:pt x="67" y="42"/>
                  <a:pt x="66" y="43"/>
                  <a:pt x="66" y="44"/>
                </a:cubicBezTo>
                <a:cubicBezTo>
                  <a:pt x="66" y="73"/>
                  <a:pt x="66" y="73"/>
                  <a:pt x="66" y="73"/>
                </a:cubicBezTo>
                <a:cubicBezTo>
                  <a:pt x="67" y="73"/>
                  <a:pt x="67" y="73"/>
                  <a:pt x="67" y="73"/>
                </a:cubicBezTo>
                <a:lnTo>
                  <a:pt x="67" y="41"/>
                </a:lnTo>
                <a:close/>
                <a:moveTo>
                  <a:pt x="66" y="172"/>
                </a:moveTo>
                <a:cubicBezTo>
                  <a:pt x="67" y="172"/>
                  <a:pt x="67" y="172"/>
                  <a:pt x="67" y="172"/>
                </a:cubicBezTo>
                <a:cubicBezTo>
                  <a:pt x="67" y="134"/>
                  <a:pt x="67" y="134"/>
                  <a:pt x="67" y="134"/>
                </a:cubicBezTo>
                <a:cubicBezTo>
                  <a:pt x="66" y="135"/>
                  <a:pt x="66" y="135"/>
                  <a:pt x="66" y="135"/>
                </a:cubicBezTo>
                <a:cubicBezTo>
                  <a:pt x="67" y="129"/>
                  <a:pt x="67" y="129"/>
                  <a:pt x="67" y="129"/>
                </a:cubicBezTo>
                <a:cubicBezTo>
                  <a:pt x="67" y="124"/>
                  <a:pt x="67" y="124"/>
                  <a:pt x="67" y="124"/>
                </a:cubicBezTo>
                <a:cubicBezTo>
                  <a:pt x="66" y="133"/>
                  <a:pt x="66" y="133"/>
                  <a:pt x="66" y="133"/>
                </a:cubicBezTo>
                <a:cubicBezTo>
                  <a:pt x="66" y="142"/>
                  <a:pt x="66" y="142"/>
                  <a:pt x="66" y="142"/>
                </a:cubicBezTo>
                <a:cubicBezTo>
                  <a:pt x="67" y="141"/>
                  <a:pt x="67" y="141"/>
                  <a:pt x="67" y="141"/>
                </a:cubicBezTo>
                <a:cubicBezTo>
                  <a:pt x="67" y="145"/>
                  <a:pt x="67" y="145"/>
                  <a:pt x="67" y="145"/>
                </a:cubicBezTo>
                <a:cubicBezTo>
                  <a:pt x="66" y="145"/>
                  <a:pt x="66" y="145"/>
                  <a:pt x="66" y="145"/>
                </a:cubicBezTo>
                <a:lnTo>
                  <a:pt x="66" y="172"/>
                </a:lnTo>
                <a:close/>
                <a:moveTo>
                  <a:pt x="67" y="75"/>
                </a:moveTo>
                <a:cubicBezTo>
                  <a:pt x="67" y="76"/>
                  <a:pt x="67" y="76"/>
                  <a:pt x="67" y="76"/>
                </a:cubicBezTo>
                <a:cubicBezTo>
                  <a:pt x="67" y="76"/>
                  <a:pt x="67" y="76"/>
                  <a:pt x="67" y="76"/>
                </a:cubicBezTo>
                <a:cubicBezTo>
                  <a:pt x="67" y="76"/>
                  <a:pt x="67" y="76"/>
                  <a:pt x="67" y="76"/>
                </a:cubicBezTo>
                <a:cubicBezTo>
                  <a:pt x="66" y="79"/>
                  <a:pt x="66" y="79"/>
                  <a:pt x="66" y="79"/>
                </a:cubicBezTo>
                <a:cubicBezTo>
                  <a:pt x="66" y="77"/>
                  <a:pt x="66" y="77"/>
                  <a:pt x="66" y="77"/>
                </a:cubicBezTo>
                <a:cubicBezTo>
                  <a:pt x="66" y="77"/>
                  <a:pt x="66" y="77"/>
                  <a:pt x="66" y="77"/>
                </a:cubicBezTo>
                <a:cubicBezTo>
                  <a:pt x="67" y="76"/>
                  <a:pt x="67" y="76"/>
                  <a:pt x="67" y="76"/>
                </a:cubicBezTo>
                <a:cubicBezTo>
                  <a:pt x="66" y="76"/>
                  <a:pt x="66" y="76"/>
                  <a:pt x="66" y="76"/>
                </a:cubicBezTo>
                <a:cubicBezTo>
                  <a:pt x="66" y="75"/>
                  <a:pt x="66" y="75"/>
                  <a:pt x="66" y="75"/>
                </a:cubicBezTo>
                <a:lnTo>
                  <a:pt x="67" y="75"/>
                </a:lnTo>
                <a:close/>
                <a:moveTo>
                  <a:pt x="67" y="81"/>
                </a:moveTo>
                <a:cubicBezTo>
                  <a:pt x="67" y="96"/>
                  <a:pt x="67" y="96"/>
                  <a:pt x="67" y="96"/>
                </a:cubicBezTo>
                <a:cubicBezTo>
                  <a:pt x="67" y="97"/>
                  <a:pt x="66" y="98"/>
                  <a:pt x="66" y="99"/>
                </a:cubicBezTo>
                <a:cubicBezTo>
                  <a:pt x="66" y="80"/>
                  <a:pt x="66" y="80"/>
                  <a:pt x="66" y="80"/>
                </a:cubicBezTo>
                <a:lnTo>
                  <a:pt x="67" y="81"/>
                </a:lnTo>
                <a:close/>
                <a:moveTo>
                  <a:pt x="67" y="97"/>
                </a:moveTo>
                <a:cubicBezTo>
                  <a:pt x="66" y="102"/>
                  <a:pt x="66" y="102"/>
                  <a:pt x="66" y="102"/>
                </a:cubicBezTo>
                <a:cubicBezTo>
                  <a:pt x="66" y="113"/>
                  <a:pt x="66" y="113"/>
                  <a:pt x="66" y="113"/>
                </a:cubicBezTo>
                <a:cubicBezTo>
                  <a:pt x="67" y="108"/>
                  <a:pt x="67" y="108"/>
                  <a:pt x="67" y="108"/>
                </a:cubicBezTo>
                <a:lnTo>
                  <a:pt x="67" y="97"/>
                </a:lnTo>
                <a:close/>
                <a:moveTo>
                  <a:pt x="66" y="44"/>
                </a:moveTo>
                <a:cubicBezTo>
                  <a:pt x="66" y="44"/>
                  <a:pt x="65" y="45"/>
                  <a:pt x="65" y="46"/>
                </a:cubicBezTo>
                <a:cubicBezTo>
                  <a:pt x="65" y="45"/>
                  <a:pt x="65" y="45"/>
                  <a:pt x="65" y="45"/>
                </a:cubicBezTo>
                <a:cubicBezTo>
                  <a:pt x="62" y="48"/>
                  <a:pt x="62" y="48"/>
                  <a:pt x="62" y="48"/>
                </a:cubicBezTo>
                <a:cubicBezTo>
                  <a:pt x="62" y="48"/>
                  <a:pt x="62" y="48"/>
                  <a:pt x="62" y="48"/>
                </a:cubicBezTo>
                <a:cubicBezTo>
                  <a:pt x="65" y="46"/>
                  <a:pt x="65" y="46"/>
                  <a:pt x="65" y="46"/>
                </a:cubicBezTo>
                <a:cubicBezTo>
                  <a:pt x="64" y="48"/>
                  <a:pt x="63" y="50"/>
                  <a:pt x="62" y="52"/>
                </a:cubicBezTo>
                <a:cubicBezTo>
                  <a:pt x="62" y="71"/>
                  <a:pt x="62" y="71"/>
                  <a:pt x="62" y="71"/>
                </a:cubicBezTo>
                <a:cubicBezTo>
                  <a:pt x="63" y="72"/>
                  <a:pt x="65" y="72"/>
                  <a:pt x="66" y="73"/>
                </a:cubicBezTo>
                <a:lnTo>
                  <a:pt x="66" y="44"/>
                </a:lnTo>
                <a:close/>
                <a:moveTo>
                  <a:pt x="62" y="170"/>
                </a:moveTo>
                <a:cubicBezTo>
                  <a:pt x="63" y="171"/>
                  <a:pt x="65" y="171"/>
                  <a:pt x="66" y="172"/>
                </a:cubicBezTo>
                <a:cubicBezTo>
                  <a:pt x="66" y="145"/>
                  <a:pt x="66" y="145"/>
                  <a:pt x="66" y="145"/>
                </a:cubicBezTo>
                <a:cubicBezTo>
                  <a:pt x="65" y="145"/>
                  <a:pt x="65" y="145"/>
                  <a:pt x="65" y="145"/>
                </a:cubicBezTo>
                <a:cubicBezTo>
                  <a:pt x="65" y="142"/>
                  <a:pt x="65" y="142"/>
                  <a:pt x="65" y="142"/>
                </a:cubicBezTo>
                <a:cubicBezTo>
                  <a:pt x="66" y="142"/>
                  <a:pt x="66" y="142"/>
                  <a:pt x="66" y="142"/>
                </a:cubicBezTo>
                <a:cubicBezTo>
                  <a:pt x="66" y="133"/>
                  <a:pt x="66" y="133"/>
                  <a:pt x="66" y="133"/>
                </a:cubicBezTo>
                <a:cubicBezTo>
                  <a:pt x="66" y="136"/>
                  <a:pt x="66" y="136"/>
                  <a:pt x="66" y="136"/>
                </a:cubicBezTo>
                <a:cubicBezTo>
                  <a:pt x="65" y="137"/>
                  <a:pt x="63" y="138"/>
                  <a:pt x="62" y="140"/>
                </a:cubicBezTo>
                <a:cubicBezTo>
                  <a:pt x="62" y="142"/>
                  <a:pt x="62" y="142"/>
                  <a:pt x="62" y="142"/>
                </a:cubicBezTo>
                <a:cubicBezTo>
                  <a:pt x="63" y="142"/>
                  <a:pt x="64" y="142"/>
                  <a:pt x="65" y="142"/>
                </a:cubicBezTo>
                <a:cubicBezTo>
                  <a:pt x="65" y="145"/>
                  <a:pt x="65" y="145"/>
                  <a:pt x="65" y="145"/>
                </a:cubicBezTo>
                <a:cubicBezTo>
                  <a:pt x="62" y="144"/>
                  <a:pt x="62" y="144"/>
                  <a:pt x="62" y="144"/>
                </a:cubicBezTo>
                <a:lnTo>
                  <a:pt x="62" y="170"/>
                </a:lnTo>
                <a:close/>
                <a:moveTo>
                  <a:pt x="66" y="75"/>
                </a:moveTo>
                <a:cubicBezTo>
                  <a:pt x="66" y="76"/>
                  <a:pt x="66" y="76"/>
                  <a:pt x="66" y="76"/>
                </a:cubicBezTo>
                <a:cubicBezTo>
                  <a:pt x="62" y="74"/>
                  <a:pt x="62" y="74"/>
                  <a:pt x="62" y="74"/>
                </a:cubicBezTo>
                <a:cubicBezTo>
                  <a:pt x="62" y="74"/>
                  <a:pt x="62" y="74"/>
                  <a:pt x="62" y="74"/>
                </a:cubicBezTo>
                <a:lnTo>
                  <a:pt x="66" y="75"/>
                </a:lnTo>
                <a:close/>
                <a:moveTo>
                  <a:pt x="66" y="77"/>
                </a:moveTo>
                <a:cubicBezTo>
                  <a:pt x="66" y="79"/>
                  <a:pt x="66" y="79"/>
                  <a:pt x="66" y="79"/>
                </a:cubicBezTo>
                <a:cubicBezTo>
                  <a:pt x="66" y="80"/>
                  <a:pt x="66" y="80"/>
                  <a:pt x="66" y="80"/>
                </a:cubicBezTo>
                <a:cubicBezTo>
                  <a:pt x="66" y="80"/>
                  <a:pt x="66" y="80"/>
                  <a:pt x="66" y="80"/>
                </a:cubicBezTo>
                <a:cubicBezTo>
                  <a:pt x="66" y="99"/>
                  <a:pt x="66" y="99"/>
                  <a:pt x="66" y="99"/>
                </a:cubicBezTo>
                <a:cubicBezTo>
                  <a:pt x="64" y="103"/>
                  <a:pt x="63" y="108"/>
                  <a:pt x="62" y="112"/>
                </a:cubicBezTo>
                <a:cubicBezTo>
                  <a:pt x="62" y="77"/>
                  <a:pt x="62" y="77"/>
                  <a:pt x="62" y="77"/>
                </a:cubicBezTo>
                <a:cubicBezTo>
                  <a:pt x="65" y="79"/>
                  <a:pt x="65" y="79"/>
                  <a:pt x="65" y="79"/>
                </a:cubicBezTo>
                <a:lnTo>
                  <a:pt x="66" y="77"/>
                </a:lnTo>
                <a:close/>
                <a:moveTo>
                  <a:pt x="66" y="102"/>
                </a:moveTo>
                <a:cubicBezTo>
                  <a:pt x="62" y="119"/>
                  <a:pt x="62" y="119"/>
                  <a:pt x="62" y="119"/>
                </a:cubicBezTo>
                <a:cubicBezTo>
                  <a:pt x="62" y="130"/>
                  <a:pt x="62" y="130"/>
                  <a:pt x="62" y="130"/>
                </a:cubicBezTo>
                <a:cubicBezTo>
                  <a:pt x="66" y="113"/>
                  <a:pt x="66" y="113"/>
                  <a:pt x="66" y="113"/>
                </a:cubicBezTo>
                <a:lnTo>
                  <a:pt x="66" y="102"/>
                </a:lnTo>
                <a:close/>
                <a:moveTo>
                  <a:pt x="62" y="48"/>
                </a:moveTo>
                <a:cubicBezTo>
                  <a:pt x="51" y="55"/>
                  <a:pt x="51" y="55"/>
                  <a:pt x="51" y="55"/>
                </a:cubicBezTo>
                <a:cubicBezTo>
                  <a:pt x="51" y="56"/>
                  <a:pt x="51" y="56"/>
                  <a:pt x="51" y="56"/>
                </a:cubicBezTo>
                <a:cubicBezTo>
                  <a:pt x="62" y="48"/>
                  <a:pt x="62" y="48"/>
                  <a:pt x="62" y="48"/>
                </a:cubicBezTo>
                <a:close/>
                <a:moveTo>
                  <a:pt x="51" y="166"/>
                </a:moveTo>
                <a:cubicBezTo>
                  <a:pt x="51" y="141"/>
                  <a:pt x="51" y="141"/>
                  <a:pt x="51" y="141"/>
                </a:cubicBezTo>
                <a:cubicBezTo>
                  <a:pt x="53" y="142"/>
                  <a:pt x="55" y="142"/>
                  <a:pt x="57" y="143"/>
                </a:cubicBezTo>
                <a:cubicBezTo>
                  <a:pt x="57" y="140"/>
                  <a:pt x="57" y="140"/>
                  <a:pt x="57" y="140"/>
                </a:cubicBezTo>
                <a:cubicBezTo>
                  <a:pt x="55" y="139"/>
                  <a:pt x="53" y="138"/>
                  <a:pt x="51" y="136"/>
                </a:cubicBezTo>
                <a:cubicBezTo>
                  <a:pt x="51" y="67"/>
                  <a:pt x="51" y="67"/>
                  <a:pt x="51" y="67"/>
                </a:cubicBezTo>
                <a:cubicBezTo>
                  <a:pt x="53" y="66"/>
                  <a:pt x="55" y="63"/>
                  <a:pt x="57" y="60"/>
                </a:cubicBezTo>
                <a:cubicBezTo>
                  <a:pt x="51" y="61"/>
                  <a:pt x="51" y="61"/>
                  <a:pt x="51" y="61"/>
                </a:cubicBezTo>
                <a:cubicBezTo>
                  <a:pt x="51" y="60"/>
                  <a:pt x="51" y="60"/>
                  <a:pt x="51" y="60"/>
                </a:cubicBezTo>
                <a:cubicBezTo>
                  <a:pt x="57" y="60"/>
                  <a:pt x="57" y="60"/>
                  <a:pt x="57" y="60"/>
                </a:cubicBezTo>
                <a:cubicBezTo>
                  <a:pt x="57" y="60"/>
                  <a:pt x="57" y="60"/>
                  <a:pt x="57" y="60"/>
                </a:cubicBezTo>
                <a:cubicBezTo>
                  <a:pt x="59" y="57"/>
                  <a:pt x="60" y="55"/>
                  <a:pt x="62" y="52"/>
                </a:cubicBezTo>
                <a:cubicBezTo>
                  <a:pt x="62" y="71"/>
                  <a:pt x="62" y="71"/>
                  <a:pt x="62" y="71"/>
                </a:cubicBezTo>
                <a:cubicBezTo>
                  <a:pt x="59" y="70"/>
                  <a:pt x="55" y="69"/>
                  <a:pt x="51" y="69"/>
                </a:cubicBezTo>
                <a:cubicBezTo>
                  <a:pt x="53" y="70"/>
                  <a:pt x="53" y="70"/>
                  <a:pt x="53" y="70"/>
                </a:cubicBezTo>
                <a:cubicBezTo>
                  <a:pt x="62" y="74"/>
                  <a:pt x="62" y="74"/>
                  <a:pt x="62" y="74"/>
                </a:cubicBezTo>
                <a:cubicBezTo>
                  <a:pt x="62" y="74"/>
                  <a:pt x="62" y="74"/>
                  <a:pt x="62" y="74"/>
                </a:cubicBezTo>
                <a:cubicBezTo>
                  <a:pt x="55" y="71"/>
                  <a:pt x="55" y="71"/>
                  <a:pt x="55" y="71"/>
                </a:cubicBezTo>
                <a:cubicBezTo>
                  <a:pt x="62" y="77"/>
                  <a:pt x="62" y="77"/>
                  <a:pt x="62" y="77"/>
                </a:cubicBezTo>
                <a:cubicBezTo>
                  <a:pt x="62" y="112"/>
                  <a:pt x="62" y="112"/>
                  <a:pt x="62" y="112"/>
                </a:cubicBezTo>
                <a:cubicBezTo>
                  <a:pt x="60" y="122"/>
                  <a:pt x="59" y="130"/>
                  <a:pt x="59" y="135"/>
                </a:cubicBezTo>
                <a:cubicBezTo>
                  <a:pt x="62" y="119"/>
                  <a:pt x="62" y="119"/>
                  <a:pt x="62" y="119"/>
                </a:cubicBezTo>
                <a:cubicBezTo>
                  <a:pt x="62" y="130"/>
                  <a:pt x="62" y="130"/>
                  <a:pt x="62" y="130"/>
                </a:cubicBezTo>
                <a:cubicBezTo>
                  <a:pt x="60" y="142"/>
                  <a:pt x="60" y="142"/>
                  <a:pt x="60" y="142"/>
                </a:cubicBezTo>
                <a:cubicBezTo>
                  <a:pt x="60" y="141"/>
                  <a:pt x="61" y="140"/>
                  <a:pt x="62" y="140"/>
                </a:cubicBezTo>
                <a:cubicBezTo>
                  <a:pt x="62" y="142"/>
                  <a:pt x="62" y="142"/>
                  <a:pt x="62" y="142"/>
                </a:cubicBezTo>
                <a:cubicBezTo>
                  <a:pt x="61" y="143"/>
                  <a:pt x="60" y="143"/>
                  <a:pt x="59" y="143"/>
                </a:cubicBezTo>
                <a:cubicBezTo>
                  <a:pt x="59" y="143"/>
                  <a:pt x="59" y="143"/>
                  <a:pt x="59" y="143"/>
                </a:cubicBezTo>
                <a:cubicBezTo>
                  <a:pt x="62" y="144"/>
                  <a:pt x="62" y="144"/>
                  <a:pt x="62" y="144"/>
                </a:cubicBezTo>
                <a:cubicBezTo>
                  <a:pt x="62" y="170"/>
                  <a:pt x="62" y="170"/>
                  <a:pt x="62" y="170"/>
                </a:cubicBezTo>
                <a:cubicBezTo>
                  <a:pt x="58" y="169"/>
                  <a:pt x="55" y="167"/>
                  <a:pt x="51" y="166"/>
                </a:cubicBezTo>
                <a:close/>
                <a:moveTo>
                  <a:pt x="51" y="55"/>
                </a:moveTo>
                <a:cubicBezTo>
                  <a:pt x="46" y="59"/>
                  <a:pt x="46" y="59"/>
                  <a:pt x="46" y="59"/>
                </a:cubicBezTo>
                <a:cubicBezTo>
                  <a:pt x="46" y="60"/>
                  <a:pt x="46" y="60"/>
                  <a:pt x="46" y="60"/>
                </a:cubicBezTo>
                <a:cubicBezTo>
                  <a:pt x="51" y="56"/>
                  <a:pt x="51" y="56"/>
                  <a:pt x="51" y="56"/>
                </a:cubicBezTo>
                <a:lnTo>
                  <a:pt x="51" y="55"/>
                </a:lnTo>
                <a:close/>
                <a:moveTo>
                  <a:pt x="46" y="164"/>
                </a:moveTo>
                <a:cubicBezTo>
                  <a:pt x="48" y="164"/>
                  <a:pt x="49" y="165"/>
                  <a:pt x="51" y="166"/>
                </a:cubicBezTo>
                <a:cubicBezTo>
                  <a:pt x="51" y="141"/>
                  <a:pt x="51" y="141"/>
                  <a:pt x="51" y="141"/>
                </a:cubicBezTo>
                <a:cubicBezTo>
                  <a:pt x="49" y="140"/>
                  <a:pt x="48" y="140"/>
                  <a:pt x="46" y="139"/>
                </a:cubicBezTo>
                <a:lnTo>
                  <a:pt x="46" y="164"/>
                </a:lnTo>
                <a:close/>
                <a:moveTo>
                  <a:pt x="51" y="60"/>
                </a:moveTo>
                <a:cubicBezTo>
                  <a:pt x="51" y="61"/>
                  <a:pt x="51" y="61"/>
                  <a:pt x="51" y="61"/>
                </a:cubicBezTo>
                <a:cubicBezTo>
                  <a:pt x="46" y="62"/>
                  <a:pt x="46" y="62"/>
                  <a:pt x="46" y="62"/>
                </a:cubicBezTo>
                <a:cubicBezTo>
                  <a:pt x="46" y="61"/>
                  <a:pt x="46" y="61"/>
                  <a:pt x="46" y="61"/>
                </a:cubicBezTo>
                <a:lnTo>
                  <a:pt x="51" y="60"/>
                </a:lnTo>
                <a:close/>
                <a:moveTo>
                  <a:pt x="51" y="67"/>
                </a:moveTo>
                <a:cubicBezTo>
                  <a:pt x="51" y="136"/>
                  <a:pt x="51" y="136"/>
                  <a:pt x="51" y="136"/>
                </a:cubicBezTo>
                <a:cubicBezTo>
                  <a:pt x="50" y="136"/>
                  <a:pt x="48" y="135"/>
                  <a:pt x="47" y="134"/>
                </a:cubicBezTo>
                <a:cubicBezTo>
                  <a:pt x="46" y="137"/>
                  <a:pt x="46" y="137"/>
                  <a:pt x="46" y="137"/>
                </a:cubicBezTo>
                <a:cubicBezTo>
                  <a:pt x="46" y="136"/>
                  <a:pt x="46" y="136"/>
                  <a:pt x="46" y="136"/>
                </a:cubicBezTo>
                <a:cubicBezTo>
                  <a:pt x="46" y="134"/>
                  <a:pt x="46" y="134"/>
                  <a:pt x="46" y="134"/>
                </a:cubicBezTo>
                <a:cubicBezTo>
                  <a:pt x="46" y="134"/>
                  <a:pt x="46" y="134"/>
                  <a:pt x="46" y="134"/>
                </a:cubicBezTo>
                <a:cubicBezTo>
                  <a:pt x="46" y="65"/>
                  <a:pt x="46" y="65"/>
                  <a:pt x="46" y="65"/>
                </a:cubicBezTo>
                <a:cubicBezTo>
                  <a:pt x="50" y="68"/>
                  <a:pt x="50" y="68"/>
                  <a:pt x="50" y="68"/>
                </a:cubicBezTo>
                <a:cubicBezTo>
                  <a:pt x="51" y="68"/>
                  <a:pt x="51" y="68"/>
                  <a:pt x="51" y="67"/>
                </a:cubicBezTo>
                <a:close/>
                <a:moveTo>
                  <a:pt x="46" y="59"/>
                </a:moveTo>
                <a:cubicBezTo>
                  <a:pt x="44" y="60"/>
                  <a:pt x="44" y="60"/>
                  <a:pt x="44" y="60"/>
                </a:cubicBezTo>
                <a:cubicBezTo>
                  <a:pt x="44" y="61"/>
                  <a:pt x="44" y="61"/>
                  <a:pt x="44" y="61"/>
                </a:cubicBezTo>
                <a:cubicBezTo>
                  <a:pt x="46" y="60"/>
                  <a:pt x="46" y="60"/>
                  <a:pt x="46" y="60"/>
                </a:cubicBezTo>
                <a:lnTo>
                  <a:pt x="46" y="59"/>
                </a:lnTo>
                <a:close/>
                <a:moveTo>
                  <a:pt x="44" y="163"/>
                </a:moveTo>
                <a:cubicBezTo>
                  <a:pt x="46" y="164"/>
                  <a:pt x="46" y="164"/>
                  <a:pt x="46" y="164"/>
                </a:cubicBezTo>
                <a:cubicBezTo>
                  <a:pt x="46" y="139"/>
                  <a:pt x="46" y="139"/>
                  <a:pt x="46" y="139"/>
                </a:cubicBezTo>
                <a:cubicBezTo>
                  <a:pt x="45" y="139"/>
                  <a:pt x="45" y="139"/>
                  <a:pt x="45" y="139"/>
                </a:cubicBezTo>
                <a:cubicBezTo>
                  <a:pt x="46" y="137"/>
                  <a:pt x="46" y="137"/>
                  <a:pt x="46" y="137"/>
                </a:cubicBezTo>
                <a:cubicBezTo>
                  <a:pt x="46" y="136"/>
                  <a:pt x="46" y="136"/>
                  <a:pt x="46" y="136"/>
                </a:cubicBezTo>
                <a:cubicBezTo>
                  <a:pt x="45" y="139"/>
                  <a:pt x="45" y="139"/>
                  <a:pt x="45" y="139"/>
                </a:cubicBezTo>
                <a:cubicBezTo>
                  <a:pt x="44" y="139"/>
                  <a:pt x="44" y="139"/>
                  <a:pt x="44" y="139"/>
                </a:cubicBezTo>
                <a:lnTo>
                  <a:pt x="44" y="163"/>
                </a:lnTo>
                <a:close/>
                <a:moveTo>
                  <a:pt x="46" y="61"/>
                </a:moveTo>
                <a:cubicBezTo>
                  <a:pt x="46" y="62"/>
                  <a:pt x="46" y="62"/>
                  <a:pt x="46" y="62"/>
                </a:cubicBezTo>
                <a:cubicBezTo>
                  <a:pt x="44" y="62"/>
                  <a:pt x="44" y="62"/>
                  <a:pt x="44" y="62"/>
                </a:cubicBezTo>
                <a:cubicBezTo>
                  <a:pt x="44" y="62"/>
                  <a:pt x="44" y="62"/>
                  <a:pt x="44" y="62"/>
                </a:cubicBezTo>
                <a:lnTo>
                  <a:pt x="46" y="61"/>
                </a:lnTo>
                <a:close/>
                <a:moveTo>
                  <a:pt x="46" y="65"/>
                </a:moveTo>
                <a:cubicBezTo>
                  <a:pt x="46" y="134"/>
                  <a:pt x="46" y="134"/>
                  <a:pt x="46" y="134"/>
                </a:cubicBezTo>
                <a:cubicBezTo>
                  <a:pt x="44" y="133"/>
                  <a:pt x="44" y="133"/>
                  <a:pt x="44" y="133"/>
                </a:cubicBezTo>
                <a:cubicBezTo>
                  <a:pt x="44" y="63"/>
                  <a:pt x="44" y="63"/>
                  <a:pt x="44" y="63"/>
                </a:cubicBezTo>
                <a:lnTo>
                  <a:pt x="46" y="65"/>
                </a:lnTo>
                <a:close/>
                <a:moveTo>
                  <a:pt x="44" y="60"/>
                </a:moveTo>
                <a:cubicBezTo>
                  <a:pt x="42" y="62"/>
                  <a:pt x="42" y="62"/>
                  <a:pt x="42" y="62"/>
                </a:cubicBezTo>
                <a:cubicBezTo>
                  <a:pt x="42" y="62"/>
                  <a:pt x="42" y="62"/>
                  <a:pt x="42" y="62"/>
                </a:cubicBezTo>
                <a:cubicBezTo>
                  <a:pt x="42" y="62"/>
                  <a:pt x="42" y="62"/>
                  <a:pt x="42" y="62"/>
                </a:cubicBezTo>
                <a:cubicBezTo>
                  <a:pt x="42" y="132"/>
                  <a:pt x="42" y="132"/>
                  <a:pt x="42" y="132"/>
                </a:cubicBezTo>
                <a:cubicBezTo>
                  <a:pt x="44" y="133"/>
                  <a:pt x="44" y="133"/>
                  <a:pt x="44" y="133"/>
                </a:cubicBezTo>
                <a:cubicBezTo>
                  <a:pt x="43" y="134"/>
                  <a:pt x="43" y="134"/>
                  <a:pt x="43" y="134"/>
                </a:cubicBezTo>
                <a:cubicBezTo>
                  <a:pt x="42" y="133"/>
                  <a:pt x="42" y="133"/>
                  <a:pt x="42" y="133"/>
                </a:cubicBezTo>
                <a:cubicBezTo>
                  <a:pt x="42" y="134"/>
                  <a:pt x="42" y="134"/>
                  <a:pt x="42" y="134"/>
                </a:cubicBezTo>
                <a:cubicBezTo>
                  <a:pt x="43" y="134"/>
                  <a:pt x="43" y="134"/>
                  <a:pt x="43" y="134"/>
                </a:cubicBezTo>
                <a:cubicBezTo>
                  <a:pt x="42" y="136"/>
                  <a:pt x="42" y="136"/>
                  <a:pt x="42" y="136"/>
                </a:cubicBezTo>
                <a:cubicBezTo>
                  <a:pt x="42" y="136"/>
                  <a:pt x="42" y="136"/>
                  <a:pt x="42" y="136"/>
                </a:cubicBezTo>
                <a:cubicBezTo>
                  <a:pt x="42" y="136"/>
                  <a:pt x="42" y="136"/>
                  <a:pt x="42" y="136"/>
                </a:cubicBezTo>
                <a:cubicBezTo>
                  <a:pt x="42" y="136"/>
                  <a:pt x="42" y="136"/>
                  <a:pt x="42" y="136"/>
                </a:cubicBezTo>
                <a:cubicBezTo>
                  <a:pt x="42" y="137"/>
                  <a:pt x="42" y="137"/>
                  <a:pt x="42" y="137"/>
                </a:cubicBezTo>
                <a:cubicBezTo>
                  <a:pt x="42" y="138"/>
                  <a:pt x="42" y="138"/>
                  <a:pt x="42" y="138"/>
                </a:cubicBezTo>
                <a:cubicBezTo>
                  <a:pt x="44" y="133"/>
                  <a:pt x="44" y="133"/>
                  <a:pt x="44" y="133"/>
                </a:cubicBezTo>
                <a:cubicBezTo>
                  <a:pt x="44" y="133"/>
                  <a:pt x="44" y="133"/>
                  <a:pt x="44" y="133"/>
                </a:cubicBezTo>
                <a:cubicBezTo>
                  <a:pt x="44" y="63"/>
                  <a:pt x="44" y="63"/>
                  <a:pt x="44" y="63"/>
                </a:cubicBezTo>
                <a:cubicBezTo>
                  <a:pt x="43" y="62"/>
                  <a:pt x="43" y="62"/>
                  <a:pt x="43" y="62"/>
                </a:cubicBezTo>
                <a:cubicBezTo>
                  <a:pt x="44" y="62"/>
                  <a:pt x="44" y="62"/>
                  <a:pt x="44" y="62"/>
                </a:cubicBezTo>
                <a:cubicBezTo>
                  <a:pt x="44" y="62"/>
                  <a:pt x="44" y="62"/>
                  <a:pt x="44" y="62"/>
                </a:cubicBezTo>
                <a:cubicBezTo>
                  <a:pt x="43" y="62"/>
                  <a:pt x="43" y="62"/>
                  <a:pt x="43" y="62"/>
                </a:cubicBezTo>
                <a:cubicBezTo>
                  <a:pt x="44" y="61"/>
                  <a:pt x="44" y="61"/>
                  <a:pt x="44" y="61"/>
                </a:cubicBezTo>
                <a:lnTo>
                  <a:pt x="44" y="60"/>
                </a:lnTo>
                <a:close/>
                <a:moveTo>
                  <a:pt x="42" y="162"/>
                </a:moveTo>
                <a:cubicBezTo>
                  <a:pt x="44" y="163"/>
                  <a:pt x="44" y="163"/>
                  <a:pt x="44" y="163"/>
                </a:cubicBezTo>
                <a:cubicBezTo>
                  <a:pt x="44" y="139"/>
                  <a:pt x="44" y="139"/>
                  <a:pt x="44" y="139"/>
                </a:cubicBezTo>
                <a:cubicBezTo>
                  <a:pt x="42" y="138"/>
                  <a:pt x="42" y="138"/>
                  <a:pt x="42" y="138"/>
                </a:cubicBezTo>
                <a:lnTo>
                  <a:pt x="42" y="162"/>
                </a:lnTo>
                <a:close/>
                <a:moveTo>
                  <a:pt x="42" y="62"/>
                </a:moveTo>
                <a:cubicBezTo>
                  <a:pt x="41" y="61"/>
                  <a:pt x="41" y="61"/>
                  <a:pt x="41" y="61"/>
                </a:cubicBezTo>
                <a:cubicBezTo>
                  <a:pt x="41" y="131"/>
                  <a:pt x="41" y="131"/>
                  <a:pt x="41" y="131"/>
                </a:cubicBezTo>
                <a:cubicBezTo>
                  <a:pt x="41" y="131"/>
                  <a:pt x="41" y="131"/>
                  <a:pt x="41" y="131"/>
                </a:cubicBezTo>
                <a:cubicBezTo>
                  <a:pt x="41" y="132"/>
                  <a:pt x="41" y="132"/>
                  <a:pt x="41" y="132"/>
                </a:cubicBezTo>
                <a:cubicBezTo>
                  <a:pt x="41" y="132"/>
                  <a:pt x="41" y="132"/>
                  <a:pt x="41" y="132"/>
                </a:cubicBezTo>
                <a:cubicBezTo>
                  <a:pt x="41" y="133"/>
                  <a:pt x="41" y="133"/>
                  <a:pt x="41" y="133"/>
                </a:cubicBezTo>
                <a:cubicBezTo>
                  <a:pt x="41" y="133"/>
                  <a:pt x="41" y="133"/>
                  <a:pt x="41" y="133"/>
                </a:cubicBezTo>
                <a:cubicBezTo>
                  <a:pt x="42" y="134"/>
                  <a:pt x="42" y="134"/>
                  <a:pt x="42" y="134"/>
                </a:cubicBezTo>
                <a:cubicBezTo>
                  <a:pt x="42" y="133"/>
                  <a:pt x="42" y="133"/>
                  <a:pt x="42" y="133"/>
                </a:cubicBezTo>
                <a:cubicBezTo>
                  <a:pt x="41" y="132"/>
                  <a:pt x="41" y="132"/>
                  <a:pt x="41" y="132"/>
                </a:cubicBezTo>
                <a:cubicBezTo>
                  <a:pt x="41" y="131"/>
                  <a:pt x="41" y="131"/>
                  <a:pt x="41" y="131"/>
                </a:cubicBezTo>
                <a:cubicBezTo>
                  <a:pt x="42" y="132"/>
                  <a:pt x="42" y="132"/>
                  <a:pt x="42" y="132"/>
                </a:cubicBezTo>
                <a:lnTo>
                  <a:pt x="42" y="62"/>
                </a:lnTo>
                <a:close/>
                <a:moveTo>
                  <a:pt x="41" y="161"/>
                </a:moveTo>
                <a:cubicBezTo>
                  <a:pt x="42" y="162"/>
                  <a:pt x="42" y="162"/>
                  <a:pt x="42" y="162"/>
                </a:cubicBezTo>
                <a:cubicBezTo>
                  <a:pt x="42" y="138"/>
                  <a:pt x="42" y="138"/>
                  <a:pt x="42" y="138"/>
                </a:cubicBezTo>
                <a:cubicBezTo>
                  <a:pt x="42" y="138"/>
                  <a:pt x="42" y="138"/>
                  <a:pt x="42" y="138"/>
                </a:cubicBezTo>
                <a:cubicBezTo>
                  <a:pt x="42" y="138"/>
                  <a:pt x="42" y="138"/>
                  <a:pt x="42" y="138"/>
                </a:cubicBezTo>
                <a:cubicBezTo>
                  <a:pt x="42" y="137"/>
                  <a:pt x="42" y="137"/>
                  <a:pt x="42" y="137"/>
                </a:cubicBezTo>
                <a:cubicBezTo>
                  <a:pt x="42" y="138"/>
                  <a:pt x="42" y="138"/>
                  <a:pt x="42" y="138"/>
                </a:cubicBezTo>
                <a:cubicBezTo>
                  <a:pt x="41" y="138"/>
                  <a:pt x="41" y="138"/>
                  <a:pt x="41" y="138"/>
                </a:cubicBezTo>
                <a:lnTo>
                  <a:pt x="41" y="161"/>
                </a:lnTo>
                <a:close/>
                <a:moveTo>
                  <a:pt x="42" y="136"/>
                </a:moveTo>
                <a:cubicBezTo>
                  <a:pt x="42" y="136"/>
                  <a:pt x="42" y="136"/>
                  <a:pt x="42" y="136"/>
                </a:cubicBezTo>
                <a:cubicBezTo>
                  <a:pt x="41" y="135"/>
                  <a:pt x="41" y="135"/>
                  <a:pt x="41" y="135"/>
                </a:cubicBezTo>
                <a:cubicBezTo>
                  <a:pt x="41" y="134"/>
                  <a:pt x="41" y="134"/>
                  <a:pt x="41" y="134"/>
                </a:cubicBezTo>
                <a:lnTo>
                  <a:pt x="42" y="136"/>
                </a:lnTo>
                <a:close/>
                <a:moveTo>
                  <a:pt x="41" y="61"/>
                </a:moveTo>
                <a:cubicBezTo>
                  <a:pt x="40" y="60"/>
                  <a:pt x="40" y="60"/>
                  <a:pt x="40" y="60"/>
                </a:cubicBezTo>
                <a:cubicBezTo>
                  <a:pt x="40" y="131"/>
                  <a:pt x="40" y="131"/>
                  <a:pt x="40" y="131"/>
                </a:cubicBezTo>
                <a:cubicBezTo>
                  <a:pt x="41" y="131"/>
                  <a:pt x="41" y="131"/>
                  <a:pt x="41" y="131"/>
                </a:cubicBezTo>
                <a:lnTo>
                  <a:pt x="41" y="61"/>
                </a:lnTo>
                <a:close/>
                <a:moveTo>
                  <a:pt x="40" y="161"/>
                </a:moveTo>
                <a:cubicBezTo>
                  <a:pt x="41" y="161"/>
                  <a:pt x="41" y="161"/>
                  <a:pt x="41" y="161"/>
                </a:cubicBezTo>
                <a:cubicBezTo>
                  <a:pt x="41" y="138"/>
                  <a:pt x="41" y="138"/>
                  <a:pt x="41" y="138"/>
                </a:cubicBezTo>
                <a:cubicBezTo>
                  <a:pt x="40" y="138"/>
                  <a:pt x="40" y="138"/>
                  <a:pt x="40" y="138"/>
                </a:cubicBezTo>
                <a:lnTo>
                  <a:pt x="40" y="161"/>
                </a:lnTo>
                <a:close/>
                <a:moveTo>
                  <a:pt x="41" y="132"/>
                </a:moveTo>
                <a:cubicBezTo>
                  <a:pt x="41" y="133"/>
                  <a:pt x="41" y="133"/>
                  <a:pt x="41" y="133"/>
                </a:cubicBezTo>
                <a:cubicBezTo>
                  <a:pt x="40" y="134"/>
                  <a:pt x="40" y="134"/>
                  <a:pt x="40" y="134"/>
                </a:cubicBezTo>
                <a:cubicBezTo>
                  <a:pt x="40" y="133"/>
                  <a:pt x="40" y="133"/>
                  <a:pt x="40" y="133"/>
                </a:cubicBezTo>
                <a:cubicBezTo>
                  <a:pt x="40" y="132"/>
                  <a:pt x="40" y="132"/>
                  <a:pt x="40" y="132"/>
                </a:cubicBezTo>
                <a:cubicBezTo>
                  <a:pt x="40" y="132"/>
                  <a:pt x="40" y="132"/>
                  <a:pt x="40" y="132"/>
                </a:cubicBezTo>
                <a:cubicBezTo>
                  <a:pt x="40" y="132"/>
                  <a:pt x="40" y="132"/>
                  <a:pt x="40" y="132"/>
                </a:cubicBezTo>
                <a:lnTo>
                  <a:pt x="41" y="132"/>
                </a:lnTo>
                <a:close/>
                <a:moveTo>
                  <a:pt x="41" y="134"/>
                </a:moveTo>
                <a:cubicBezTo>
                  <a:pt x="41" y="135"/>
                  <a:pt x="41" y="135"/>
                  <a:pt x="41" y="135"/>
                </a:cubicBezTo>
                <a:cubicBezTo>
                  <a:pt x="40" y="135"/>
                  <a:pt x="40" y="135"/>
                  <a:pt x="40" y="135"/>
                </a:cubicBezTo>
                <a:cubicBezTo>
                  <a:pt x="40" y="134"/>
                  <a:pt x="40" y="134"/>
                  <a:pt x="40" y="134"/>
                </a:cubicBezTo>
                <a:lnTo>
                  <a:pt x="41" y="134"/>
                </a:lnTo>
                <a:close/>
                <a:moveTo>
                  <a:pt x="40" y="60"/>
                </a:moveTo>
                <a:cubicBezTo>
                  <a:pt x="39" y="60"/>
                  <a:pt x="39" y="60"/>
                  <a:pt x="39" y="60"/>
                </a:cubicBezTo>
                <a:cubicBezTo>
                  <a:pt x="39" y="61"/>
                  <a:pt x="39" y="61"/>
                  <a:pt x="39" y="61"/>
                </a:cubicBezTo>
                <a:cubicBezTo>
                  <a:pt x="39" y="61"/>
                  <a:pt x="39" y="61"/>
                  <a:pt x="39" y="61"/>
                </a:cubicBezTo>
                <a:cubicBezTo>
                  <a:pt x="39" y="61"/>
                  <a:pt x="39" y="61"/>
                  <a:pt x="39" y="61"/>
                </a:cubicBezTo>
                <a:cubicBezTo>
                  <a:pt x="39" y="130"/>
                  <a:pt x="39" y="130"/>
                  <a:pt x="39" y="130"/>
                </a:cubicBezTo>
                <a:cubicBezTo>
                  <a:pt x="40" y="131"/>
                  <a:pt x="40" y="131"/>
                  <a:pt x="40" y="131"/>
                </a:cubicBezTo>
                <a:lnTo>
                  <a:pt x="40" y="60"/>
                </a:lnTo>
                <a:close/>
                <a:moveTo>
                  <a:pt x="39" y="160"/>
                </a:moveTo>
                <a:cubicBezTo>
                  <a:pt x="40" y="161"/>
                  <a:pt x="40" y="161"/>
                  <a:pt x="40" y="161"/>
                </a:cubicBezTo>
                <a:cubicBezTo>
                  <a:pt x="40" y="138"/>
                  <a:pt x="40" y="138"/>
                  <a:pt x="40" y="138"/>
                </a:cubicBezTo>
                <a:cubicBezTo>
                  <a:pt x="39" y="137"/>
                  <a:pt x="39" y="137"/>
                  <a:pt x="39" y="137"/>
                </a:cubicBezTo>
                <a:cubicBezTo>
                  <a:pt x="39" y="137"/>
                  <a:pt x="39" y="137"/>
                  <a:pt x="39" y="137"/>
                </a:cubicBezTo>
                <a:lnTo>
                  <a:pt x="39" y="160"/>
                </a:lnTo>
                <a:close/>
                <a:moveTo>
                  <a:pt x="40" y="132"/>
                </a:moveTo>
                <a:cubicBezTo>
                  <a:pt x="40" y="132"/>
                  <a:pt x="40" y="132"/>
                  <a:pt x="40" y="132"/>
                </a:cubicBezTo>
                <a:cubicBezTo>
                  <a:pt x="39" y="132"/>
                  <a:pt x="39" y="132"/>
                  <a:pt x="39" y="132"/>
                </a:cubicBezTo>
                <a:cubicBezTo>
                  <a:pt x="39" y="131"/>
                  <a:pt x="39" y="131"/>
                  <a:pt x="39" y="131"/>
                </a:cubicBezTo>
                <a:lnTo>
                  <a:pt x="40" y="132"/>
                </a:lnTo>
                <a:close/>
                <a:moveTo>
                  <a:pt x="40" y="133"/>
                </a:moveTo>
                <a:cubicBezTo>
                  <a:pt x="40" y="134"/>
                  <a:pt x="40" y="134"/>
                  <a:pt x="40" y="134"/>
                </a:cubicBezTo>
                <a:cubicBezTo>
                  <a:pt x="40" y="134"/>
                  <a:pt x="40" y="134"/>
                  <a:pt x="40" y="134"/>
                </a:cubicBezTo>
                <a:cubicBezTo>
                  <a:pt x="40" y="134"/>
                  <a:pt x="40" y="134"/>
                  <a:pt x="40" y="134"/>
                </a:cubicBezTo>
                <a:cubicBezTo>
                  <a:pt x="40" y="135"/>
                  <a:pt x="40" y="135"/>
                  <a:pt x="40" y="135"/>
                </a:cubicBezTo>
                <a:cubicBezTo>
                  <a:pt x="40" y="135"/>
                  <a:pt x="40" y="135"/>
                  <a:pt x="40" y="135"/>
                </a:cubicBezTo>
                <a:cubicBezTo>
                  <a:pt x="39" y="136"/>
                  <a:pt x="39" y="136"/>
                  <a:pt x="39" y="136"/>
                </a:cubicBezTo>
                <a:cubicBezTo>
                  <a:pt x="39" y="135"/>
                  <a:pt x="39" y="135"/>
                  <a:pt x="39" y="135"/>
                </a:cubicBezTo>
                <a:cubicBezTo>
                  <a:pt x="39" y="134"/>
                  <a:pt x="39" y="134"/>
                  <a:pt x="39" y="134"/>
                </a:cubicBezTo>
                <a:cubicBezTo>
                  <a:pt x="39" y="134"/>
                  <a:pt x="39" y="134"/>
                  <a:pt x="39" y="134"/>
                </a:cubicBezTo>
                <a:cubicBezTo>
                  <a:pt x="39" y="133"/>
                  <a:pt x="39" y="133"/>
                  <a:pt x="39" y="133"/>
                </a:cubicBezTo>
                <a:cubicBezTo>
                  <a:pt x="40" y="134"/>
                  <a:pt x="40" y="134"/>
                  <a:pt x="40" y="134"/>
                </a:cubicBezTo>
                <a:lnTo>
                  <a:pt x="40" y="133"/>
                </a:lnTo>
                <a:close/>
                <a:moveTo>
                  <a:pt x="39" y="60"/>
                </a:moveTo>
                <a:cubicBezTo>
                  <a:pt x="38" y="59"/>
                  <a:pt x="38" y="59"/>
                  <a:pt x="38" y="59"/>
                </a:cubicBezTo>
                <a:cubicBezTo>
                  <a:pt x="38" y="60"/>
                  <a:pt x="38" y="60"/>
                  <a:pt x="38" y="60"/>
                </a:cubicBezTo>
                <a:cubicBezTo>
                  <a:pt x="39" y="61"/>
                  <a:pt x="39" y="61"/>
                  <a:pt x="39" y="61"/>
                </a:cubicBezTo>
                <a:lnTo>
                  <a:pt x="39" y="60"/>
                </a:lnTo>
                <a:close/>
                <a:moveTo>
                  <a:pt x="39" y="61"/>
                </a:moveTo>
                <a:cubicBezTo>
                  <a:pt x="39" y="62"/>
                  <a:pt x="38" y="62"/>
                  <a:pt x="38" y="63"/>
                </a:cubicBezTo>
                <a:cubicBezTo>
                  <a:pt x="38" y="130"/>
                  <a:pt x="38" y="130"/>
                  <a:pt x="38" y="130"/>
                </a:cubicBezTo>
                <a:cubicBezTo>
                  <a:pt x="38" y="130"/>
                  <a:pt x="38" y="130"/>
                  <a:pt x="38" y="130"/>
                </a:cubicBezTo>
                <a:cubicBezTo>
                  <a:pt x="38" y="131"/>
                  <a:pt x="38" y="131"/>
                  <a:pt x="38" y="131"/>
                </a:cubicBezTo>
                <a:cubicBezTo>
                  <a:pt x="38" y="132"/>
                  <a:pt x="38" y="132"/>
                  <a:pt x="38" y="132"/>
                </a:cubicBezTo>
                <a:cubicBezTo>
                  <a:pt x="38" y="131"/>
                  <a:pt x="38" y="131"/>
                  <a:pt x="38" y="131"/>
                </a:cubicBezTo>
                <a:cubicBezTo>
                  <a:pt x="39" y="132"/>
                  <a:pt x="39" y="132"/>
                  <a:pt x="39" y="132"/>
                </a:cubicBezTo>
                <a:cubicBezTo>
                  <a:pt x="39" y="131"/>
                  <a:pt x="39" y="131"/>
                  <a:pt x="39" y="131"/>
                </a:cubicBezTo>
                <a:cubicBezTo>
                  <a:pt x="39" y="131"/>
                  <a:pt x="39" y="131"/>
                  <a:pt x="39" y="131"/>
                </a:cubicBezTo>
                <a:cubicBezTo>
                  <a:pt x="39" y="130"/>
                  <a:pt x="39" y="130"/>
                  <a:pt x="39" y="130"/>
                </a:cubicBezTo>
                <a:cubicBezTo>
                  <a:pt x="39" y="130"/>
                  <a:pt x="39" y="130"/>
                  <a:pt x="39" y="130"/>
                </a:cubicBezTo>
                <a:lnTo>
                  <a:pt x="39" y="61"/>
                </a:lnTo>
                <a:close/>
                <a:moveTo>
                  <a:pt x="38" y="160"/>
                </a:moveTo>
                <a:cubicBezTo>
                  <a:pt x="39" y="160"/>
                  <a:pt x="39" y="160"/>
                  <a:pt x="39" y="160"/>
                </a:cubicBezTo>
                <a:cubicBezTo>
                  <a:pt x="39" y="137"/>
                  <a:pt x="39" y="137"/>
                  <a:pt x="39" y="137"/>
                </a:cubicBezTo>
                <a:cubicBezTo>
                  <a:pt x="39" y="137"/>
                  <a:pt x="39" y="137"/>
                  <a:pt x="39" y="137"/>
                </a:cubicBezTo>
                <a:cubicBezTo>
                  <a:pt x="39" y="136"/>
                  <a:pt x="39" y="136"/>
                  <a:pt x="39" y="136"/>
                </a:cubicBezTo>
                <a:cubicBezTo>
                  <a:pt x="39" y="135"/>
                  <a:pt x="39" y="135"/>
                  <a:pt x="39" y="135"/>
                </a:cubicBezTo>
                <a:cubicBezTo>
                  <a:pt x="38" y="137"/>
                  <a:pt x="38" y="137"/>
                  <a:pt x="38" y="137"/>
                </a:cubicBezTo>
                <a:cubicBezTo>
                  <a:pt x="38" y="136"/>
                  <a:pt x="38" y="136"/>
                  <a:pt x="38" y="136"/>
                </a:cubicBezTo>
                <a:lnTo>
                  <a:pt x="38" y="160"/>
                </a:lnTo>
                <a:close/>
                <a:moveTo>
                  <a:pt x="39" y="133"/>
                </a:moveTo>
                <a:cubicBezTo>
                  <a:pt x="39" y="134"/>
                  <a:pt x="39" y="134"/>
                  <a:pt x="39" y="134"/>
                </a:cubicBezTo>
                <a:cubicBezTo>
                  <a:pt x="38" y="133"/>
                  <a:pt x="38" y="133"/>
                  <a:pt x="38" y="133"/>
                </a:cubicBezTo>
                <a:cubicBezTo>
                  <a:pt x="38" y="132"/>
                  <a:pt x="38" y="132"/>
                  <a:pt x="38" y="132"/>
                </a:cubicBezTo>
                <a:lnTo>
                  <a:pt x="39" y="133"/>
                </a:lnTo>
                <a:close/>
                <a:moveTo>
                  <a:pt x="38" y="59"/>
                </a:moveTo>
                <a:cubicBezTo>
                  <a:pt x="37" y="58"/>
                  <a:pt x="37" y="58"/>
                  <a:pt x="37" y="58"/>
                </a:cubicBezTo>
                <a:cubicBezTo>
                  <a:pt x="37" y="59"/>
                  <a:pt x="37" y="59"/>
                  <a:pt x="37" y="59"/>
                </a:cubicBezTo>
                <a:cubicBezTo>
                  <a:pt x="38" y="60"/>
                  <a:pt x="38" y="60"/>
                  <a:pt x="38" y="60"/>
                </a:cubicBezTo>
                <a:lnTo>
                  <a:pt x="38" y="59"/>
                </a:lnTo>
                <a:close/>
                <a:moveTo>
                  <a:pt x="38" y="63"/>
                </a:moveTo>
                <a:cubicBezTo>
                  <a:pt x="37" y="64"/>
                  <a:pt x="37" y="64"/>
                  <a:pt x="37" y="64"/>
                </a:cubicBezTo>
                <a:cubicBezTo>
                  <a:pt x="37" y="129"/>
                  <a:pt x="37" y="129"/>
                  <a:pt x="37" y="129"/>
                </a:cubicBezTo>
                <a:cubicBezTo>
                  <a:pt x="38" y="130"/>
                  <a:pt x="38" y="130"/>
                  <a:pt x="38" y="130"/>
                </a:cubicBezTo>
                <a:lnTo>
                  <a:pt x="38" y="63"/>
                </a:lnTo>
                <a:close/>
                <a:moveTo>
                  <a:pt x="37" y="159"/>
                </a:moveTo>
                <a:cubicBezTo>
                  <a:pt x="38" y="160"/>
                  <a:pt x="38" y="160"/>
                  <a:pt x="38" y="160"/>
                </a:cubicBezTo>
                <a:cubicBezTo>
                  <a:pt x="38" y="136"/>
                  <a:pt x="38" y="136"/>
                  <a:pt x="38" y="136"/>
                </a:cubicBezTo>
                <a:cubicBezTo>
                  <a:pt x="37" y="136"/>
                  <a:pt x="37" y="136"/>
                  <a:pt x="37" y="136"/>
                </a:cubicBezTo>
                <a:cubicBezTo>
                  <a:pt x="37" y="136"/>
                  <a:pt x="37" y="136"/>
                  <a:pt x="37" y="136"/>
                </a:cubicBezTo>
                <a:cubicBezTo>
                  <a:pt x="37" y="137"/>
                  <a:pt x="37" y="137"/>
                  <a:pt x="37" y="137"/>
                </a:cubicBezTo>
                <a:cubicBezTo>
                  <a:pt x="37" y="137"/>
                  <a:pt x="37" y="137"/>
                  <a:pt x="37" y="137"/>
                </a:cubicBezTo>
                <a:lnTo>
                  <a:pt x="37" y="159"/>
                </a:lnTo>
                <a:close/>
                <a:moveTo>
                  <a:pt x="38" y="131"/>
                </a:moveTo>
                <a:cubicBezTo>
                  <a:pt x="38" y="132"/>
                  <a:pt x="38" y="132"/>
                  <a:pt x="38" y="132"/>
                </a:cubicBezTo>
                <a:cubicBezTo>
                  <a:pt x="38" y="132"/>
                  <a:pt x="38" y="132"/>
                  <a:pt x="38" y="132"/>
                </a:cubicBezTo>
                <a:cubicBezTo>
                  <a:pt x="38" y="132"/>
                  <a:pt x="38" y="132"/>
                  <a:pt x="38" y="132"/>
                </a:cubicBezTo>
                <a:cubicBezTo>
                  <a:pt x="38" y="133"/>
                  <a:pt x="38" y="133"/>
                  <a:pt x="38" y="133"/>
                </a:cubicBezTo>
                <a:cubicBezTo>
                  <a:pt x="38" y="133"/>
                  <a:pt x="38" y="133"/>
                  <a:pt x="38" y="133"/>
                </a:cubicBezTo>
                <a:cubicBezTo>
                  <a:pt x="37" y="134"/>
                  <a:pt x="37" y="134"/>
                  <a:pt x="37" y="134"/>
                </a:cubicBezTo>
                <a:cubicBezTo>
                  <a:pt x="37" y="133"/>
                  <a:pt x="37" y="133"/>
                  <a:pt x="37" y="133"/>
                </a:cubicBezTo>
                <a:lnTo>
                  <a:pt x="38" y="131"/>
                </a:lnTo>
                <a:close/>
                <a:moveTo>
                  <a:pt x="37" y="58"/>
                </a:moveTo>
                <a:cubicBezTo>
                  <a:pt x="36" y="57"/>
                  <a:pt x="36" y="57"/>
                  <a:pt x="36" y="57"/>
                </a:cubicBezTo>
                <a:cubicBezTo>
                  <a:pt x="36" y="58"/>
                  <a:pt x="36" y="58"/>
                  <a:pt x="36" y="58"/>
                </a:cubicBezTo>
                <a:cubicBezTo>
                  <a:pt x="37" y="59"/>
                  <a:pt x="37" y="59"/>
                  <a:pt x="37" y="59"/>
                </a:cubicBezTo>
                <a:lnTo>
                  <a:pt x="37" y="58"/>
                </a:lnTo>
                <a:close/>
                <a:moveTo>
                  <a:pt x="37" y="64"/>
                </a:moveTo>
                <a:cubicBezTo>
                  <a:pt x="36" y="66"/>
                  <a:pt x="36" y="66"/>
                  <a:pt x="36" y="66"/>
                </a:cubicBezTo>
                <a:cubicBezTo>
                  <a:pt x="36" y="129"/>
                  <a:pt x="36" y="129"/>
                  <a:pt x="36" y="129"/>
                </a:cubicBezTo>
                <a:cubicBezTo>
                  <a:pt x="36" y="129"/>
                  <a:pt x="36" y="129"/>
                  <a:pt x="36" y="129"/>
                </a:cubicBezTo>
                <a:cubicBezTo>
                  <a:pt x="36" y="130"/>
                  <a:pt x="36" y="130"/>
                  <a:pt x="36" y="130"/>
                </a:cubicBezTo>
                <a:cubicBezTo>
                  <a:pt x="36" y="131"/>
                  <a:pt x="36" y="131"/>
                  <a:pt x="36" y="131"/>
                </a:cubicBezTo>
                <a:cubicBezTo>
                  <a:pt x="37" y="129"/>
                  <a:pt x="37" y="129"/>
                  <a:pt x="37" y="129"/>
                </a:cubicBezTo>
                <a:cubicBezTo>
                  <a:pt x="37" y="129"/>
                  <a:pt x="37" y="129"/>
                  <a:pt x="37" y="129"/>
                </a:cubicBezTo>
                <a:lnTo>
                  <a:pt x="37" y="64"/>
                </a:lnTo>
                <a:close/>
                <a:moveTo>
                  <a:pt x="36" y="159"/>
                </a:moveTo>
                <a:cubicBezTo>
                  <a:pt x="37" y="159"/>
                  <a:pt x="37" y="159"/>
                  <a:pt x="37" y="159"/>
                </a:cubicBezTo>
                <a:cubicBezTo>
                  <a:pt x="37" y="137"/>
                  <a:pt x="37" y="137"/>
                  <a:pt x="37" y="137"/>
                </a:cubicBezTo>
                <a:cubicBezTo>
                  <a:pt x="36" y="136"/>
                  <a:pt x="36" y="136"/>
                  <a:pt x="36" y="136"/>
                </a:cubicBezTo>
                <a:lnTo>
                  <a:pt x="36" y="159"/>
                </a:lnTo>
                <a:close/>
                <a:moveTo>
                  <a:pt x="37" y="133"/>
                </a:moveTo>
                <a:cubicBezTo>
                  <a:pt x="37" y="134"/>
                  <a:pt x="37" y="134"/>
                  <a:pt x="37" y="134"/>
                </a:cubicBezTo>
                <a:cubicBezTo>
                  <a:pt x="36" y="135"/>
                  <a:pt x="36" y="135"/>
                  <a:pt x="36" y="135"/>
                </a:cubicBezTo>
                <a:cubicBezTo>
                  <a:pt x="37" y="136"/>
                  <a:pt x="37" y="136"/>
                  <a:pt x="37" y="136"/>
                </a:cubicBezTo>
                <a:cubicBezTo>
                  <a:pt x="37" y="136"/>
                  <a:pt x="37" y="136"/>
                  <a:pt x="37" y="136"/>
                </a:cubicBezTo>
                <a:cubicBezTo>
                  <a:pt x="36" y="136"/>
                  <a:pt x="36" y="136"/>
                  <a:pt x="36" y="136"/>
                </a:cubicBezTo>
                <a:cubicBezTo>
                  <a:pt x="36" y="136"/>
                  <a:pt x="36" y="136"/>
                  <a:pt x="36" y="136"/>
                </a:cubicBezTo>
                <a:cubicBezTo>
                  <a:pt x="36" y="135"/>
                  <a:pt x="36" y="135"/>
                  <a:pt x="36" y="135"/>
                </a:cubicBezTo>
                <a:cubicBezTo>
                  <a:pt x="36" y="135"/>
                  <a:pt x="36" y="135"/>
                  <a:pt x="36" y="135"/>
                </a:cubicBezTo>
                <a:cubicBezTo>
                  <a:pt x="36" y="135"/>
                  <a:pt x="36" y="135"/>
                  <a:pt x="36" y="135"/>
                </a:cubicBezTo>
                <a:lnTo>
                  <a:pt x="37" y="133"/>
                </a:lnTo>
                <a:close/>
                <a:moveTo>
                  <a:pt x="36" y="57"/>
                </a:moveTo>
                <a:cubicBezTo>
                  <a:pt x="34" y="56"/>
                  <a:pt x="34" y="56"/>
                  <a:pt x="34" y="56"/>
                </a:cubicBezTo>
                <a:cubicBezTo>
                  <a:pt x="33" y="56"/>
                  <a:pt x="33" y="56"/>
                  <a:pt x="33" y="56"/>
                </a:cubicBezTo>
                <a:cubicBezTo>
                  <a:pt x="36" y="58"/>
                  <a:pt x="36" y="58"/>
                  <a:pt x="36" y="58"/>
                </a:cubicBezTo>
                <a:lnTo>
                  <a:pt x="36" y="57"/>
                </a:lnTo>
                <a:close/>
                <a:moveTo>
                  <a:pt x="36" y="66"/>
                </a:moveTo>
                <a:cubicBezTo>
                  <a:pt x="30" y="74"/>
                  <a:pt x="17" y="93"/>
                  <a:pt x="5" y="119"/>
                </a:cubicBezTo>
                <a:cubicBezTo>
                  <a:pt x="3" y="119"/>
                  <a:pt x="0" y="121"/>
                  <a:pt x="0" y="121"/>
                </a:cubicBezTo>
                <a:cubicBezTo>
                  <a:pt x="1" y="121"/>
                  <a:pt x="1" y="121"/>
                  <a:pt x="1" y="121"/>
                </a:cubicBezTo>
                <a:cubicBezTo>
                  <a:pt x="1" y="121"/>
                  <a:pt x="4" y="119"/>
                  <a:pt x="6" y="119"/>
                </a:cubicBezTo>
                <a:cubicBezTo>
                  <a:pt x="6" y="119"/>
                  <a:pt x="6" y="119"/>
                  <a:pt x="6" y="119"/>
                </a:cubicBezTo>
                <a:cubicBezTo>
                  <a:pt x="8" y="119"/>
                  <a:pt x="17" y="120"/>
                  <a:pt x="36" y="129"/>
                </a:cubicBezTo>
                <a:lnTo>
                  <a:pt x="36" y="66"/>
                </a:lnTo>
                <a:close/>
                <a:moveTo>
                  <a:pt x="36" y="130"/>
                </a:moveTo>
                <a:cubicBezTo>
                  <a:pt x="36" y="131"/>
                  <a:pt x="36" y="131"/>
                  <a:pt x="36" y="131"/>
                </a:cubicBezTo>
                <a:cubicBezTo>
                  <a:pt x="33" y="135"/>
                  <a:pt x="33" y="135"/>
                  <a:pt x="33" y="135"/>
                </a:cubicBezTo>
                <a:cubicBezTo>
                  <a:pt x="34" y="136"/>
                  <a:pt x="35" y="136"/>
                  <a:pt x="35" y="136"/>
                </a:cubicBezTo>
                <a:cubicBezTo>
                  <a:pt x="36" y="135"/>
                  <a:pt x="36" y="135"/>
                  <a:pt x="36" y="135"/>
                </a:cubicBezTo>
                <a:cubicBezTo>
                  <a:pt x="36" y="135"/>
                  <a:pt x="36" y="135"/>
                  <a:pt x="36" y="135"/>
                </a:cubicBezTo>
                <a:cubicBezTo>
                  <a:pt x="36" y="135"/>
                  <a:pt x="36" y="135"/>
                  <a:pt x="36" y="135"/>
                </a:cubicBezTo>
                <a:cubicBezTo>
                  <a:pt x="36" y="136"/>
                  <a:pt x="36" y="136"/>
                  <a:pt x="36" y="136"/>
                </a:cubicBezTo>
                <a:cubicBezTo>
                  <a:pt x="36" y="136"/>
                  <a:pt x="36" y="136"/>
                  <a:pt x="36" y="136"/>
                </a:cubicBezTo>
                <a:cubicBezTo>
                  <a:pt x="36" y="136"/>
                  <a:pt x="36" y="136"/>
                  <a:pt x="36" y="136"/>
                </a:cubicBezTo>
                <a:cubicBezTo>
                  <a:pt x="36" y="159"/>
                  <a:pt x="36" y="159"/>
                  <a:pt x="36" y="159"/>
                </a:cubicBezTo>
                <a:cubicBezTo>
                  <a:pt x="24" y="153"/>
                  <a:pt x="16" y="149"/>
                  <a:pt x="16" y="149"/>
                </a:cubicBezTo>
                <a:cubicBezTo>
                  <a:pt x="16" y="149"/>
                  <a:pt x="15" y="141"/>
                  <a:pt x="11" y="135"/>
                </a:cubicBezTo>
                <a:cubicBezTo>
                  <a:pt x="7" y="129"/>
                  <a:pt x="7" y="133"/>
                  <a:pt x="8" y="127"/>
                </a:cubicBezTo>
                <a:cubicBezTo>
                  <a:pt x="8" y="127"/>
                  <a:pt x="18" y="130"/>
                  <a:pt x="33" y="135"/>
                </a:cubicBezTo>
                <a:lnTo>
                  <a:pt x="36" y="130"/>
                </a:lnTo>
                <a:close/>
              </a:path>
            </a:pathLst>
          </a:custGeom>
          <a:solidFill>
            <a:srgbClr val="486877"/>
          </a:solidFill>
          <a:ln>
            <a:noFill/>
          </a:ln>
          <a:extLst/>
        </p:spPr>
        <p:txBody>
          <a:bodyPr/>
          <a:lstStyle/>
          <a:p>
            <a:endParaRPr lang="zh-CN" altLang="en-US" sz="1600">
              <a:cs typeface="+mn-ea"/>
              <a:sym typeface="+mn-lt"/>
            </a:endParaRPr>
          </a:p>
        </p:txBody>
      </p:sp>
      <p:sp>
        <p:nvSpPr>
          <p:cNvPr id="10" name="Rectangle 7"/>
          <p:cNvSpPr>
            <a:spLocks noChangeArrowheads="1"/>
          </p:cNvSpPr>
          <p:nvPr/>
        </p:nvSpPr>
        <p:spPr bwMode="auto">
          <a:xfrm>
            <a:off x="539528" y="2797219"/>
            <a:ext cx="3308350" cy="232833"/>
          </a:xfrm>
          <a:prstGeom prst="rect">
            <a:avLst/>
          </a:prstGeom>
          <a:solidFill>
            <a:srgbClr val="486877"/>
          </a:solidFill>
          <a:ln>
            <a:noFill/>
          </a:ln>
          <a:extLst/>
        </p:spPr>
        <p:txBody>
          <a:bodyPr/>
          <a:lstStyle/>
          <a:p>
            <a:endParaRPr lang="zh-CN" altLang="en-US" sz="1600">
              <a:cs typeface="+mn-ea"/>
              <a:sym typeface="+mn-lt"/>
            </a:endParaRPr>
          </a:p>
        </p:txBody>
      </p:sp>
      <p:sp>
        <p:nvSpPr>
          <p:cNvPr id="16" name="Rectangle 8"/>
          <p:cNvSpPr>
            <a:spLocks noChangeArrowheads="1"/>
          </p:cNvSpPr>
          <p:nvPr/>
        </p:nvSpPr>
        <p:spPr bwMode="auto">
          <a:xfrm>
            <a:off x="539528" y="2797219"/>
            <a:ext cx="3308350" cy="23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 name="Freeform 9"/>
          <p:cNvSpPr>
            <a:spLocks/>
          </p:cNvSpPr>
          <p:nvPr/>
        </p:nvSpPr>
        <p:spPr bwMode="auto">
          <a:xfrm>
            <a:off x="536354" y="1998177"/>
            <a:ext cx="3262313" cy="716139"/>
          </a:xfrm>
          <a:custGeom>
            <a:avLst/>
            <a:gdLst>
              <a:gd name="T0" fmla="*/ 986 w 996"/>
              <a:gd name="T1" fmla="*/ 0 h 197"/>
              <a:gd name="T2" fmla="*/ 515 w 996"/>
              <a:gd name="T3" fmla="*/ 114 h 197"/>
              <a:gd name="T4" fmla="*/ 113 w 996"/>
              <a:gd name="T5" fmla="*/ 133 h 197"/>
              <a:gd name="T6" fmla="*/ 1 w 996"/>
              <a:gd name="T7" fmla="*/ 132 h 197"/>
              <a:gd name="T8" fmla="*/ 0 w 996"/>
              <a:gd name="T9" fmla="*/ 196 h 197"/>
              <a:gd name="T10" fmla="*/ 114 w 996"/>
              <a:gd name="T11" fmla="*/ 197 h 197"/>
              <a:gd name="T12" fmla="*/ 518 w 996"/>
              <a:gd name="T13" fmla="*/ 178 h 197"/>
              <a:gd name="T14" fmla="*/ 996 w 996"/>
              <a:gd name="T15" fmla="*/ 63 h 197"/>
              <a:gd name="T16" fmla="*/ 986 w 996"/>
              <a:gd name="T1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197">
                <a:moveTo>
                  <a:pt x="986" y="0"/>
                </a:moveTo>
                <a:cubicBezTo>
                  <a:pt x="834" y="62"/>
                  <a:pt x="676" y="96"/>
                  <a:pt x="515" y="114"/>
                </a:cubicBezTo>
                <a:cubicBezTo>
                  <a:pt x="383" y="128"/>
                  <a:pt x="248" y="133"/>
                  <a:pt x="113" y="133"/>
                </a:cubicBezTo>
                <a:cubicBezTo>
                  <a:pt x="76" y="133"/>
                  <a:pt x="38" y="132"/>
                  <a:pt x="1" y="132"/>
                </a:cubicBezTo>
                <a:cubicBezTo>
                  <a:pt x="0" y="196"/>
                  <a:pt x="0" y="196"/>
                  <a:pt x="0" y="196"/>
                </a:cubicBezTo>
                <a:cubicBezTo>
                  <a:pt x="38" y="197"/>
                  <a:pt x="76" y="197"/>
                  <a:pt x="114" y="197"/>
                </a:cubicBezTo>
                <a:cubicBezTo>
                  <a:pt x="250" y="197"/>
                  <a:pt x="385" y="193"/>
                  <a:pt x="518" y="178"/>
                </a:cubicBezTo>
                <a:cubicBezTo>
                  <a:pt x="681" y="160"/>
                  <a:pt x="842" y="126"/>
                  <a:pt x="996" y="63"/>
                </a:cubicBezTo>
                <a:cubicBezTo>
                  <a:pt x="986" y="0"/>
                  <a:pt x="986" y="0"/>
                  <a:pt x="986" y="0"/>
                </a:cubicBezTo>
              </a:path>
            </a:pathLst>
          </a:custGeom>
          <a:solidFill>
            <a:srgbClr val="486877"/>
          </a:solidFill>
          <a:ln>
            <a:noFill/>
          </a:ln>
          <a:extLst/>
        </p:spPr>
        <p:txBody>
          <a:bodyPr/>
          <a:lstStyle/>
          <a:p>
            <a:endParaRPr lang="zh-CN" altLang="en-US" sz="1600">
              <a:cs typeface="+mn-ea"/>
              <a:sym typeface="+mn-lt"/>
            </a:endParaRPr>
          </a:p>
        </p:txBody>
      </p:sp>
      <p:sp>
        <p:nvSpPr>
          <p:cNvPr id="18" name="Freeform 10"/>
          <p:cNvSpPr>
            <a:spLocks/>
          </p:cNvSpPr>
          <p:nvPr/>
        </p:nvSpPr>
        <p:spPr bwMode="auto">
          <a:xfrm>
            <a:off x="536353" y="1306731"/>
            <a:ext cx="3092450" cy="1075972"/>
          </a:xfrm>
          <a:custGeom>
            <a:avLst/>
            <a:gdLst>
              <a:gd name="T0" fmla="*/ 927 w 944"/>
              <a:gd name="T1" fmla="*/ 0 h 296"/>
              <a:gd name="T2" fmla="*/ 519 w 944"/>
              <a:gd name="T3" fmla="*/ 176 h 296"/>
              <a:gd name="T4" fmla="*/ 33 w 944"/>
              <a:gd name="T5" fmla="*/ 231 h 296"/>
              <a:gd name="T6" fmla="*/ 1 w 944"/>
              <a:gd name="T7" fmla="*/ 231 h 296"/>
              <a:gd name="T8" fmla="*/ 0 w 944"/>
              <a:gd name="T9" fmla="*/ 295 h 296"/>
              <a:gd name="T10" fmla="*/ 34 w 944"/>
              <a:gd name="T11" fmla="*/ 296 h 296"/>
              <a:gd name="T12" fmla="*/ 526 w 944"/>
              <a:gd name="T13" fmla="*/ 240 h 296"/>
              <a:gd name="T14" fmla="*/ 944 w 944"/>
              <a:gd name="T15" fmla="*/ 59 h 296"/>
              <a:gd name="T16" fmla="*/ 927 w 944"/>
              <a:gd name="T17"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4" h="296">
                <a:moveTo>
                  <a:pt x="927" y="0"/>
                </a:moveTo>
                <a:cubicBezTo>
                  <a:pt x="802" y="83"/>
                  <a:pt x="663" y="140"/>
                  <a:pt x="519" y="176"/>
                </a:cubicBezTo>
                <a:cubicBezTo>
                  <a:pt x="361" y="216"/>
                  <a:pt x="195" y="231"/>
                  <a:pt x="33" y="231"/>
                </a:cubicBezTo>
                <a:cubicBezTo>
                  <a:pt x="22" y="231"/>
                  <a:pt x="12" y="231"/>
                  <a:pt x="1" y="231"/>
                </a:cubicBezTo>
                <a:cubicBezTo>
                  <a:pt x="0" y="295"/>
                  <a:pt x="0" y="295"/>
                  <a:pt x="0" y="295"/>
                </a:cubicBezTo>
                <a:cubicBezTo>
                  <a:pt x="11" y="296"/>
                  <a:pt x="22" y="296"/>
                  <a:pt x="34" y="296"/>
                </a:cubicBezTo>
                <a:cubicBezTo>
                  <a:pt x="198" y="296"/>
                  <a:pt x="365" y="280"/>
                  <a:pt x="526" y="240"/>
                </a:cubicBezTo>
                <a:cubicBezTo>
                  <a:pt x="673" y="203"/>
                  <a:pt x="815" y="145"/>
                  <a:pt x="944" y="59"/>
                </a:cubicBezTo>
                <a:cubicBezTo>
                  <a:pt x="927" y="0"/>
                  <a:pt x="927" y="0"/>
                  <a:pt x="927" y="0"/>
                </a:cubicBezTo>
              </a:path>
            </a:pathLst>
          </a:custGeom>
          <a:solidFill>
            <a:srgbClr val="486877"/>
          </a:solidFill>
          <a:ln>
            <a:noFill/>
          </a:ln>
          <a:extLst/>
        </p:spPr>
        <p:txBody>
          <a:bodyPr/>
          <a:lstStyle/>
          <a:p>
            <a:endParaRPr lang="zh-CN" altLang="en-US" sz="1600">
              <a:cs typeface="+mn-ea"/>
              <a:sym typeface="+mn-lt"/>
            </a:endParaRPr>
          </a:p>
        </p:txBody>
      </p:sp>
      <p:sp>
        <p:nvSpPr>
          <p:cNvPr id="19" name="Freeform 11"/>
          <p:cNvSpPr>
            <a:spLocks/>
          </p:cNvSpPr>
          <p:nvPr/>
        </p:nvSpPr>
        <p:spPr bwMode="auto">
          <a:xfrm>
            <a:off x="542705" y="3118247"/>
            <a:ext cx="3262313" cy="716139"/>
          </a:xfrm>
          <a:custGeom>
            <a:avLst/>
            <a:gdLst>
              <a:gd name="T0" fmla="*/ 114 w 996"/>
              <a:gd name="T1" fmla="*/ 0 h 197"/>
              <a:gd name="T2" fmla="*/ 0 w 996"/>
              <a:gd name="T3" fmla="*/ 1 h 197"/>
              <a:gd name="T4" fmla="*/ 0 w 996"/>
              <a:gd name="T5" fmla="*/ 66 h 197"/>
              <a:gd name="T6" fmla="*/ 112 w 996"/>
              <a:gd name="T7" fmla="*/ 65 h 197"/>
              <a:gd name="T8" fmla="*/ 515 w 996"/>
              <a:gd name="T9" fmla="*/ 84 h 197"/>
              <a:gd name="T10" fmla="*/ 985 w 996"/>
              <a:gd name="T11" fmla="*/ 197 h 197"/>
              <a:gd name="T12" fmla="*/ 996 w 996"/>
              <a:gd name="T13" fmla="*/ 134 h 197"/>
              <a:gd name="T14" fmla="*/ 518 w 996"/>
              <a:gd name="T15" fmla="*/ 19 h 197"/>
              <a:gd name="T16" fmla="*/ 114 w 996"/>
              <a:gd name="T1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197">
                <a:moveTo>
                  <a:pt x="114" y="0"/>
                </a:moveTo>
                <a:cubicBezTo>
                  <a:pt x="76" y="0"/>
                  <a:pt x="38" y="1"/>
                  <a:pt x="0" y="1"/>
                </a:cubicBezTo>
                <a:cubicBezTo>
                  <a:pt x="0" y="66"/>
                  <a:pt x="0" y="66"/>
                  <a:pt x="0" y="66"/>
                </a:cubicBezTo>
                <a:cubicBezTo>
                  <a:pt x="37" y="65"/>
                  <a:pt x="75" y="65"/>
                  <a:pt x="112" y="65"/>
                </a:cubicBezTo>
                <a:cubicBezTo>
                  <a:pt x="247" y="65"/>
                  <a:pt x="382" y="69"/>
                  <a:pt x="515" y="84"/>
                </a:cubicBezTo>
                <a:cubicBezTo>
                  <a:pt x="676" y="101"/>
                  <a:pt x="833" y="135"/>
                  <a:pt x="985" y="197"/>
                </a:cubicBezTo>
                <a:cubicBezTo>
                  <a:pt x="996" y="134"/>
                  <a:pt x="996" y="134"/>
                  <a:pt x="996" y="134"/>
                </a:cubicBezTo>
                <a:cubicBezTo>
                  <a:pt x="841" y="72"/>
                  <a:pt x="681" y="37"/>
                  <a:pt x="518" y="19"/>
                </a:cubicBezTo>
                <a:cubicBezTo>
                  <a:pt x="385" y="4"/>
                  <a:pt x="250" y="0"/>
                  <a:pt x="114" y="0"/>
                </a:cubicBezTo>
              </a:path>
            </a:pathLst>
          </a:custGeom>
          <a:solidFill>
            <a:srgbClr val="486877"/>
          </a:solidFill>
          <a:ln>
            <a:noFill/>
          </a:ln>
          <a:extLst/>
        </p:spPr>
        <p:txBody>
          <a:bodyPr/>
          <a:lstStyle/>
          <a:p>
            <a:endParaRPr lang="zh-CN" altLang="en-US" sz="1600">
              <a:cs typeface="+mn-ea"/>
              <a:sym typeface="+mn-lt"/>
            </a:endParaRPr>
          </a:p>
        </p:txBody>
      </p:sp>
      <p:sp>
        <p:nvSpPr>
          <p:cNvPr id="21" name="Freeform 12"/>
          <p:cNvSpPr>
            <a:spLocks/>
          </p:cNvSpPr>
          <p:nvPr/>
        </p:nvSpPr>
        <p:spPr bwMode="auto">
          <a:xfrm>
            <a:off x="542704" y="3453384"/>
            <a:ext cx="3089275" cy="1072444"/>
          </a:xfrm>
          <a:custGeom>
            <a:avLst/>
            <a:gdLst>
              <a:gd name="T0" fmla="*/ 33 w 943"/>
              <a:gd name="T1" fmla="*/ 0 h 295"/>
              <a:gd name="T2" fmla="*/ 0 w 943"/>
              <a:gd name="T3" fmla="*/ 0 h 295"/>
              <a:gd name="T4" fmla="*/ 0 w 943"/>
              <a:gd name="T5" fmla="*/ 64 h 295"/>
              <a:gd name="T6" fmla="*/ 33 w 943"/>
              <a:gd name="T7" fmla="*/ 64 h 295"/>
              <a:gd name="T8" fmla="*/ 518 w 943"/>
              <a:gd name="T9" fmla="*/ 119 h 295"/>
              <a:gd name="T10" fmla="*/ 927 w 943"/>
              <a:gd name="T11" fmla="*/ 295 h 295"/>
              <a:gd name="T12" fmla="*/ 943 w 943"/>
              <a:gd name="T13" fmla="*/ 236 h 295"/>
              <a:gd name="T14" fmla="*/ 525 w 943"/>
              <a:gd name="T15" fmla="*/ 56 h 295"/>
              <a:gd name="T16" fmla="*/ 33 w 943"/>
              <a:gd name="T17"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3" h="295">
                <a:moveTo>
                  <a:pt x="33" y="0"/>
                </a:moveTo>
                <a:cubicBezTo>
                  <a:pt x="22" y="0"/>
                  <a:pt x="11" y="0"/>
                  <a:pt x="0" y="0"/>
                </a:cubicBezTo>
                <a:cubicBezTo>
                  <a:pt x="0" y="64"/>
                  <a:pt x="0" y="64"/>
                  <a:pt x="0" y="64"/>
                </a:cubicBezTo>
                <a:cubicBezTo>
                  <a:pt x="11" y="64"/>
                  <a:pt x="22" y="64"/>
                  <a:pt x="33" y="64"/>
                </a:cubicBezTo>
                <a:cubicBezTo>
                  <a:pt x="195" y="64"/>
                  <a:pt x="360" y="80"/>
                  <a:pt x="518" y="119"/>
                </a:cubicBezTo>
                <a:cubicBezTo>
                  <a:pt x="662" y="155"/>
                  <a:pt x="801" y="212"/>
                  <a:pt x="927" y="295"/>
                </a:cubicBezTo>
                <a:cubicBezTo>
                  <a:pt x="943" y="236"/>
                  <a:pt x="943" y="236"/>
                  <a:pt x="943" y="236"/>
                </a:cubicBezTo>
                <a:cubicBezTo>
                  <a:pt x="814" y="150"/>
                  <a:pt x="672" y="93"/>
                  <a:pt x="525" y="56"/>
                </a:cubicBezTo>
                <a:cubicBezTo>
                  <a:pt x="364" y="15"/>
                  <a:pt x="197" y="0"/>
                  <a:pt x="33" y="0"/>
                </a:cubicBezTo>
              </a:path>
            </a:pathLst>
          </a:custGeom>
          <a:solidFill>
            <a:srgbClr val="486877"/>
          </a:solidFill>
          <a:ln>
            <a:noFill/>
          </a:ln>
          <a:extLst/>
        </p:spPr>
        <p:txBody>
          <a:bodyPr/>
          <a:lstStyle/>
          <a:p>
            <a:endParaRPr lang="zh-CN" altLang="en-US" sz="1600">
              <a:cs typeface="+mn-ea"/>
              <a:sym typeface="+mn-lt"/>
            </a:endParaRPr>
          </a:p>
        </p:txBody>
      </p:sp>
      <p:sp>
        <p:nvSpPr>
          <p:cNvPr id="22" name="Freeform 13"/>
          <p:cNvSpPr>
            <a:spLocks noEditPoints="1"/>
          </p:cNvSpPr>
          <p:nvPr/>
        </p:nvSpPr>
        <p:spPr bwMode="auto">
          <a:xfrm>
            <a:off x="3890743" y="2714316"/>
            <a:ext cx="563563" cy="335139"/>
          </a:xfrm>
          <a:custGeom>
            <a:avLst/>
            <a:gdLst>
              <a:gd name="T0" fmla="*/ 142 w 172"/>
              <a:gd name="T1" fmla="*/ 77 h 92"/>
              <a:gd name="T2" fmla="*/ 142 w 172"/>
              <a:gd name="T3" fmla="*/ 51 h 92"/>
              <a:gd name="T4" fmla="*/ 142 w 172"/>
              <a:gd name="T5" fmla="*/ 92 h 92"/>
              <a:gd name="T6" fmla="*/ 142 w 172"/>
              <a:gd name="T7" fmla="*/ 39 h 92"/>
              <a:gd name="T8" fmla="*/ 142 w 172"/>
              <a:gd name="T9" fmla="*/ 67 h 92"/>
              <a:gd name="T10" fmla="*/ 142 w 172"/>
              <a:gd name="T11" fmla="*/ 67 h 92"/>
              <a:gd name="T12" fmla="*/ 142 w 172"/>
              <a:gd name="T13" fmla="*/ 51 h 92"/>
              <a:gd name="T14" fmla="*/ 137 w 172"/>
              <a:gd name="T15" fmla="*/ 63 h 92"/>
              <a:gd name="T16" fmla="*/ 142 w 172"/>
              <a:gd name="T17" fmla="*/ 75 h 92"/>
              <a:gd name="T18" fmla="*/ 131 w 172"/>
              <a:gd name="T19" fmla="*/ 41 h 92"/>
              <a:gd name="T20" fmla="*/ 112 w 172"/>
              <a:gd name="T21" fmla="*/ 63 h 92"/>
              <a:gd name="T22" fmla="*/ 90 w 172"/>
              <a:gd name="T23" fmla="*/ 62 h 92"/>
              <a:gd name="T24" fmla="*/ 82 w 172"/>
              <a:gd name="T25" fmla="*/ 77 h 92"/>
              <a:gd name="T26" fmla="*/ 78 w 172"/>
              <a:gd name="T27" fmla="*/ 78 h 92"/>
              <a:gd name="T28" fmla="*/ 81 w 172"/>
              <a:gd name="T29" fmla="*/ 66 h 92"/>
              <a:gd name="T30" fmla="*/ 82 w 172"/>
              <a:gd name="T31" fmla="*/ 61 h 92"/>
              <a:gd name="T32" fmla="*/ 118 w 172"/>
              <a:gd name="T33" fmla="*/ 27 h 92"/>
              <a:gd name="T34" fmla="*/ 124 w 172"/>
              <a:gd name="T35" fmla="*/ 23 h 92"/>
              <a:gd name="T36" fmla="*/ 104 w 172"/>
              <a:gd name="T37" fmla="*/ 9 h 92"/>
              <a:gd name="T38" fmla="*/ 121 w 172"/>
              <a:gd name="T39" fmla="*/ 4 h 92"/>
              <a:gd name="T40" fmla="*/ 130 w 172"/>
              <a:gd name="T41" fmla="*/ 7 h 92"/>
              <a:gd name="T42" fmla="*/ 130 w 172"/>
              <a:gd name="T43" fmla="*/ 17 h 92"/>
              <a:gd name="T44" fmla="*/ 142 w 172"/>
              <a:gd name="T45" fmla="*/ 33 h 92"/>
              <a:gd name="T46" fmla="*/ 138 w 172"/>
              <a:gd name="T47" fmla="*/ 49 h 92"/>
              <a:gd name="T48" fmla="*/ 78 w 172"/>
              <a:gd name="T49" fmla="*/ 10 h 92"/>
              <a:gd name="T50" fmla="*/ 76 w 172"/>
              <a:gd name="T51" fmla="*/ 16 h 92"/>
              <a:gd name="T52" fmla="*/ 78 w 172"/>
              <a:gd name="T53" fmla="*/ 27 h 92"/>
              <a:gd name="T54" fmla="*/ 69 w 172"/>
              <a:gd name="T55" fmla="*/ 28 h 92"/>
              <a:gd name="T56" fmla="*/ 65 w 172"/>
              <a:gd name="T57" fmla="*/ 16 h 92"/>
              <a:gd name="T58" fmla="*/ 76 w 172"/>
              <a:gd name="T59" fmla="*/ 9 h 92"/>
              <a:gd name="T60" fmla="*/ 53 w 172"/>
              <a:gd name="T61" fmla="*/ 45 h 92"/>
              <a:gd name="T62" fmla="*/ 53 w 172"/>
              <a:gd name="T63" fmla="*/ 66 h 92"/>
              <a:gd name="T64" fmla="*/ 59 w 172"/>
              <a:gd name="T65" fmla="*/ 66 h 92"/>
              <a:gd name="T66" fmla="*/ 78 w 172"/>
              <a:gd name="T67" fmla="*/ 78 h 92"/>
              <a:gd name="T68" fmla="*/ 53 w 172"/>
              <a:gd name="T69" fmla="*/ 38 h 92"/>
              <a:gd name="T70" fmla="*/ 53 w 172"/>
              <a:gd name="T71" fmla="*/ 60 h 92"/>
              <a:gd name="T72" fmla="*/ 50 w 172"/>
              <a:gd name="T73" fmla="*/ 41 h 92"/>
              <a:gd name="T74" fmla="*/ 47 w 172"/>
              <a:gd name="T75" fmla="*/ 66 h 92"/>
              <a:gd name="T76" fmla="*/ 53 w 172"/>
              <a:gd name="T77" fmla="*/ 81 h 92"/>
              <a:gd name="T78" fmla="*/ 47 w 172"/>
              <a:gd name="T79" fmla="*/ 39 h 92"/>
              <a:gd name="T80" fmla="*/ 47 w 172"/>
              <a:gd name="T81" fmla="*/ 61 h 92"/>
              <a:gd name="T82" fmla="*/ 39 w 172"/>
              <a:gd name="T83" fmla="*/ 70 h 92"/>
              <a:gd name="T84" fmla="*/ 41 w 172"/>
              <a:gd name="T85" fmla="*/ 61 h 92"/>
              <a:gd name="T86" fmla="*/ 45 w 172"/>
              <a:gd name="T87" fmla="*/ 45 h 92"/>
              <a:gd name="T88" fmla="*/ 47 w 172"/>
              <a:gd name="T89" fmla="*/ 78 h 92"/>
              <a:gd name="T90" fmla="*/ 47 w 172"/>
              <a:gd name="T91" fmla="*/ 78 h 92"/>
              <a:gd name="T92" fmla="*/ 29 w 172"/>
              <a:gd name="T93" fmla="*/ 39 h 92"/>
              <a:gd name="T94" fmla="*/ 39 w 172"/>
              <a:gd name="T95" fmla="*/ 52 h 92"/>
              <a:gd name="T96" fmla="*/ 39 w 172"/>
              <a:gd name="T97" fmla="*/ 66 h 92"/>
              <a:gd name="T98" fmla="*/ 29 w 172"/>
              <a:gd name="T99" fmla="*/ 58 h 92"/>
              <a:gd name="T100" fmla="*/ 30 w 172"/>
              <a:gd name="T101" fmla="*/ 51 h 92"/>
              <a:gd name="T102" fmla="*/ 39 w 172"/>
              <a:gd name="T103" fmla="*/ 52 h 92"/>
              <a:gd name="T104" fmla="*/ 29 w 172"/>
              <a:gd name="T105" fmla="*/ 77 h 92"/>
              <a:gd name="T106" fmla="*/ 39 w 172"/>
              <a:gd name="T107" fmla="*/ 85 h 92"/>
              <a:gd name="T108" fmla="*/ 29 w 172"/>
              <a:gd name="T109" fmla="*/ 87 h 92"/>
              <a:gd name="T110" fmla="*/ 29 w 172"/>
              <a:gd name="T111" fmla="*/ 39 h 92"/>
              <a:gd name="T112" fmla="*/ 0 w 172"/>
              <a:gd name="T113" fmla="*/ 63 h 92"/>
              <a:gd name="T114" fmla="*/ 29 w 172"/>
              <a:gd name="T115" fmla="*/ 77 h 92"/>
              <a:gd name="T116" fmla="*/ 29 w 172"/>
              <a:gd name="T117" fmla="*/ 49 h 92"/>
              <a:gd name="T118" fmla="*/ 29 w 172"/>
              <a:gd name="T119"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2" h="92">
                <a:moveTo>
                  <a:pt x="142" y="48"/>
                </a:moveTo>
                <a:cubicBezTo>
                  <a:pt x="150" y="48"/>
                  <a:pt x="156" y="55"/>
                  <a:pt x="156" y="63"/>
                </a:cubicBezTo>
                <a:cubicBezTo>
                  <a:pt x="156" y="70"/>
                  <a:pt x="150" y="77"/>
                  <a:pt x="142" y="77"/>
                </a:cubicBezTo>
                <a:cubicBezTo>
                  <a:pt x="142" y="77"/>
                  <a:pt x="142" y="77"/>
                  <a:pt x="142" y="77"/>
                </a:cubicBezTo>
                <a:cubicBezTo>
                  <a:pt x="142" y="75"/>
                  <a:pt x="142" y="75"/>
                  <a:pt x="142" y="75"/>
                </a:cubicBezTo>
                <a:cubicBezTo>
                  <a:pt x="142" y="75"/>
                  <a:pt x="142" y="75"/>
                  <a:pt x="142" y="75"/>
                </a:cubicBezTo>
                <a:cubicBezTo>
                  <a:pt x="148" y="75"/>
                  <a:pt x="154" y="69"/>
                  <a:pt x="154" y="63"/>
                </a:cubicBezTo>
                <a:cubicBezTo>
                  <a:pt x="154" y="56"/>
                  <a:pt x="148" y="51"/>
                  <a:pt x="142" y="51"/>
                </a:cubicBezTo>
                <a:lnTo>
                  <a:pt x="142" y="48"/>
                </a:lnTo>
                <a:close/>
                <a:moveTo>
                  <a:pt x="142" y="86"/>
                </a:moveTo>
                <a:cubicBezTo>
                  <a:pt x="142" y="92"/>
                  <a:pt x="142" y="92"/>
                  <a:pt x="142" y="92"/>
                </a:cubicBezTo>
                <a:cubicBezTo>
                  <a:pt x="142" y="92"/>
                  <a:pt x="142" y="92"/>
                  <a:pt x="142" y="92"/>
                </a:cubicBezTo>
                <a:cubicBezTo>
                  <a:pt x="158" y="92"/>
                  <a:pt x="172" y="79"/>
                  <a:pt x="171" y="63"/>
                </a:cubicBezTo>
                <a:cubicBezTo>
                  <a:pt x="171" y="46"/>
                  <a:pt x="158" y="33"/>
                  <a:pt x="142" y="33"/>
                </a:cubicBezTo>
                <a:cubicBezTo>
                  <a:pt x="142" y="33"/>
                  <a:pt x="142" y="33"/>
                  <a:pt x="142" y="33"/>
                </a:cubicBezTo>
                <a:cubicBezTo>
                  <a:pt x="142" y="39"/>
                  <a:pt x="142" y="39"/>
                  <a:pt x="142" y="39"/>
                </a:cubicBezTo>
                <a:cubicBezTo>
                  <a:pt x="155" y="39"/>
                  <a:pt x="165" y="50"/>
                  <a:pt x="165" y="63"/>
                </a:cubicBezTo>
                <a:cubicBezTo>
                  <a:pt x="165" y="76"/>
                  <a:pt x="155" y="86"/>
                  <a:pt x="142" y="86"/>
                </a:cubicBezTo>
                <a:close/>
                <a:moveTo>
                  <a:pt x="142" y="67"/>
                </a:moveTo>
                <a:cubicBezTo>
                  <a:pt x="142" y="67"/>
                  <a:pt x="142" y="67"/>
                  <a:pt x="142" y="67"/>
                </a:cubicBezTo>
                <a:cubicBezTo>
                  <a:pt x="144" y="67"/>
                  <a:pt x="146" y="65"/>
                  <a:pt x="146" y="63"/>
                </a:cubicBezTo>
                <a:cubicBezTo>
                  <a:pt x="146" y="60"/>
                  <a:pt x="144" y="58"/>
                  <a:pt x="142" y="58"/>
                </a:cubicBezTo>
                <a:cubicBezTo>
                  <a:pt x="142" y="57"/>
                  <a:pt x="142" y="57"/>
                  <a:pt x="142" y="57"/>
                </a:cubicBezTo>
                <a:lnTo>
                  <a:pt x="142" y="67"/>
                </a:lnTo>
                <a:close/>
                <a:moveTo>
                  <a:pt x="142" y="48"/>
                </a:moveTo>
                <a:cubicBezTo>
                  <a:pt x="142" y="48"/>
                  <a:pt x="142" y="48"/>
                  <a:pt x="142" y="48"/>
                </a:cubicBezTo>
                <a:cubicBezTo>
                  <a:pt x="142" y="51"/>
                  <a:pt x="142" y="51"/>
                  <a:pt x="142" y="51"/>
                </a:cubicBezTo>
                <a:cubicBezTo>
                  <a:pt x="142" y="51"/>
                  <a:pt x="142" y="51"/>
                  <a:pt x="142" y="51"/>
                </a:cubicBezTo>
                <a:cubicBezTo>
                  <a:pt x="141" y="51"/>
                  <a:pt x="140" y="51"/>
                  <a:pt x="139" y="51"/>
                </a:cubicBezTo>
                <a:cubicBezTo>
                  <a:pt x="142" y="57"/>
                  <a:pt x="142" y="57"/>
                  <a:pt x="142" y="57"/>
                </a:cubicBezTo>
                <a:cubicBezTo>
                  <a:pt x="142" y="67"/>
                  <a:pt x="142" y="67"/>
                  <a:pt x="142" y="67"/>
                </a:cubicBezTo>
                <a:cubicBezTo>
                  <a:pt x="139" y="67"/>
                  <a:pt x="137" y="65"/>
                  <a:pt x="137" y="63"/>
                </a:cubicBezTo>
                <a:cubicBezTo>
                  <a:pt x="137" y="61"/>
                  <a:pt x="138" y="60"/>
                  <a:pt x="138" y="59"/>
                </a:cubicBezTo>
                <a:cubicBezTo>
                  <a:pt x="136" y="52"/>
                  <a:pt x="136" y="52"/>
                  <a:pt x="136" y="52"/>
                </a:cubicBezTo>
                <a:cubicBezTo>
                  <a:pt x="132" y="54"/>
                  <a:pt x="130" y="58"/>
                  <a:pt x="130" y="63"/>
                </a:cubicBezTo>
                <a:cubicBezTo>
                  <a:pt x="130" y="69"/>
                  <a:pt x="135" y="75"/>
                  <a:pt x="142" y="75"/>
                </a:cubicBezTo>
                <a:cubicBezTo>
                  <a:pt x="142" y="77"/>
                  <a:pt x="142" y="77"/>
                  <a:pt x="142" y="77"/>
                </a:cubicBezTo>
                <a:cubicBezTo>
                  <a:pt x="134" y="77"/>
                  <a:pt x="128" y="71"/>
                  <a:pt x="128" y="63"/>
                </a:cubicBezTo>
                <a:cubicBezTo>
                  <a:pt x="128" y="57"/>
                  <a:pt x="131" y="53"/>
                  <a:pt x="135" y="50"/>
                </a:cubicBezTo>
                <a:cubicBezTo>
                  <a:pt x="131" y="41"/>
                  <a:pt x="131" y="41"/>
                  <a:pt x="131" y="41"/>
                </a:cubicBezTo>
                <a:cubicBezTo>
                  <a:pt x="124" y="45"/>
                  <a:pt x="118" y="53"/>
                  <a:pt x="118" y="63"/>
                </a:cubicBezTo>
                <a:cubicBezTo>
                  <a:pt x="118" y="76"/>
                  <a:pt x="129" y="86"/>
                  <a:pt x="142" y="86"/>
                </a:cubicBezTo>
                <a:cubicBezTo>
                  <a:pt x="142" y="92"/>
                  <a:pt x="142" y="92"/>
                  <a:pt x="142" y="92"/>
                </a:cubicBezTo>
                <a:cubicBezTo>
                  <a:pt x="125" y="92"/>
                  <a:pt x="112" y="79"/>
                  <a:pt x="112" y="63"/>
                </a:cubicBezTo>
                <a:cubicBezTo>
                  <a:pt x="112" y="51"/>
                  <a:pt x="119" y="40"/>
                  <a:pt x="129" y="36"/>
                </a:cubicBezTo>
                <a:cubicBezTo>
                  <a:pt x="126" y="26"/>
                  <a:pt x="126" y="26"/>
                  <a:pt x="126" y="26"/>
                </a:cubicBezTo>
                <a:cubicBezTo>
                  <a:pt x="125" y="26"/>
                  <a:pt x="125" y="26"/>
                  <a:pt x="125" y="26"/>
                </a:cubicBezTo>
                <a:cubicBezTo>
                  <a:pt x="90" y="62"/>
                  <a:pt x="90" y="62"/>
                  <a:pt x="90" y="62"/>
                </a:cubicBezTo>
                <a:cubicBezTo>
                  <a:pt x="90" y="62"/>
                  <a:pt x="90" y="63"/>
                  <a:pt x="90" y="63"/>
                </a:cubicBezTo>
                <a:cubicBezTo>
                  <a:pt x="90" y="66"/>
                  <a:pt x="88" y="68"/>
                  <a:pt x="86" y="68"/>
                </a:cubicBezTo>
                <a:cubicBezTo>
                  <a:pt x="86" y="68"/>
                  <a:pt x="86" y="68"/>
                  <a:pt x="86" y="68"/>
                </a:cubicBezTo>
                <a:cubicBezTo>
                  <a:pt x="82" y="77"/>
                  <a:pt x="82" y="77"/>
                  <a:pt x="82" y="77"/>
                </a:cubicBezTo>
                <a:cubicBezTo>
                  <a:pt x="84" y="78"/>
                  <a:pt x="84" y="78"/>
                  <a:pt x="84" y="78"/>
                </a:cubicBezTo>
                <a:cubicBezTo>
                  <a:pt x="84" y="78"/>
                  <a:pt x="85" y="79"/>
                  <a:pt x="84" y="79"/>
                </a:cubicBezTo>
                <a:cubicBezTo>
                  <a:pt x="84" y="80"/>
                  <a:pt x="83" y="80"/>
                  <a:pt x="83" y="80"/>
                </a:cubicBezTo>
                <a:cubicBezTo>
                  <a:pt x="78" y="78"/>
                  <a:pt x="78" y="78"/>
                  <a:pt x="78" y="78"/>
                </a:cubicBezTo>
                <a:cubicBezTo>
                  <a:pt x="78" y="76"/>
                  <a:pt x="78" y="76"/>
                  <a:pt x="78" y="76"/>
                </a:cubicBezTo>
                <a:cubicBezTo>
                  <a:pt x="79" y="76"/>
                  <a:pt x="79" y="76"/>
                  <a:pt x="79" y="76"/>
                </a:cubicBezTo>
                <a:cubicBezTo>
                  <a:pt x="83" y="67"/>
                  <a:pt x="83" y="67"/>
                  <a:pt x="83" y="67"/>
                </a:cubicBezTo>
                <a:cubicBezTo>
                  <a:pt x="82" y="67"/>
                  <a:pt x="82" y="66"/>
                  <a:pt x="81" y="66"/>
                </a:cubicBezTo>
                <a:cubicBezTo>
                  <a:pt x="78" y="66"/>
                  <a:pt x="78" y="66"/>
                  <a:pt x="78" y="66"/>
                </a:cubicBezTo>
                <a:cubicBezTo>
                  <a:pt x="78" y="61"/>
                  <a:pt x="78" y="61"/>
                  <a:pt x="78" y="61"/>
                </a:cubicBezTo>
                <a:cubicBezTo>
                  <a:pt x="82" y="61"/>
                  <a:pt x="82" y="61"/>
                  <a:pt x="82" y="61"/>
                </a:cubicBezTo>
                <a:cubicBezTo>
                  <a:pt x="82" y="61"/>
                  <a:pt x="82" y="61"/>
                  <a:pt x="82" y="61"/>
                </a:cubicBezTo>
                <a:cubicBezTo>
                  <a:pt x="78" y="51"/>
                  <a:pt x="78" y="51"/>
                  <a:pt x="78" y="51"/>
                </a:cubicBezTo>
                <a:cubicBezTo>
                  <a:pt x="78" y="37"/>
                  <a:pt x="78" y="37"/>
                  <a:pt x="78" y="37"/>
                </a:cubicBezTo>
                <a:cubicBezTo>
                  <a:pt x="87" y="59"/>
                  <a:pt x="87" y="59"/>
                  <a:pt x="87" y="59"/>
                </a:cubicBezTo>
                <a:cubicBezTo>
                  <a:pt x="118" y="27"/>
                  <a:pt x="118" y="27"/>
                  <a:pt x="118" y="27"/>
                </a:cubicBezTo>
                <a:cubicBezTo>
                  <a:pt x="78" y="27"/>
                  <a:pt x="78" y="27"/>
                  <a:pt x="78" y="27"/>
                </a:cubicBezTo>
                <a:cubicBezTo>
                  <a:pt x="78" y="22"/>
                  <a:pt x="78" y="22"/>
                  <a:pt x="78" y="22"/>
                </a:cubicBezTo>
                <a:cubicBezTo>
                  <a:pt x="123" y="22"/>
                  <a:pt x="123" y="22"/>
                  <a:pt x="123" y="22"/>
                </a:cubicBezTo>
                <a:cubicBezTo>
                  <a:pt x="124" y="23"/>
                  <a:pt x="124" y="23"/>
                  <a:pt x="124" y="23"/>
                </a:cubicBezTo>
                <a:cubicBezTo>
                  <a:pt x="118" y="6"/>
                  <a:pt x="118" y="6"/>
                  <a:pt x="118" y="6"/>
                </a:cubicBezTo>
                <a:cubicBezTo>
                  <a:pt x="106" y="12"/>
                  <a:pt x="106" y="12"/>
                  <a:pt x="106" y="12"/>
                </a:cubicBezTo>
                <a:cubicBezTo>
                  <a:pt x="105" y="12"/>
                  <a:pt x="104" y="12"/>
                  <a:pt x="104" y="11"/>
                </a:cubicBezTo>
                <a:cubicBezTo>
                  <a:pt x="103" y="10"/>
                  <a:pt x="104" y="9"/>
                  <a:pt x="104" y="9"/>
                </a:cubicBezTo>
                <a:cubicBezTo>
                  <a:pt x="120" y="1"/>
                  <a:pt x="120" y="1"/>
                  <a:pt x="120" y="1"/>
                </a:cubicBezTo>
                <a:cubicBezTo>
                  <a:pt x="121" y="0"/>
                  <a:pt x="122" y="1"/>
                  <a:pt x="123" y="2"/>
                </a:cubicBezTo>
                <a:cubicBezTo>
                  <a:pt x="123" y="2"/>
                  <a:pt x="123" y="3"/>
                  <a:pt x="122" y="4"/>
                </a:cubicBezTo>
                <a:cubicBezTo>
                  <a:pt x="121" y="4"/>
                  <a:pt x="121" y="4"/>
                  <a:pt x="121" y="4"/>
                </a:cubicBezTo>
                <a:cubicBezTo>
                  <a:pt x="124" y="12"/>
                  <a:pt x="124" y="12"/>
                  <a:pt x="124" y="12"/>
                </a:cubicBezTo>
                <a:cubicBezTo>
                  <a:pt x="125" y="9"/>
                  <a:pt x="127" y="7"/>
                  <a:pt x="129" y="7"/>
                </a:cubicBezTo>
                <a:cubicBezTo>
                  <a:pt x="130" y="7"/>
                  <a:pt x="130" y="7"/>
                  <a:pt x="130" y="7"/>
                </a:cubicBezTo>
                <a:cubicBezTo>
                  <a:pt x="130" y="7"/>
                  <a:pt x="130" y="7"/>
                  <a:pt x="130" y="7"/>
                </a:cubicBezTo>
                <a:cubicBezTo>
                  <a:pt x="130" y="7"/>
                  <a:pt x="131" y="8"/>
                  <a:pt x="131" y="8"/>
                </a:cubicBezTo>
                <a:cubicBezTo>
                  <a:pt x="131" y="16"/>
                  <a:pt x="131" y="16"/>
                  <a:pt x="131" y="16"/>
                </a:cubicBezTo>
                <a:cubicBezTo>
                  <a:pt x="131" y="17"/>
                  <a:pt x="130" y="17"/>
                  <a:pt x="130" y="17"/>
                </a:cubicBezTo>
                <a:cubicBezTo>
                  <a:pt x="130" y="17"/>
                  <a:pt x="130" y="17"/>
                  <a:pt x="130" y="17"/>
                </a:cubicBezTo>
                <a:cubicBezTo>
                  <a:pt x="129" y="17"/>
                  <a:pt x="129" y="17"/>
                  <a:pt x="129" y="17"/>
                </a:cubicBezTo>
                <a:cubicBezTo>
                  <a:pt x="128" y="17"/>
                  <a:pt x="127" y="17"/>
                  <a:pt x="126" y="16"/>
                </a:cubicBezTo>
                <a:cubicBezTo>
                  <a:pt x="133" y="34"/>
                  <a:pt x="133" y="34"/>
                  <a:pt x="133" y="34"/>
                </a:cubicBezTo>
                <a:cubicBezTo>
                  <a:pt x="136" y="33"/>
                  <a:pt x="139" y="33"/>
                  <a:pt x="142" y="33"/>
                </a:cubicBezTo>
                <a:cubicBezTo>
                  <a:pt x="142" y="39"/>
                  <a:pt x="142" y="39"/>
                  <a:pt x="142" y="39"/>
                </a:cubicBezTo>
                <a:cubicBezTo>
                  <a:pt x="142" y="39"/>
                  <a:pt x="142" y="39"/>
                  <a:pt x="142" y="39"/>
                </a:cubicBezTo>
                <a:cubicBezTo>
                  <a:pt x="139" y="39"/>
                  <a:pt x="137" y="39"/>
                  <a:pt x="135" y="40"/>
                </a:cubicBezTo>
                <a:cubicBezTo>
                  <a:pt x="138" y="49"/>
                  <a:pt x="138" y="49"/>
                  <a:pt x="138" y="49"/>
                </a:cubicBezTo>
                <a:cubicBezTo>
                  <a:pt x="140" y="49"/>
                  <a:pt x="141" y="48"/>
                  <a:pt x="142" y="48"/>
                </a:cubicBezTo>
                <a:close/>
                <a:moveTo>
                  <a:pt x="78" y="15"/>
                </a:moveTo>
                <a:cubicBezTo>
                  <a:pt x="79" y="15"/>
                  <a:pt x="80" y="14"/>
                  <a:pt x="80" y="12"/>
                </a:cubicBezTo>
                <a:cubicBezTo>
                  <a:pt x="80" y="11"/>
                  <a:pt x="79" y="10"/>
                  <a:pt x="78" y="10"/>
                </a:cubicBezTo>
                <a:lnTo>
                  <a:pt x="78" y="15"/>
                </a:lnTo>
                <a:close/>
                <a:moveTo>
                  <a:pt x="78" y="10"/>
                </a:moveTo>
                <a:cubicBezTo>
                  <a:pt x="78" y="15"/>
                  <a:pt x="78" y="15"/>
                  <a:pt x="78" y="15"/>
                </a:cubicBezTo>
                <a:cubicBezTo>
                  <a:pt x="78" y="16"/>
                  <a:pt x="77" y="16"/>
                  <a:pt x="76" y="16"/>
                </a:cubicBezTo>
                <a:cubicBezTo>
                  <a:pt x="70" y="16"/>
                  <a:pt x="70" y="16"/>
                  <a:pt x="70" y="16"/>
                </a:cubicBezTo>
                <a:cubicBezTo>
                  <a:pt x="73" y="22"/>
                  <a:pt x="73" y="22"/>
                  <a:pt x="73" y="22"/>
                </a:cubicBezTo>
                <a:cubicBezTo>
                  <a:pt x="78" y="22"/>
                  <a:pt x="78" y="22"/>
                  <a:pt x="78" y="22"/>
                </a:cubicBezTo>
                <a:cubicBezTo>
                  <a:pt x="78" y="27"/>
                  <a:pt x="78" y="27"/>
                  <a:pt x="78" y="27"/>
                </a:cubicBezTo>
                <a:cubicBezTo>
                  <a:pt x="75" y="27"/>
                  <a:pt x="75" y="27"/>
                  <a:pt x="75" y="27"/>
                </a:cubicBezTo>
                <a:cubicBezTo>
                  <a:pt x="78" y="37"/>
                  <a:pt x="78" y="37"/>
                  <a:pt x="78" y="37"/>
                </a:cubicBezTo>
                <a:cubicBezTo>
                  <a:pt x="78" y="51"/>
                  <a:pt x="78" y="51"/>
                  <a:pt x="78" y="51"/>
                </a:cubicBezTo>
                <a:cubicBezTo>
                  <a:pt x="69" y="28"/>
                  <a:pt x="69" y="28"/>
                  <a:pt x="69" y="28"/>
                </a:cubicBezTo>
                <a:cubicBezTo>
                  <a:pt x="53" y="44"/>
                  <a:pt x="53" y="44"/>
                  <a:pt x="53" y="44"/>
                </a:cubicBezTo>
                <a:cubicBezTo>
                  <a:pt x="53" y="38"/>
                  <a:pt x="53" y="38"/>
                  <a:pt x="53" y="38"/>
                </a:cubicBezTo>
                <a:cubicBezTo>
                  <a:pt x="68" y="23"/>
                  <a:pt x="68" y="23"/>
                  <a:pt x="68" y="23"/>
                </a:cubicBezTo>
                <a:cubicBezTo>
                  <a:pt x="65" y="16"/>
                  <a:pt x="65" y="16"/>
                  <a:pt x="65" y="16"/>
                </a:cubicBezTo>
                <a:cubicBezTo>
                  <a:pt x="61" y="16"/>
                  <a:pt x="61" y="16"/>
                  <a:pt x="61" y="16"/>
                </a:cubicBezTo>
                <a:cubicBezTo>
                  <a:pt x="59" y="16"/>
                  <a:pt x="58" y="14"/>
                  <a:pt x="58" y="12"/>
                </a:cubicBezTo>
                <a:cubicBezTo>
                  <a:pt x="58" y="11"/>
                  <a:pt x="59" y="9"/>
                  <a:pt x="61" y="9"/>
                </a:cubicBezTo>
                <a:cubicBezTo>
                  <a:pt x="76" y="9"/>
                  <a:pt x="76" y="9"/>
                  <a:pt x="76" y="9"/>
                </a:cubicBezTo>
                <a:cubicBezTo>
                  <a:pt x="77" y="9"/>
                  <a:pt x="78" y="9"/>
                  <a:pt x="78" y="10"/>
                </a:cubicBezTo>
                <a:close/>
                <a:moveTo>
                  <a:pt x="78" y="61"/>
                </a:moveTo>
                <a:cubicBezTo>
                  <a:pt x="59" y="61"/>
                  <a:pt x="59" y="61"/>
                  <a:pt x="59" y="61"/>
                </a:cubicBezTo>
                <a:cubicBezTo>
                  <a:pt x="59" y="55"/>
                  <a:pt x="57" y="49"/>
                  <a:pt x="53" y="45"/>
                </a:cubicBezTo>
                <a:cubicBezTo>
                  <a:pt x="53" y="60"/>
                  <a:pt x="53" y="60"/>
                  <a:pt x="53" y="60"/>
                </a:cubicBezTo>
                <a:cubicBezTo>
                  <a:pt x="53" y="60"/>
                  <a:pt x="53" y="60"/>
                  <a:pt x="53" y="61"/>
                </a:cubicBezTo>
                <a:cubicBezTo>
                  <a:pt x="53" y="61"/>
                  <a:pt x="53" y="61"/>
                  <a:pt x="53" y="61"/>
                </a:cubicBezTo>
                <a:cubicBezTo>
                  <a:pt x="53" y="66"/>
                  <a:pt x="53" y="66"/>
                  <a:pt x="53" y="66"/>
                </a:cubicBezTo>
                <a:cubicBezTo>
                  <a:pt x="53" y="66"/>
                  <a:pt x="53" y="66"/>
                  <a:pt x="53" y="66"/>
                </a:cubicBezTo>
                <a:cubicBezTo>
                  <a:pt x="53" y="66"/>
                  <a:pt x="53" y="66"/>
                  <a:pt x="53" y="66"/>
                </a:cubicBezTo>
                <a:cubicBezTo>
                  <a:pt x="53" y="81"/>
                  <a:pt x="53" y="81"/>
                  <a:pt x="53" y="81"/>
                </a:cubicBezTo>
                <a:cubicBezTo>
                  <a:pt x="56" y="77"/>
                  <a:pt x="59" y="71"/>
                  <a:pt x="59" y="66"/>
                </a:cubicBezTo>
                <a:cubicBezTo>
                  <a:pt x="78" y="66"/>
                  <a:pt x="78" y="66"/>
                  <a:pt x="78" y="66"/>
                </a:cubicBezTo>
                <a:lnTo>
                  <a:pt x="78" y="61"/>
                </a:lnTo>
                <a:close/>
                <a:moveTo>
                  <a:pt x="78" y="76"/>
                </a:moveTo>
                <a:cubicBezTo>
                  <a:pt x="78" y="78"/>
                  <a:pt x="78" y="78"/>
                  <a:pt x="78" y="78"/>
                </a:cubicBezTo>
                <a:cubicBezTo>
                  <a:pt x="77" y="78"/>
                  <a:pt x="77" y="78"/>
                  <a:pt x="77" y="78"/>
                </a:cubicBezTo>
                <a:cubicBezTo>
                  <a:pt x="76" y="78"/>
                  <a:pt x="76" y="77"/>
                  <a:pt x="76" y="76"/>
                </a:cubicBezTo>
                <a:cubicBezTo>
                  <a:pt x="77" y="76"/>
                  <a:pt x="77" y="75"/>
                  <a:pt x="78" y="76"/>
                </a:cubicBezTo>
                <a:close/>
                <a:moveTo>
                  <a:pt x="53" y="38"/>
                </a:moveTo>
                <a:cubicBezTo>
                  <a:pt x="53" y="44"/>
                  <a:pt x="53" y="44"/>
                  <a:pt x="53" y="44"/>
                </a:cubicBezTo>
                <a:cubicBezTo>
                  <a:pt x="53" y="44"/>
                  <a:pt x="53" y="44"/>
                  <a:pt x="53" y="44"/>
                </a:cubicBezTo>
                <a:cubicBezTo>
                  <a:pt x="53" y="45"/>
                  <a:pt x="53" y="45"/>
                  <a:pt x="53" y="45"/>
                </a:cubicBezTo>
                <a:cubicBezTo>
                  <a:pt x="53" y="60"/>
                  <a:pt x="53" y="60"/>
                  <a:pt x="53" y="60"/>
                </a:cubicBezTo>
                <a:cubicBezTo>
                  <a:pt x="53" y="56"/>
                  <a:pt x="51" y="52"/>
                  <a:pt x="49" y="49"/>
                </a:cubicBezTo>
                <a:cubicBezTo>
                  <a:pt x="47" y="50"/>
                  <a:pt x="47" y="50"/>
                  <a:pt x="47" y="50"/>
                </a:cubicBezTo>
                <a:cubicBezTo>
                  <a:pt x="47" y="39"/>
                  <a:pt x="47" y="39"/>
                  <a:pt x="47" y="39"/>
                </a:cubicBezTo>
                <a:cubicBezTo>
                  <a:pt x="48" y="40"/>
                  <a:pt x="49" y="40"/>
                  <a:pt x="50" y="41"/>
                </a:cubicBezTo>
                <a:lnTo>
                  <a:pt x="53" y="38"/>
                </a:lnTo>
                <a:close/>
                <a:moveTo>
                  <a:pt x="53" y="61"/>
                </a:moveTo>
                <a:cubicBezTo>
                  <a:pt x="53" y="66"/>
                  <a:pt x="53" y="66"/>
                  <a:pt x="53" y="66"/>
                </a:cubicBezTo>
                <a:cubicBezTo>
                  <a:pt x="47" y="66"/>
                  <a:pt x="47" y="66"/>
                  <a:pt x="47" y="66"/>
                </a:cubicBezTo>
                <a:cubicBezTo>
                  <a:pt x="47" y="61"/>
                  <a:pt x="47" y="61"/>
                  <a:pt x="47" y="61"/>
                </a:cubicBezTo>
                <a:lnTo>
                  <a:pt x="53" y="61"/>
                </a:lnTo>
                <a:close/>
                <a:moveTo>
                  <a:pt x="53" y="66"/>
                </a:moveTo>
                <a:cubicBezTo>
                  <a:pt x="53" y="81"/>
                  <a:pt x="53" y="81"/>
                  <a:pt x="53" y="81"/>
                </a:cubicBezTo>
                <a:cubicBezTo>
                  <a:pt x="51" y="83"/>
                  <a:pt x="50" y="85"/>
                  <a:pt x="47" y="87"/>
                </a:cubicBezTo>
                <a:cubicBezTo>
                  <a:pt x="47" y="78"/>
                  <a:pt x="47" y="78"/>
                  <a:pt x="47" y="78"/>
                </a:cubicBezTo>
                <a:cubicBezTo>
                  <a:pt x="50" y="75"/>
                  <a:pt x="52" y="71"/>
                  <a:pt x="53" y="66"/>
                </a:cubicBezTo>
                <a:close/>
                <a:moveTo>
                  <a:pt x="47" y="39"/>
                </a:moveTo>
                <a:cubicBezTo>
                  <a:pt x="47" y="50"/>
                  <a:pt x="47" y="50"/>
                  <a:pt x="47" y="50"/>
                </a:cubicBezTo>
                <a:cubicBezTo>
                  <a:pt x="42" y="56"/>
                  <a:pt x="42" y="56"/>
                  <a:pt x="42" y="56"/>
                </a:cubicBezTo>
                <a:cubicBezTo>
                  <a:pt x="43" y="57"/>
                  <a:pt x="43" y="59"/>
                  <a:pt x="44" y="61"/>
                </a:cubicBezTo>
                <a:cubicBezTo>
                  <a:pt x="47" y="61"/>
                  <a:pt x="47" y="61"/>
                  <a:pt x="47" y="61"/>
                </a:cubicBezTo>
                <a:cubicBezTo>
                  <a:pt x="47" y="66"/>
                  <a:pt x="47" y="66"/>
                  <a:pt x="47" y="66"/>
                </a:cubicBezTo>
                <a:cubicBezTo>
                  <a:pt x="43" y="66"/>
                  <a:pt x="43" y="66"/>
                  <a:pt x="43" y="66"/>
                </a:cubicBezTo>
                <a:cubicBezTo>
                  <a:pt x="43" y="69"/>
                  <a:pt x="41" y="71"/>
                  <a:pt x="39" y="73"/>
                </a:cubicBezTo>
                <a:cubicBezTo>
                  <a:pt x="39" y="70"/>
                  <a:pt x="39" y="70"/>
                  <a:pt x="39" y="70"/>
                </a:cubicBezTo>
                <a:cubicBezTo>
                  <a:pt x="40" y="69"/>
                  <a:pt x="41" y="67"/>
                  <a:pt x="41" y="66"/>
                </a:cubicBezTo>
                <a:cubicBezTo>
                  <a:pt x="39" y="66"/>
                  <a:pt x="39" y="66"/>
                  <a:pt x="39" y="66"/>
                </a:cubicBezTo>
                <a:cubicBezTo>
                  <a:pt x="39" y="61"/>
                  <a:pt x="39" y="61"/>
                  <a:pt x="39" y="61"/>
                </a:cubicBezTo>
                <a:cubicBezTo>
                  <a:pt x="41" y="61"/>
                  <a:pt x="41" y="61"/>
                  <a:pt x="41" y="61"/>
                </a:cubicBezTo>
                <a:cubicBezTo>
                  <a:pt x="41" y="60"/>
                  <a:pt x="41" y="58"/>
                  <a:pt x="40" y="57"/>
                </a:cubicBezTo>
                <a:cubicBezTo>
                  <a:pt x="39" y="58"/>
                  <a:pt x="39" y="58"/>
                  <a:pt x="39" y="58"/>
                </a:cubicBezTo>
                <a:cubicBezTo>
                  <a:pt x="39" y="52"/>
                  <a:pt x="39" y="52"/>
                  <a:pt x="39" y="52"/>
                </a:cubicBezTo>
                <a:cubicBezTo>
                  <a:pt x="45" y="45"/>
                  <a:pt x="45" y="45"/>
                  <a:pt x="45" y="45"/>
                </a:cubicBezTo>
                <a:cubicBezTo>
                  <a:pt x="44" y="43"/>
                  <a:pt x="41" y="42"/>
                  <a:pt x="39" y="41"/>
                </a:cubicBezTo>
                <a:cubicBezTo>
                  <a:pt x="39" y="35"/>
                  <a:pt x="39" y="35"/>
                  <a:pt x="39" y="35"/>
                </a:cubicBezTo>
                <a:cubicBezTo>
                  <a:pt x="42" y="36"/>
                  <a:pt x="45" y="37"/>
                  <a:pt x="47" y="39"/>
                </a:cubicBezTo>
                <a:close/>
                <a:moveTo>
                  <a:pt x="47" y="78"/>
                </a:moveTo>
                <a:cubicBezTo>
                  <a:pt x="47" y="87"/>
                  <a:pt x="47" y="87"/>
                  <a:pt x="47" y="87"/>
                </a:cubicBezTo>
                <a:cubicBezTo>
                  <a:pt x="45" y="88"/>
                  <a:pt x="42" y="90"/>
                  <a:pt x="39" y="91"/>
                </a:cubicBezTo>
                <a:cubicBezTo>
                  <a:pt x="39" y="85"/>
                  <a:pt x="39" y="85"/>
                  <a:pt x="39" y="85"/>
                </a:cubicBezTo>
                <a:cubicBezTo>
                  <a:pt x="42" y="83"/>
                  <a:pt x="45" y="81"/>
                  <a:pt x="47" y="78"/>
                </a:cubicBezTo>
                <a:close/>
                <a:moveTo>
                  <a:pt x="39" y="35"/>
                </a:moveTo>
                <a:cubicBezTo>
                  <a:pt x="39" y="41"/>
                  <a:pt x="39" y="41"/>
                  <a:pt x="39" y="41"/>
                </a:cubicBezTo>
                <a:cubicBezTo>
                  <a:pt x="36" y="40"/>
                  <a:pt x="33" y="39"/>
                  <a:pt x="30" y="39"/>
                </a:cubicBezTo>
                <a:cubicBezTo>
                  <a:pt x="29" y="39"/>
                  <a:pt x="29" y="39"/>
                  <a:pt x="29" y="39"/>
                </a:cubicBezTo>
                <a:cubicBezTo>
                  <a:pt x="29" y="33"/>
                  <a:pt x="29" y="33"/>
                  <a:pt x="29" y="33"/>
                </a:cubicBezTo>
                <a:cubicBezTo>
                  <a:pt x="30" y="33"/>
                  <a:pt x="30" y="33"/>
                  <a:pt x="30" y="33"/>
                </a:cubicBezTo>
                <a:cubicBezTo>
                  <a:pt x="33" y="33"/>
                  <a:pt x="36" y="34"/>
                  <a:pt x="39" y="35"/>
                </a:cubicBezTo>
                <a:close/>
                <a:moveTo>
                  <a:pt x="39" y="52"/>
                </a:moveTo>
                <a:cubicBezTo>
                  <a:pt x="39" y="58"/>
                  <a:pt x="39" y="58"/>
                  <a:pt x="39" y="58"/>
                </a:cubicBezTo>
                <a:cubicBezTo>
                  <a:pt x="37" y="61"/>
                  <a:pt x="37" y="61"/>
                  <a:pt x="37" y="61"/>
                </a:cubicBezTo>
                <a:cubicBezTo>
                  <a:pt x="39" y="61"/>
                  <a:pt x="39" y="61"/>
                  <a:pt x="39" y="61"/>
                </a:cubicBezTo>
                <a:cubicBezTo>
                  <a:pt x="39" y="66"/>
                  <a:pt x="39" y="66"/>
                  <a:pt x="39" y="66"/>
                </a:cubicBezTo>
                <a:cubicBezTo>
                  <a:pt x="33" y="66"/>
                  <a:pt x="33" y="66"/>
                  <a:pt x="33" y="66"/>
                </a:cubicBezTo>
                <a:cubicBezTo>
                  <a:pt x="33" y="67"/>
                  <a:pt x="31" y="67"/>
                  <a:pt x="30" y="67"/>
                </a:cubicBezTo>
                <a:cubicBezTo>
                  <a:pt x="29" y="67"/>
                  <a:pt x="29" y="67"/>
                  <a:pt x="29" y="67"/>
                </a:cubicBezTo>
                <a:cubicBezTo>
                  <a:pt x="29" y="58"/>
                  <a:pt x="29" y="58"/>
                  <a:pt x="29" y="58"/>
                </a:cubicBezTo>
                <a:cubicBezTo>
                  <a:pt x="30" y="58"/>
                  <a:pt x="30" y="58"/>
                  <a:pt x="30" y="58"/>
                </a:cubicBezTo>
                <a:cubicBezTo>
                  <a:pt x="31" y="58"/>
                  <a:pt x="31" y="58"/>
                  <a:pt x="32" y="59"/>
                </a:cubicBezTo>
                <a:cubicBezTo>
                  <a:pt x="37" y="54"/>
                  <a:pt x="37" y="54"/>
                  <a:pt x="37" y="54"/>
                </a:cubicBezTo>
                <a:cubicBezTo>
                  <a:pt x="35" y="52"/>
                  <a:pt x="32" y="51"/>
                  <a:pt x="30" y="51"/>
                </a:cubicBezTo>
                <a:cubicBezTo>
                  <a:pt x="29" y="51"/>
                  <a:pt x="29" y="51"/>
                  <a:pt x="29" y="51"/>
                </a:cubicBezTo>
                <a:cubicBezTo>
                  <a:pt x="29" y="49"/>
                  <a:pt x="29" y="49"/>
                  <a:pt x="29" y="49"/>
                </a:cubicBezTo>
                <a:cubicBezTo>
                  <a:pt x="30" y="49"/>
                  <a:pt x="30" y="49"/>
                  <a:pt x="30" y="49"/>
                </a:cubicBezTo>
                <a:cubicBezTo>
                  <a:pt x="33" y="49"/>
                  <a:pt x="36" y="50"/>
                  <a:pt x="39" y="52"/>
                </a:cubicBezTo>
                <a:close/>
                <a:moveTo>
                  <a:pt x="39" y="70"/>
                </a:moveTo>
                <a:cubicBezTo>
                  <a:pt x="39" y="73"/>
                  <a:pt x="39" y="73"/>
                  <a:pt x="39" y="73"/>
                </a:cubicBezTo>
                <a:cubicBezTo>
                  <a:pt x="37" y="76"/>
                  <a:pt x="33" y="77"/>
                  <a:pt x="30" y="77"/>
                </a:cubicBezTo>
                <a:cubicBezTo>
                  <a:pt x="29" y="77"/>
                  <a:pt x="29" y="77"/>
                  <a:pt x="29" y="77"/>
                </a:cubicBezTo>
                <a:cubicBezTo>
                  <a:pt x="29" y="75"/>
                  <a:pt x="29" y="75"/>
                  <a:pt x="29" y="75"/>
                </a:cubicBezTo>
                <a:cubicBezTo>
                  <a:pt x="30" y="75"/>
                  <a:pt x="30" y="75"/>
                  <a:pt x="30" y="75"/>
                </a:cubicBezTo>
                <a:cubicBezTo>
                  <a:pt x="33" y="75"/>
                  <a:pt x="37" y="73"/>
                  <a:pt x="39" y="70"/>
                </a:cubicBezTo>
                <a:close/>
                <a:moveTo>
                  <a:pt x="39" y="85"/>
                </a:moveTo>
                <a:cubicBezTo>
                  <a:pt x="39" y="91"/>
                  <a:pt x="39" y="91"/>
                  <a:pt x="39" y="91"/>
                </a:cubicBezTo>
                <a:cubicBezTo>
                  <a:pt x="36" y="92"/>
                  <a:pt x="33" y="92"/>
                  <a:pt x="30" y="92"/>
                </a:cubicBezTo>
                <a:cubicBezTo>
                  <a:pt x="29" y="92"/>
                  <a:pt x="29" y="92"/>
                  <a:pt x="29" y="92"/>
                </a:cubicBezTo>
                <a:cubicBezTo>
                  <a:pt x="29" y="87"/>
                  <a:pt x="29" y="87"/>
                  <a:pt x="29" y="87"/>
                </a:cubicBezTo>
                <a:cubicBezTo>
                  <a:pt x="30" y="87"/>
                  <a:pt x="30" y="87"/>
                  <a:pt x="30" y="87"/>
                </a:cubicBezTo>
                <a:cubicBezTo>
                  <a:pt x="33" y="87"/>
                  <a:pt x="36" y="86"/>
                  <a:pt x="39" y="85"/>
                </a:cubicBezTo>
                <a:close/>
                <a:moveTo>
                  <a:pt x="29" y="33"/>
                </a:moveTo>
                <a:cubicBezTo>
                  <a:pt x="29" y="39"/>
                  <a:pt x="29" y="39"/>
                  <a:pt x="29" y="39"/>
                </a:cubicBezTo>
                <a:cubicBezTo>
                  <a:pt x="16" y="39"/>
                  <a:pt x="6" y="50"/>
                  <a:pt x="6" y="63"/>
                </a:cubicBezTo>
                <a:cubicBezTo>
                  <a:pt x="6" y="76"/>
                  <a:pt x="16" y="86"/>
                  <a:pt x="29" y="87"/>
                </a:cubicBezTo>
                <a:cubicBezTo>
                  <a:pt x="29" y="92"/>
                  <a:pt x="29" y="92"/>
                  <a:pt x="29" y="92"/>
                </a:cubicBezTo>
                <a:cubicBezTo>
                  <a:pt x="13" y="92"/>
                  <a:pt x="0" y="79"/>
                  <a:pt x="0" y="63"/>
                </a:cubicBezTo>
                <a:cubicBezTo>
                  <a:pt x="0" y="47"/>
                  <a:pt x="13" y="33"/>
                  <a:pt x="29" y="33"/>
                </a:cubicBezTo>
                <a:close/>
                <a:moveTo>
                  <a:pt x="29" y="49"/>
                </a:moveTo>
                <a:cubicBezTo>
                  <a:pt x="22" y="49"/>
                  <a:pt x="15" y="55"/>
                  <a:pt x="15" y="63"/>
                </a:cubicBezTo>
                <a:cubicBezTo>
                  <a:pt x="15" y="71"/>
                  <a:pt x="22" y="77"/>
                  <a:pt x="29" y="77"/>
                </a:cubicBezTo>
                <a:cubicBezTo>
                  <a:pt x="29" y="75"/>
                  <a:pt x="29" y="75"/>
                  <a:pt x="29" y="75"/>
                </a:cubicBezTo>
                <a:cubicBezTo>
                  <a:pt x="23" y="75"/>
                  <a:pt x="18" y="69"/>
                  <a:pt x="18" y="63"/>
                </a:cubicBezTo>
                <a:cubicBezTo>
                  <a:pt x="18" y="56"/>
                  <a:pt x="23" y="51"/>
                  <a:pt x="29" y="51"/>
                </a:cubicBezTo>
                <a:lnTo>
                  <a:pt x="29" y="49"/>
                </a:lnTo>
                <a:close/>
                <a:moveTo>
                  <a:pt x="29" y="58"/>
                </a:moveTo>
                <a:cubicBezTo>
                  <a:pt x="27" y="58"/>
                  <a:pt x="25" y="60"/>
                  <a:pt x="25" y="63"/>
                </a:cubicBezTo>
                <a:cubicBezTo>
                  <a:pt x="25" y="65"/>
                  <a:pt x="27" y="67"/>
                  <a:pt x="29" y="67"/>
                </a:cubicBezTo>
                <a:lnTo>
                  <a:pt x="29" y="58"/>
                </a:lnTo>
                <a:close/>
              </a:path>
            </a:pathLst>
          </a:custGeom>
          <a:solidFill>
            <a:srgbClr val="486877"/>
          </a:solidFill>
          <a:ln>
            <a:noFill/>
          </a:ln>
          <a:extLst/>
        </p:spPr>
        <p:txBody>
          <a:bodyPr/>
          <a:lstStyle/>
          <a:p>
            <a:endParaRPr lang="zh-CN" altLang="en-US" sz="1600">
              <a:cs typeface="+mn-ea"/>
              <a:sym typeface="+mn-lt"/>
            </a:endParaRPr>
          </a:p>
        </p:txBody>
      </p:sp>
      <p:grpSp>
        <p:nvGrpSpPr>
          <p:cNvPr id="5" name="组合 4"/>
          <p:cNvGrpSpPr/>
          <p:nvPr/>
        </p:nvGrpSpPr>
        <p:grpSpPr>
          <a:xfrm>
            <a:off x="3825655" y="1807676"/>
            <a:ext cx="576263" cy="403931"/>
            <a:chOff x="3825654" y="1981849"/>
            <a:chExt cx="576263" cy="403931"/>
          </a:xfrm>
          <a:solidFill>
            <a:srgbClr val="486877"/>
          </a:solidFill>
        </p:grpSpPr>
        <p:sp>
          <p:nvSpPr>
            <p:cNvPr id="23" name="Freeform 14"/>
            <p:cNvSpPr>
              <a:spLocks noEditPoints="1"/>
            </p:cNvSpPr>
            <p:nvPr/>
          </p:nvSpPr>
          <p:spPr bwMode="auto">
            <a:xfrm>
              <a:off x="3825654" y="1981849"/>
              <a:ext cx="576263" cy="403931"/>
            </a:xfrm>
            <a:custGeom>
              <a:avLst/>
              <a:gdLst>
                <a:gd name="T0" fmla="*/ 144 w 176"/>
                <a:gd name="T1" fmla="*/ 26 h 111"/>
                <a:gd name="T2" fmla="*/ 113 w 176"/>
                <a:gd name="T3" fmla="*/ 70 h 111"/>
                <a:gd name="T4" fmla="*/ 81 w 176"/>
                <a:gd name="T5" fmla="*/ 82 h 111"/>
                <a:gd name="T6" fmla="*/ 82 w 176"/>
                <a:gd name="T7" fmla="*/ 82 h 111"/>
                <a:gd name="T8" fmla="*/ 82 w 176"/>
                <a:gd name="T9" fmla="*/ 81 h 111"/>
                <a:gd name="T10" fmla="*/ 82 w 176"/>
                <a:gd name="T11" fmla="*/ 81 h 111"/>
                <a:gd name="T12" fmla="*/ 83 w 176"/>
                <a:gd name="T13" fmla="*/ 81 h 111"/>
                <a:gd name="T14" fmla="*/ 83 w 176"/>
                <a:gd name="T15" fmla="*/ 81 h 111"/>
                <a:gd name="T16" fmla="*/ 83 w 176"/>
                <a:gd name="T17" fmla="*/ 81 h 111"/>
                <a:gd name="T18" fmla="*/ 84 w 176"/>
                <a:gd name="T19" fmla="*/ 81 h 111"/>
                <a:gd name="T20" fmla="*/ 84 w 176"/>
                <a:gd name="T21" fmla="*/ 81 h 111"/>
                <a:gd name="T22" fmla="*/ 84 w 176"/>
                <a:gd name="T23" fmla="*/ 81 h 111"/>
                <a:gd name="T24" fmla="*/ 84 w 176"/>
                <a:gd name="T25" fmla="*/ 81 h 111"/>
                <a:gd name="T26" fmla="*/ 97 w 176"/>
                <a:gd name="T27" fmla="*/ 82 h 111"/>
                <a:gd name="T28" fmla="*/ 84 w 176"/>
                <a:gd name="T29" fmla="*/ 98 h 111"/>
                <a:gd name="T30" fmla="*/ 83 w 176"/>
                <a:gd name="T31" fmla="*/ 98 h 111"/>
                <a:gd name="T32" fmla="*/ 81 w 176"/>
                <a:gd name="T33" fmla="*/ 97 h 111"/>
                <a:gd name="T34" fmla="*/ 79 w 176"/>
                <a:gd name="T35" fmla="*/ 97 h 111"/>
                <a:gd name="T36" fmla="*/ 79 w 176"/>
                <a:gd name="T37" fmla="*/ 97 h 111"/>
                <a:gd name="T38" fmla="*/ 78 w 176"/>
                <a:gd name="T39" fmla="*/ 97 h 111"/>
                <a:gd name="T40" fmla="*/ 78 w 176"/>
                <a:gd name="T41" fmla="*/ 97 h 111"/>
                <a:gd name="T42" fmla="*/ 78 w 176"/>
                <a:gd name="T43" fmla="*/ 97 h 111"/>
                <a:gd name="T44" fmla="*/ 77 w 176"/>
                <a:gd name="T45" fmla="*/ 97 h 111"/>
                <a:gd name="T46" fmla="*/ 77 w 176"/>
                <a:gd name="T47" fmla="*/ 97 h 111"/>
                <a:gd name="T48" fmla="*/ 77 w 176"/>
                <a:gd name="T49" fmla="*/ 97 h 111"/>
                <a:gd name="T50" fmla="*/ 77 w 176"/>
                <a:gd name="T51" fmla="*/ 97 h 111"/>
                <a:gd name="T52" fmla="*/ 76 w 176"/>
                <a:gd name="T53" fmla="*/ 96 h 111"/>
                <a:gd name="T54" fmla="*/ 76 w 176"/>
                <a:gd name="T55" fmla="*/ 96 h 111"/>
                <a:gd name="T56" fmla="*/ 75 w 176"/>
                <a:gd name="T57" fmla="*/ 96 h 111"/>
                <a:gd name="T58" fmla="*/ 75 w 176"/>
                <a:gd name="T59" fmla="*/ 96 h 111"/>
                <a:gd name="T60" fmla="*/ 75 w 176"/>
                <a:gd name="T61" fmla="*/ 96 h 111"/>
                <a:gd name="T62" fmla="*/ 74 w 176"/>
                <a:gd name="T63" fmla="*/ 96 h 111"/>
                <a:gd name="T64" fmla="*/ 74 w 176"/>
                <a:gd name="T65" fmla="*/ 95 h 111"/>
                <a:gd name="T66" fmla="*/ 74 w 176"/>
                <a:gd name="T67" fmla="*/ 95 h 111"/>
                <a:gd name="T68" fmla="*/ 73 w 176"/>
                <a:gd name="T69" fmla="*/ 95 h 111"/>
                <a:gd name="T70" fmla="*/ 73 w 176"/>
                <a:gd name="T71" fmla="*/ 94 h 111"/>
                <a:gd name="T72" fmla="*/ 72 w 176"/>
                <a:gd name="T73" fmla="*/ 93 h 111"/>
                <a:gd name="T74" fmla="*/ 72 w 176"/>
                <a:gd name="T75" fmla="*/ 93 h 111"/>
                <a:gd name="T76" fmla="*/ 72 w 176"/>
                <a:gd name="T77" fmla="*/ 93 h 111"/>
                <a:gd name="T78" fmla="*/ 71 w 176"/>
                <a:gd name="T79" fmla="*/ 92 h 111"/>
                <a:gd name="T80" fmla="*/ 71 w 176"/>
                <a:gd name="T81" fmla="*/ 92 h 111"/>
                <a:gd name="T82" fmla="*/ 71 w 176"/>
                <a:gd name="T83" fmla="*/ 91 h 111"/>
                <a:gd name="T84" fmla="*/ 71 w 176"/>
                <a:gd name="T85" fmla="*/ 90 h 111"/>
                <a:gd name="T86" fmla="*/ 71 w 176"/>
                <a:gd name="T87" fmla="*/ 90 h 111"/>
                <a:gd name="T88" fmla="*/ 71 w 176"/>
                <a:gd name="T89" fmla="*/ 89 h 111"/>
                <a:gd name="T90" fmla="*/ 71 w 176"/>
                <a:gd name="T91" fmla="*/ 88 h 111"/>
                <a:gd name="T92" fmla="*/ 71 w 176"/>
                <a:gd name="T93" fmla="*/ 87 h 111"/>
                <a:gd name="T94" fmla="*/ 72 w 176"/>
                <a:gd name="T95" fmla="*/ 76 h 111"/>
                <a:gd name="T96" fmla="*/ 39 w 176"/>
                <a:gd name="T97" fmla="*/ 57 h 111"/>
                <a:gd name="T98" fmla="*/ 41 w 176"/>
                <a:gd name="T99" fmla="*/ 57 h 111"/>
                <a:gd name="T100" fmla="*/ 30 w 176"/>
                <a:gd name="T101" fmla="*/ 107 h 111"/>
                <a:gd name="T102" fmla="*/ 39 w 176"/>
                <a:gd name="T103" fmla="*/ 103 h 111"/>
                <a:gd name="T104" fmla="*/ 30 w 176"/>
                <a:gd name="T105" fmla="*/ 61 h 111"/>
                <a:gd name="T106" fmla="*/ 39 w 176"/>
                <a:gd name="T107" fmla="*/ 57 h 111"/>
                <a:gd name="T108" fmla="*/ 39 w 176"/>
                <a:gd name="T109" fmla="*/ 57 h 111"/>
                <a:gd name="T110" fmla="*/ 29 w 176"/>
                <a:gd name="T111" fmla="*/ 107 h 111"/>
                <a:gd name="T112" fmla="*/ 30 w 176"/>
                <a:gd name="T113" fmla="*/ 76 h 111"/>
                <a:gd name="T114" fmla="*/ 29 w 176"/>
                <a:gd name="T115" fmla="*/ 61 h 111"/>
                <a:gd name="T116" fmla="*/ 30 w 176"/>
                <a:gd name="T117" fmla="*/ 61 h 111"/>
                <a:gd name="T118" fmla="*/ 21 w 176"/>
                <a:gd name="T119" fmla="*/ 110 h 111"/>
                <a:gd name="T120" fmla="*/ 26 w 176"/>
                <a:gd name="T121" fmla="*/ 75 h 111"/>
                <a:gd name="T122" fmla="*/ 24 w 176"/>
                <a:gd name="T123" fmla="*/ 64 h 111"/>
                <a:gd name="T124" fmla="*/ 29 w 176"/>
                <a:gd name="T125" fmla="*/ 6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6" h="111">
                  <a:moveTo>
                    <a:pt x="99" y="38"/>
                  </a:moveTo>
                  <a:cubicBezTo>
                    <a:pt x="114" y="2"/>
                    <a:pt x="119" y="0"/>
                    <a:pt x="116" y="32"/>
                  </a:cubicBezTo>
                  <a:cubicBezTo>
                    <a:pt x="121" y="31"/>
                    <a:pt x="121" y="31"/>
                    <a:pt x="121" y="31"/>
                  </a:cubicBezTo>
                  <a:cubicBezTo>
                    <a:pt x="131" y="27"/>
                    <a:pt x="135" y="26"/>
                    <a:pt x="144" y="26"/>
                  </a:cubicBezTo>
                  <a:cubicBezTo>
                    <a:pt x="167" y="27"/>
                    <a:pt x="176" y="35"/>
                    <a:pt x="165" y="47"/>
                  </a:cubicBezTo>
                  <a:cubicBezTo>
                    <a:pt x="154" y="58"/>
                    <a:pt x="142" y="60"/>
                    <a:pt x="130" y="64"/>
                  </a:cubicBezTo>
                  <a:cubicBezTo>
                    <a:pt x="125" y="65"/>
                    <a:pt x="120" y="66"/>
                    <a:pt x="116" y="68"/>
                  </a:cubicBezTo>
                  <a:cubicBezTo>
                    <a:pt x="115" y="68"/>
                    <a:pt x="114" y="69"/>
                    <a:pt x="113" y="70"/>
                  </a:cubicBezTo>
                  <a:cubicBezTo>
                    <a:pt x="107" y="74"/>
                    <a:pt x="100" y="76"/>
                    <a:pt x="90" y="77"/>
                  </a:cubicBezTo>
                  <a:cubicBezTo>
                    <a:pt x="87" y="78"/>
                    <a:pt x="84" y="80"/>
                    <a:pt x="81" y="82"/>
                  </a:cubicBezTo>
                  <a:cubicBezTo>
                    <a:pt x="81" y="82"/>
                    <a:pt x="81" y="82"/>
                    <a:pt x="81" y="82"/>
                  </a:cubicBezTo>
                  <a:cubicBezTo>
                    <a:pt x="81" y="82"/>
                    <a:pt x="81" y="82"/>
                    <a:pt x="81"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2" y="82"/>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8" y="81"/>
                    <a:pt x="92" y="81"/>
                    <a:pt x="97" y="82"/>
                  </a:cubicBezTo>
                  <a:cubicBezTo>
                    <a:pt x="97" y="82"/>
                    <a:pt x="97" y="82"/>
                    <a:pt x="97" y="82"/>
                  </a:cubicBezTo>
                  <a:cubicBezTo>
                    <a:pt x="99" y="82"/>
                    <a:pt x="102" y="84"/>
                    <a:pt x="103" y="88"/>
                  </a:cubicBezTo>
                  <a:cubicBezTo>
                    <a:pt x="104" y="92"/>
                    <a:pt x="103" y="96"/>
                    <a:pt x="101" y="96"/>
                  </a:cubicBezTo>
                  <a:cubicBezTo>
                    <a:pt x="100" y="96"/>
                    <a:pt x="100" y="96"/>
                    <a:pt x="100" y="96"/>
                  </a:cubicBezTo>
                  <a:cubicBezTo>
                    <a:pt x="93" y="97"/>
                    <a:pt x="88" y="98"/>
                    <a:pt x="84"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2" y="98"/>
                    <a:pt x="82" y="97"/>
                  </a:cubicBezTo>
                  <a:cubicBezTo>
                    <a:pt x="82" y="97"/>
                    <a:pt x="82" y="97"/>
                    <a:pt x="82" y="97"/>
                  </a:cubicBezTo>
                  <a:cubicBezTo>
                    <a:pt x="81" y="97"/>
                    <a:pt x="81" y="97"/>
                    <a:pt x="81" y="97"/>
                  </a:cubicBezTo>
                  <a:cubicBezTo>
                    <a:pt x="80" y="97"/>
                    <a:pt x="80" y="97"/>
                    <a:pt x="80" y="97"/>
                  </a:cubicBezTo>
                  <a:cubicBezTo>
                    <a:pt x="80" y="97"/>
                    <a:pt x="80" y="97"/>
                    <a:pt x="80" y="97"/>
                  </a:cubicBezTo>
                  <a:cubicBezTo>
                    <a:pt x="80" y="97"/>
                    <a:pt x="80" y="97"/>
                    <a:pt x="80" y="97"/>
                  </a:cubicBezTo>
                  <a:cubicBezTo>
                    <a:pt x="80" y="97"/>
                    <a:pt x="79" y="97"/>
                    <a:pt x="79" y="97"/>
                  </a:cubicBezTo>
                  <a:cubicBezTo>
                    <a:pt x="79" y="97"/>
                    <a:pt x="79" y="97"/>
                    <a:pt x="79" y="97"/>
                  </a:cubicBezTo>
                  <a:cubicBezTo>
                    <a:pt x="79" y="97"/>
                    <a:pt x="79" y="97"/>
                    <a:pt x="79" y="97"/>
                  </a:cubicBezTo>
                  <a:cubicBezTo>
                    <a:pt x="79" y="97"/>
                    <a:pt x="79" y="97"/>
                    <a:pt x="79" y="97"/>
                  </a:cubicBezTo>
                  <a:cubicBezTo>
                    <a:pt x="79" y="97"/>
                    <a:pt x="79" y="97"/>
                    <a:pt x="79"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4" y="96"/>
                    <a:pt x="74" y="96"/>
                    <a:pt x="74" y="96"/>
                  </a:cubicBezTo>
                  <a:cubicBezTo>
                    <a:pt x="74" y="96"/>
                    <a:pt x="74" y="96"/>
                    <a:pt x="74" y="96"/>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3" y="95"/>
                    <a:pt x="73" y="95"/>
                    <a:pt x="73" y="95"/>
                  </a:cubicBezTo>
                  <a:cubicBezTo>
                    <a:pt x="73" y="95"/>
                    <a:pt x="73" y="95"/>
                    <a:pt x="73" y="95"/>
                  </a:cubicBezTo>
                  <a:cubicBezTo>
                    <a:pt x="73" y="95"/>
                    <a:pt x="73" y="95"/>
                    <a:pt x="73" y="95"/>
                  </a:cubicBezTo>
                  <a:cubicBezTo>
                    <a:pt x="73" y="95"/>
                    <a:pt x="73" y="95"/>
                    <a:pt x="73" y="95"/>
                  </a:cubicBezTo>
                  <a:cubicBezTo>
                    <a:pt x="73" y="95"/>
                    <a:pt x="73" y="95"/>
                    <a:pt x="73" y="95"/>
                  </a:cubicBezTo>
                  <a:cubicBezTo>
                    <a:pt x="73" y="95"/>
                    <a:pt x="73" y="95"/>
                    <a:pt x="73" y="95"/>
                  </a:cubicBezTo>
                  <a:cubicBezTo>
                    <a:pt x="73" y="94"/>
                    <a:pt x="73" y="94"/>
                    <a:pt x="73" y="94"/>
                  </a:cubicBezTo>
                  <a:cubicBezTo>
                    <a:pt x="72" y="94"/>
                    <a:pt x="72" y="94"/>
                    <a:pt x="72" y="94"/>
                  </a:cubicBezTo>
                  <a:cubicBezTo>
                    <a:pt x="72" y="94"/>
                    <a:pt x="72" y="94"/>
                    <a:pt x="72" y="94"/>
                  </a:cubicBezTo>
                  <a:cubicBezTo>
                    <a:pt x="72" y="94"/>
                    <a:pt x="72" y="94"/>
                    <a:pt x="72" y="94"/>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1" y="93"/>
                    <a:pt x="71" y="93"/>
                    <a:pt x="71" y="93"/>
                  </a:cubicBezTo>
                  <a:cubicBezTo>
                    <a:pt x="71" y="93"/>
                    <a:pt x="71" y="93"/>
                    <a:pt x="71" y="93"/>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1" y="91"/>
                    <a:pt x="71" y="91"/>
                    <a:pt x="71" y="91"/>
                  </a:cubicBezTo>
                  <a:cubicBezTo>
                    <a:pt x="71" y="91"/>
                    <a:pt x="71" y="91"/>
                    <a:pt x="71" y="91"/>
                  </a:cubicBezTo>
                  <a:cubicBezTo>
                    <a:pt x="71" y="91"/>
                    <a:pt x="71" y="91"/>
                    <a:pt x="71" y="91"/>
                  </a:cubicBezTo>
                  <a:cubicBezTo>
                    <a:pt x="71" y="91"/>
                    <a:pt x="71" y="91"/>
                    <a:pt x="71" y="91"/>
                  </a:cubicBezTo>
                  <a:cubicBezTo>
                    <a:pt x="71" y="91"/>
                    <a:pt x="71" y="91"/>
                    <a:pt x="71" y="91"/>
                  </a:cubicBezTo>
                  <a:cubicBezTo>
                    <a:pt x="71" y="91"/>
                    <a:pt x="71" y="91"/>
                    <a:pt x="71" y="91"/>
                  </a:cubicBezTo>
                  <a:cubicBezTo>
                    <a:pt x="71" y="90"/>
                    <a:pt x="71" y="90"/>
                    <a:pt x="71" y="90"/>
                  </a:cubicBezTo>
                  <a:cubicBezTo>
                    <a:pt x="71" y="90"/>
                    <a:pt x="71" y="90"/>
                    <a:pt x="71" y="90"/>
                  </a:cubicBezTo>
                  <a:cubicBezTo>
                    <a:pt x="71" y="90"/>
                    <a:pt x="71" y="90"/>
                    <a:pt x="71" y="90"/>
                  </a:cubicBezTo>
                  <a:cubicBezTo>
                    <a:pt x="71" y="90"/>
                    <a:pt x="71" y="90"/>
                    <a:pt x="71" y="90"/>
                  </a:cubicBezTo>
                  <a:cubicBezTo>
                    <a:pt x="71" y="90"/>
                    <a:pt x="71" y="90"/>
                    <a:pt x="71" y="90"/>
                  </a:cubicBezTo>
                  <a:cubicBezTo>
                    <a:pt x="71" y="90"/>
                    <a:pt x="71" y="90"/>
                    <a:pt x="71" y="90"/>
                  </a:cubicBezTo>
                  <a:cubicBezTo>
                    <a:pt x="71" y="89"/>
                    <a:pt x="71" y="89"/>
                    <a:pt x="71" y="89"/>
                  </a:cubicBezTo>
                  <a:cubicBezTo>
                    <a:pt x="71" y="89"/>
                    <a:pt x="71" y="89"/>
                    <a:pt x="71" y="89"/>
                  </a:cubicBezTo>
                  <a:cubicBezTo>
                    <a:pt x="71" y="89"/>
                    <a:pt x="71" y="89"/>
                    <a:pt x="71" y="89"/>
                  </a:cubicBezTo>
                  <a:cubicBezTo>
                    <a:pt x="71" y="89"/>
                    <a:pt x="71" y="89"/>
                    <a:pt x="71" y="89"/>
                  </a:cubicBezTo>
                  <a:cubicBezTo>
                    <a:pt x="71" y="88"/>
                    <a:pt x="71" y="88"/>
                    <a:pt x="71" y="88"/>
                  </a:cubicBezTo>
                  <a:cubicBezTo>
                    <a:pt x="71" y="88"/>
                    <a:pt x="71" y="88"/>
                    <a:pt x="71" y="88"/>
                  </a:cubicBezTo>
                  <a:cubicBezTo>
                    <a:pt x="71" y="88"/>
                    <a:pt x="71" y="88"/>
                    <a:pt x="71" y="88"/>
                  </a:cubicBezTo>
                  <a:cubicBezTo>
                    <a:pt x="71" y="88"/>
                    <a:pt x="71" y="88"/>
                    <a:pt x="71" y="88"/>
                  </a:cubicBezTo>
                  <a:cubicBezTo>
                    <a:pt x="71" y="88"/>
                    <a:pt x="71" y="88"/>
                    <a:pt x="71" y="88"/>
                  </a:cubicBezTo>
                  <a:cubicBezTo>
                    <a:pt x="71" y="88"/>
                    <a:pt x="71" y="88"/>
                    <a:pt x="71" y="88"/>
                  </a:cubicBezTo>
                  <a:cubicBezTo>
                    <a:pt x="71" y="87"/>
                    <a:pt x="71" y="87"/>
                    <a:pt x="71" y="87"/>
                  </a:cubicBezTo>
                  <a:cubicBezTo>
                    <a:pt x="72" y="87"/>
                    <a:pt x="73" y="86"/>
                    <a:pt x="74" y="86"/>
                  </a:cubicBezTo>
                  <a:cubicBezTo>
                    <a:pt x="61" y="93"/>
                    <a:pt x="49" y="98"/>
                    <a:pt x="39" y="103"/>
                  </a:cubicBezTo>
                  <a:cubicBezTo>
                    <a:pt x="39" y="96"/>
                    <a:pt x="39" y="96"/>
                    <a:pt x="39" y="96"/>
                  </a:cubicBezTo>
                  <a:cubicBezTo>
                    <a:pt x="52" y="88"/>
                    <a:pt x="63" y="82"/>
                    <a:pt x="72" y="76"/>
                  </a:cubicBezTo>
                  <a:cubicBezTo>
                    <a:pt x="59" y="78"/>
                    <a:pt x="48" y="78"/>
                    <a:pt x="39" y="77"/>
                  </a:cubicBezTo>
                  <a:cubicBezTo>
                    <a:pt x="39" y="57"/>
                    <a:pt x="39" y="57"/>
                    <a:pt x="39" y="57"/>
                  </a:cubicBezTo>
                  <a:cubicBezTo>
                    <a:pt x="40" y="57"/>
                    <a:pt x="40" y="57"/>
                    <a:pt x="40" y="57"/>
                  </a:cubicBezTo>
                  <a:cubicBezTo>
                    <a:pt x="39" y="57"/>
                    <a:pt x="39" y="57"/>
                    <a:pt x="39" y="57"/>
                  </a:cubicBezTo>
                  <a:cubicBezTo>
                    <a:pt x="39" y="52"/>
                    <a:pt x="39" y="52"/>
                    <a:pt x="39" y="52"/>
                  </a:cubicBezTo>
                  <a:cubicBezTo>
                    <a:pt x="40" y="51"/>
                    <a:pt x="40" y="50"/>
                    <a:pt x="41" y="49"/>
                  </a:cubicBezTo>
                  <a:cubicBezTo>
                    <a:pt x="45" y="49"/>
                    <a:pt x="45" y="51"/>
                    <a:pt x="42" y="57"/>
                  </a:cubicBezTo>
                  <a:cubicBezTo>
                    <a:pt x="41" y="57"/>
                    <a:pt x="41" y="57"/>
                    <a:pt x="41" y="57"/>
                  </a:cubicBezTo>
                  <a:cubicBezTo>
                    <a:pt x="41" y="57"/>
                    <a:pt x="41" y="57"/>
                    <a:pt x="41" y="57"/>
                  </a:cubicBezTo>
                  <a:cubicBezTo>
                    <a:pt x="60" y="50"/>
                    <a:pt x="80" y="44"/>
                    <a:pt x="99" y="38"/>
                  </a:cubicBezTo>
                  <a:close/>
                  <a:moveTo>
                    <a:pt x="39" y="103"/>
                  </a:moveTo>
                  <a:cubicBezTo>
                    <a:pt x="36" y="104"/>
                    <a:pt x="33" y="105"/>
                    <a:pt x="30" y="107"/>
                  </a:cubicBezTo>
                  <a:cubicBezTo>
                    <a:pt x="30" y="101"/>
                    <a:pt x="30" y="101"/>
                    <a:pt x="30" y="101"/>
                  </a:cubicBezTo>
                  <a:cubicBezTo>
                    <a:pt x="31" y="100"/>
                    <a:pt x="31" y="100"/>
                    <a:pt x="31" y="100"/>
                  </a:cubicBezTo>
                  <a:cubicBezTo>
                    <a:pt x="34" y="99"/>
                    <a:pt x="37" y="97"/>
                    <a:pt x="39" y="96"/>
                  </a:cubicBezTo>
                  <a:lnTo>
                    <a:pt x="39" y="103"/>
                  </a:lnTo>
                  <a:close/>
                  <a:moveTo>
                    <a:pt x="39" y="77"/>
                  </a:moveTo>
                  <a:cubicBezTo>
                    <a:pt x="36" y="77"/>
                    <a:pt x="33" y="77"/>
                    <a:pt x="31" y="76"/>
                  </a:cubicBezTo>
                  <a:cubicBezTo>
                    <a:pt x="30" y="76"/>
                    <a:pt x="30" y="76"/>
                    <a:pt x="30" y="76"/>
                  </a:cubicBezTo>
                  <a:cubicBezTo>
                    <a:pt x="30" y="61"/>
                    <a:pt x="30" y="61"/>
                    <a:pt x="30" y="61"/>
                  </a:cubicBezTo>
                  <a:cubicBezTo>
                    <a:pt x="30" y="61"/>
                    <a:pt x="30" y="61"/>
                    <a:pt x="30" y="61"/>
                  </a:cubicBezTo>
                  <a:cubicBezTo>
                    <a:pt x="30" y="61"/>
                    <a:pt x="30" y="61"/>
                    <a:pt x="30" y="61"/>
                  </a:cubicBezTo>
                  <a:cubicBezTo>
                    <a:pt x="30" y="53"/>
                    <a:pt x="30" y="53"/>
                    <a:pt x="30" y="53"/>
                  </a:cubicBezTo>
                  <a:cubicBezTo>
                    <a:pt x="33" y="55"/>
                    <a:pt x="36" y="56"/>
                    <a:pt x="39" y="57"/>
                  </a:cubicBezTo>
                  <a:cubicBezTo>
                    <a:pt x="38" y="56"/>
                    <a:pt x="37" y="56"/>
                    <a:pt x="36" y="56"/>
                  </a:cubicBezTo>
                  <a:cubicBezTo>
                    <a:pt x="37" y="54"/>
                    <a:pt x="38" y="53"/>
                    <a:pt x="39" y="52"/>
                  </a:cubicBezTo>
                  <a:cubicBezTo>
                    <a:pt x="39" y="57"/>
                    <a:pt x="39" y="57"/>
                    <a:pt x="39" y="57"/>
                  </a:cubicBezTo>
                  <a:cubicBezTo>
                    <a:pt x="39" y="57"/>
                    <a:pt x="39" y="57"/>
                    <a:pt x="39" y="57"/>
                  </a:cubicBezTo>
                  <a:cubicBezTo>
                    <a:pt x="39" y="57"/>
                    <a:pt x="39" y="57"/>
                    <a:pt x="39" y="57"/>
                  </a:cubicBezTo>
                  <a:lnTo>
                    <a:pt x="39" y="77"/>
                  </a:lnTo>
                  <a:close/>
                  <a:moveTo>
                    <a:pt x="30" y="107"/>
                  </a:moveTo>
                  <a:cubicBezTo>
                    <a:pt x="29" y="107"/>
                    <a:pt x="29" y="107"/>
                    <a:pt x="29" y="107"/>
                  </a:cubicBezTo>
                  <a:cubicBezTo>
                    <a:pt x="29" y="102"/>
                    <a:pt x="29" y="102"/>
                    <a:pt x="29" y="102"/>
                  </a:cubicBezTo>
                  <a:cubicBezTo>
                    <a:pt x="30" y="101"/>
                    <a:pt x="30" y="101"/>
                    <a:pt x="30" y="101"/>
                  </a:cubicBezTo>
                  <a:lnTo>
                    <a:pt x="30" y="107"/>
                  </a:lnTo>
                  <a:close/>
                  <a:moveTo>
                    <a:pt x="30" y="76"/>
                  </a:moveTo>
                  <a:cubicBezTo>
                    <a:pt x="30" y="76"/>
                    <a:pt x="29" y="76"/>
                    <a:pt x="29" y="76"/>
                  </a:cubicBezTo>
                  <a:cubicBezTo>
                    <a:pt x="29" y="61"/>
                    <a:pt x="29" y="61"/>
                    <a:pt x="29" y="61"/>
                  </a:cubicBezTo>
                  <a:cubicBezTo>
                    <a:pt x="29" y="61"/>
                    <a:pt x="29" y="61"/>
                    <a:pt x="29" y="61"/>
                  </a:cubicBezTo>
                  <a:cubicBezTo>
                    <a:pt x="29" y="61"/>
                    <a:pt x="29" y="61"/>
                    <a:pt x="29" y="61"/>
                  </a:cubicBezTo>
                  <a:cubicBezTo>
                    <a:pt x="29" y="52"/>
                    <a:pt x="29" y="52"/>
                    <a:pt x="29" y="52"/>
                  </a:cubicBezTo>
                  <a:cubicBezTo>
                    <a:pt x="29" y="53"/>
                    <a:pt x="30" y="53"/>
                    <a:pt x="30" y="53"/>
                  </a:cubicBezTo>
                  <a:cubicBezTo>
                    <a:pt x="30" y="61"/>
                    <a:pt x="30" y="61"/>
                    <a:pt x="30" y="61"/>
                  </a:cubicBezTo>
                  <a:cubicBezTo>
                    <a:pt x="30" y="61"/>
                    <a:pt x="30" y="61"/>
                    <a:pt x="30" y="61"/>
                  </a:cubicBezTo>
                  <a:cubicBezTo>
                    <a:pt x="30" y="61"/>
                    <a:pt x="30" y="61"/>
                    <a:pt x="30" y="61"/>
                  </a:cubicBezTo>
                  <a:lnTo>
                    <a:pt x="30" y="76"/>
                  </a:lnTo>
                  <a:close/>
                  <a:moveTo>
                    <a:pt x="29" y="107"/>
                  </a:moveTo>
                  <a:cubicBezTo>
                    <a:pt x="26" y="108"/>
                    <a:pt x="24" y="109"/>
                    <a:pt x="21" y="110"/>
                  </a:cubicBezTo>
                  <a:cubicBezTo>
                    <a:pt x="15" y="111"/>
                    <a:pt x="18" y="108"/>
                    <a:pt x="29" y="102"/>
                  </a:cubicBezTo>
                  <a:lnTo>
                    <a:pt x="29" y="107"/>
                  </a:lnTo>
                  <a:close/>
                  <a:moveTo>
                    <a:pt x="29" y="76"/>
                  </a:moveTo>
                  <a:cubicBezTo>
                    <a:pt x="28" y="76"/>
                    <a:pt x="27" y="75"/>
                    <a:pt x="26" y="75"/>
                  </a:cubicBezTo>
                  <a:cubicBezTo>
                    <a:pt x="4" y="87"/>
                    <a:pt x="3" y="86"/>
                    <a:pt x="22" y="73"/>
                  </a:cubicBezTo>
                  <a:cubicBezTo>
                    <a:pt x="20" y="70"/>
                    <a:pt x="21" y="67"/>
                    <a:pt x="25" y="64"/>
                  </a:cubicBezTo>
                  <a:cubicBezTo>
                    <a:pt x="25" y="64"/>
                    <a:pt x="25" y="64"/>
                    <a:pt x="25" y="64"/>
                  </a:cubicBezTo>
                  <a:cubicBezTo>
                    <a:pt x="24" y="64"/>
                    <a:pt x="24" y="64"/>
                    <a:pt x="24" y="64"/>
                  </a:cubicBezTo>
                  <a:cubicBezTo>
                    <a:pt x="19" y="58"/>
                    <a:pt x="11" y="50"/>
                    <a:pt x="0" y="38"/>
                  </a:cubicBezTo>
                  <a:cubicBezTo>
                    <a:pt x="4" y="35"/>
                    <a:pt x="9" y="36"/>
                    <a:pt x="13" y="39"/>
                  </a:cubicBezTo>
                  <a:cubicBezTo>
                    <a:pt x="19" y="45"/>
                    <a:pt x="24" y="49"/>
                    <a:pt x="29" y="52"/>
                  </a:cubicBezTo>
                  <a:cubicBezTo>
                    <a:pt x="29" y="61"/>
                    <a:pt x="29" y="61"/>
                    <a:pt x="29" y="61"/>
                  </a:cubicBezTo>
                  <a:cubicBezTo>
                    <a:pt x="29" y="62"/>
                    <a:pt x="29" y="62"/>
                    <a:pt x="29" y="62"/>
                  </a:cubicBezTo>
                  <a:cubicBezTo>
                    <a:pt x="29" y="61"/>
                    <a:pt x="29" y="61"/>
                    <a:pt x="29" y="61"/>
                  </a:cubicBezTo>
                  <a:lnTo>
                    <a:pt x="29" y="76"/>
                  </a:lnTo>
                  <a:close/>
                </a:path>
              </a:pathLst>
            </a:custGeom>
            <a:grpFill/>
            <a:ln>
              <a:noFill/>
            </a:ln>
            <a:extLst/>
          </p:spPr>
          <p:txBody>
            <a:bodyPr/>
            <a:lstStyle/>
            <a:p>
              <a:endParaRPr lang="zh-CN" altLang="en-US" sz="1600">
                <a:cs typeface="+mn-ea"/>
                <a:sym typeface="+mn-lt"/>
              </a:endParaRPr>
            </a:p>
          </p:txBody>
        </p:sp>
        <p:sp>
          <p:nvSpPr>
            <p:cNvPr id="24" name="Freeform 15"/>
            <p:cNvSpPr>
              <a:spLocks/>
            </p:cNvSpPr>
            <p:nvPr/>
          </p:nvSpPr>
          <p:spPr bwMode="auto">
            <a:xfrm>
              <a:off x="4284441" y="2094739"/>
              <a:ext cx="58738" cy="54681"/>
            </a:xfrm>
            <a:custGeom>
              <a:avLst/>
              <a:gdLst>
                <a:gd name="T0" fmla="*/ 16 w 18"/>
                <a:gd name="T1" fmla="*/ 5 h 15"/>
                <a:gd name="T2" fmla="*/ 6 w 18"/>
                <a:gd name="T3" fmla="*/ 12 h 15"/>
                <a:gd name="T4" fmla="*/ 1 w 18"/>
                <a:gd name="T5" fmla="*/ 10 h 15"/>
                <a:gd name="T6" fmla="*/ 3 w 18"/>
                <a:gd name="T7" fmla="*/ 7 h 15"/>
                <a:gd name="T8" fmla="*/ 11 w 18"/>
                <a:gd name="T9" fmla="*/ 1 h 15"/>
                <a:gd name="T10" fmla="*/ 15 w 18"/>
                <a:gd name="T11" fmla="*/ 1 h 15"/>
                <a:gd name="T12" fmla="*/ 16 w 18"/>
                <a:gd name="T13" fmla="*/ 2 h 15"/>
                <a:gd name="T14" fmla="*/ 16 w 1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6" y="5"/>
                  </a:moveTo>
                  <a:cubicBezTo>
                    <a:pt x="12" y="8"/>
                    <a:pt x="10" y="10"/>
                    <a:pt x="6" y="12"/>
                  </a:cubicBezTo>
                  <a:cubicBezTo>
                    <a:pt x="2" y="14"/>
                    <a:pt x="0" y="15"/>
                    <a:pt x="1" y="10"/>
                  </a:cubicBezTo>
                  <a:cubicBezTo>
                    <a:pt x="1" y="8"/>
                    <a:pt x="1" y="7"/>
                    <a:pt x="3" y="7"/>
                  </a:cubicBezTo>
                  <a:cubicBezTo>
                    <a:pt x="5" y="6"/>
                    <a:pt x="7" y="4"/>
                    <a:pt x="11" y="1"/>
                  </a:cubicBezTo>
                  <a:cubicBezTo>
                    <a:pt x="13" y="0"/>
                    <a:pt x="13" y="0"/>
                    <a:pt x="15" y="1"/>
                  </a:cubicBezTo>
                  <a:cubicBezTo>
                    <a:pt x="16" y="2"/>
                    <a:pt x="16" y="2"/>
                    <a:pt x="16" y="2"/>
                  </a:cubicBezTo>
                  <a:cubicBezTo>
                    <a:pt x="18" y="2"/>
                    <a:pt x="17" y="3"/>
                    <a:pt x="16" y="5"/>
                  </a:cubicBezTo>
                  <a:close/>
                </a:path>
              </a:pathLst>
            </a:custGeom>
            <a:grpFill/>
            <a:ln>
              <a:noFill/>
            </a:ln>
            <a:extLst/>
          </p:spPr>
          <p:txBody>
            <a:bodyPr/>
            <a:lstStyle/>
            <a:p>
              <a:endParaRPr lang="zh-CN" altLang="en-US" sz="1600">
                <a:cs typeface="+mn-ea"/>
                <a:sym typeface="+mn-lt"/>
              </a:endParaRPr>
            </a:p>
          </p:txBody>
        </p:sp>
        <p:sp>
          <p:nvSpPr>
            <p:cNvPr id="25" name="Freeform 16"/>
            <p:cNvSpPr>
              <a:spLocks/>
            </p:cNvSpPr>
            <p:nvPr/>
          </p:nvSpPr>
          <p:spPr bwMode="auto">
            <a:xfrm>
              <a:off x="4322541" y="2080627"/>
              <a:ext cx="20638" cy="17639"/>
            </a:xfrm>
            <a:custGeom>
              <a:avLst/>
              <a:gdLst>
                <a:gd name="T0" fmla="*/ 6 w 6"/>
                <a:gd name="T1" fmla="*/ 5 h 5"/>
                <a:gd name="T2" fmla="*/ 1 w 6"/>
                <a:gd name="T3" fmla="*/ 3 h 5"/>
                <a:gd name="T4" fmla="*/ 0 w 6"/>
                <a:gd name="T5" fmla="*/ 0 h 5"/>
                <a:gd name="T6" fmla="*/ 5 w 6"/>
                <a:gd name="T7" fmla="*/ 1 h 5"/>
                <a:gd name="T8" fmla="*/ 6 w 6"/>
                <a:gd name="T9" fmla="*/ 5 h 5"/>
              </a:gdLst>
              <a:ahLst/>
              <a:cxnLst>
                <a:cxn ang="0">
                  <a:pos x="T0" y="T1"/>
                </a:cxn>
                <a:cxn ang="0">
                  <a:pos x="T2" y="T3"/>
                </a:cxn>
                <a:cxn ang="0">
                  <a:pos x="T4" y="T5"/>
                </a:cxn>
                <a:cxn ang="0">
                  <a:pos x="T6" y="T7"/>
                </a:cxn>
                <a:cxn ang="0">
                  <a:pos x="T8" y="T9"/>
                </a:cxn>
              </a:cxnLst>
              <a:rect l="0" t="0" r="r" b="b"/>
              <a:pathLst>
                <a:path w="6" h="5">
                  <a:moveTo>
                    <a:pt x="6" y="5"/>
                  </a:moveTo>
                  <a:cubicBezTo>
                    <a:pt x="4" y="4"/>
                    <a:pt x="3" y="4"/>
                    <a:pt x="1" y="3"/>
                  </a:cubicBezTo>
                  <a:cubicBezTo>
                    <a:pt x="1" y="2"/>
                    <a:pt x="1" y="1"/>
                    <a:pt x="0" y="0"/>
                  </a:cubicBezTo>
                  <a:cubicBezTo>
                    <a:pt x="2" y="0"/>
                    <a:pt x="4" y="0"/>
                    <a:pt x="5" y="1"/>
                  </a:cubicBezTo>
                  <a:cubicBezTo>
                    <a:pt x="6" y="2"/>
                    <a:pt x="6" y="3"/>
                    <a:pt x="6" y="5"/>
                  </a:cubicBezTo>
                  <a:close/>
                </a:path>
              </a:pathLst>
            </a:custGeom>
            <a:grpFill/>
            <a:ln>
              <a:noFill/>
            </a:ln>
            <a:extLst/>
          </p:spPr>
          <p:txBody>
            <a:bodyPr/>
            <a:lstStyle/>
            <a:p>
              <a:endParaRPr lang="zh-CN" altLang="en-US" sz="1600">
                <a:cs typeface="+mn-ea"/>
                <a:sym typeface="+mn-lt"/>
              </a:endParaRPr>
            </a:p>
          </p:txBody>
        </p:sp>
        <p:sp>
          <p:nvSpPr>
            <p:cNvPr id="26" name="Freeform 17"/>
            <p:cNvSpPr>
              <a:spLocks/>
            </p:cNvSpPr>
            <p:nvPr/>
          </p:nvSpPr>
          <p:spPr bwMode="auto">
            <a:xfrm>
              <a:off x="4232053" y="2152948"/>
              <a:ext cx="12700" cy="19403"/>
            </a:xfrm>
            <a:custGeom>
              <a:avLst/>
              <a:gdLst>
                <a:gd name="T0" fmla="*/ 0 w 4"/>
                <a:gd name="T1" fmla="*/ 0 h 5"/>
                <a:gd name="T2" fmla="*/ 0 w 4"/>
                <a:gd name="T3" fmla="*/ 1 h 5"/>
                <a:gd name="T4" fmla="*/ 0 w 4"/>
                <a:gd name="T5" fmla="*/ 3 h 5"/>
                <a:gd name="T6" fmla="*/ 1 w 4"/>
                <a:gd name="T7" fmla="*/ 5 h 5"/>
                <a:gd name="T8" fmla="*/ 3 w 4"/>
                <a:gd name="T9" fmla="*/ 5 h 5"/>
                <a:gd name="T10" fmla="*/ 4 w 4"/>
                <a:gd name="T11" fmla="*/ 4 h 5"/>
                <a:gd name="T12" fmla="*/ 3 w 4"/>
                <a:gd name="T13" fmla="*/ 2 h 5"/>
                <a:gd name="T14" fmla="*/ 2 w 4"/>
                <a:gd name="T15" fmla="*/ 1 h 5"/>
                <a:gd name="T16" fmla="*/ 0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0" y="0"/>
                  </a:moveTo>
                  <a:cubicBezTo>
                    <a:pt x="0" y="0"/>
                    <a:pt x="0" y="1"/>
                    <a:pt x="0" y="1"/>
                  </a:cubicBezTo>
                  <a:cubicBezTo>
                    <a:pt x="0" y="2"/>
                    <a:pt x="0" y="2"/>
                    <a:pt x="0" y="3"/>
                  </a:cubicBezTo>
                  <a:cubicBezTo>
                    <a:pt x="0" y="4"/>
                    <a:pt x="1" y="4"/>
                    <a:pt x="1" y="5"/>
                  </a:cubicBezTo>
                  <a:cubicBezTo>
                    <a:pt x="2" y="5"/>
                    <a:pt x="3" y="5"/>
                    <a:pt x="3" y="5"/>
                  </a:cubicBezTo>
                  <a:cubicBezTo>
                    <a:pt x="3" y="5"/>
                    <a:pt x="4" y="5"/>
                    <a:pt x="4" y="4"/>
                  </a:cubicBezTo>
                  <a:cubicBezTo>
                    <a:pt x="4" y="4"/>
                    <a:pt x="4" y="3"/>
                    <a:pt x="3" y="2"/>
                  </a:cubicBezTo>
                  <a:cubicBezTo>
                    <a:pt x="3" y="2"/>
                    <a:pt x="2" y="1"/>
                    <a:pt x="2" y="1"/>
                  </a:cubicBezTo>
                  <a:cubicBezTo>
                    <a:pt x="1" y="0"/>
                    <a:pt x="1" y="0"/>
                    <a:pt x="0" y="0"/>
                  </a:cubicBezTo>
                  <a:close/>
                </a:path>
              </a:pathLst>
            </a:custGeom>
            <a:grpFill/>
            <a:ln>
              <a:noFill/>
            </a:ln>
            <a:extLst/>
          </p:spPr>
          <p:txBody>
            <a:bodyPr/>
            <a:lstStyle/>
            <a:p>
              <a:endParaRPr lang="zh-CN" altLang="en-US" sz="1600">
                <a:cs typeface="+mn-ea"/>
                <a:sym typeface="+mn-lt"/>
              </a:endParaRPr>
            </a:p>
          </p:txBody>
        </p:sp>
        <p:sp>
          <p:nvSpPr>
            <p:cNvPr id="27" name="Freeform 18"/>
            <p:cNvSpPr>
              <a:spLocks/>
            </p:cNvSpPr>
            <p:nvPr/>
          </p:nvSpPr>
          <p:spPr bwMode="auto">
            <a:xfrm>
              <a:off x="4214591" y="2156475"/>
              <a:ext cx="14288" cy="19403"/>
            </a:xfrm>
            <a:custGeom>
              <a:avLst/>
              <a:gdLst>
                <a:gd name="T0" fmla="*/ 1 w 4"/>
                <a:gd name="T1" fmla="*/ 0 h 5"/>
                <a:gd name="T2" fmla="*/ 0 w 4"/>
                <a:gd name="T3" fmla="*/ 1 h 5"/>
                <a:gd name="T4" fmla="*/ 1 w 4"/>
                <a:gd name="T5" fmla="*/ 3 h 5"/>
                <a:gd name="T6" fmla="*/ 2 w 4"/>
                <a:gd name="T7" fmla="*/ 5 h 5"/>
                <a:gd name="T8" fmla="*/ 3 w 4"/>
                <a:gd name="T9" fmla="*/ 5 h 5"/>
                <a:gd name="T10" fmla="*/ 4 w 4"/>
                <a:gd name="T11" fmla="*/ 4 h 5"/>
                <a:gd name="T12" fmla="*/ 4 w 4"/>
                <a:gd name="T13" fmla="*/ 2 h 5"/>
                <a:gd name="T14" fmla="*/ 2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0" y="1"/>
                    <a:pt x="0" y="1"/>
                    <a:pt x="0" y="1"/>
                  </a:cubicBezTo>
                  <a:cubicBezTo>
                    <a:pt x="0" y="2"/>
                    <a:pt x="0" y="3"/>
                    <a:pt x="1" y="3"/>
                  </a:cubicBezTo>
                  <a:cubicBezTo>
                    <a:pt x="1" y="4"/>
                    <a:pt x="1" y="4"/>
                    <a:pt x="2" y="5"/>
                  </a:cubicBezTo>
                  <a:cubicBezTo>
                    <a:pt x="3" y="5"/>
                    <a:pt x="3" y="5"/>
                    <a:pt x="3" y="5"/>
                  </a:cubicBezTo>
                  <a:cubicBezTo>
                    <a:pt x="4" y="5"/>
                    <a:pt x="4" y="5"/>
                    <a:pt x="4" y="4"/>
                  </a:cubicBezTo>
                  <a:cubicBezTo>
                    <a:pt x="4" y="4"/>
                    <a:pt x="4" y="3"/>
                    <a:pt x="4" y="2"/>
                  </a:cubicBezTo>
                  <a:cubicBezTo>
                    <a:pt x="3" y="2"/>
                    <a:pt x="3" y="1"/>
                    <a:pt x="2" y="1"/>
                  </a:cubicBezTo>
                  <a:cubicBezTo>
                    <a:pt x="2" y="0"/>
                    <a:pt x="1" y="0"/>
                    <a:pt x="1" y="0"/>
                  </a:cubicBezTo>
                  <a:close/>
                </a:path>
              </a:pathLst>
            </a:custGeom>
            <a:grpFill/>
            <a:ln>
              <a:noFill/>
            </a:ln>
            <a:extLst/>
          </p:spPr>
          <p:txBody>
            <a:bodyPr/>
            <a:lstStyle/>
            <a:p>
              <a:endParaRPr lang="zh-CN" altLang="en-US" sz="1600">
                <a:cs typeface="+mn-ea"/>
                <a:sym typeface="+mn-lt"/>
              </a:endParaRPr>
            </a:p>
          </p:txBody>
        </p:sp>
        <p:sp>
          <p:nvSpPr>
            <p:cNvPr id="28" name="Freeform 19"/>
            <p:cNvSpPr>
              <a:spLocks/>
            </p:cNvSpPr>
            <p:nvPr/>
          </p:nvSpPr>
          <p:spPr bwMode="auto">
            <a:xfrm>
              <a:off x="4201891" y="2165294"/>
              <a:ext cx="12700" cy="14111"/>
            </a:xfrm>
            <a:custGeom>
              <a:avLst/>
              <a:gdLst>
                <a:gd name="T0" fmla="*/ 0 w 4"/>
                <a:gd name="T1" fmla="*/ 0 h 4"/>
                <a:gd name="T2" fmla="*/ 0 w 4"/>
                <a:gd name="T3" fmla="*/ 1 h 4"/>
                <a:gd name="T4" fmla="*/ 0 w 4"/>
                <a:gd name="T5" fmla="*/ 2 h 4"/>
                <a:gd name="T6" fmla="*/ 1 w 4"/>
                <a:gd name="T7" fmla="*/ 4 h 4"/>
                <a:gd name="T8" fmla="*/ 3 w 4"/>
                <a:gd name="T9" fmla="*/ 4 h 4"/>
                <a:gd name="T10" fmla="*/ 4 w 4"/>
                <a:gd name="T11" fmla="*/ 3 h 4"/>
                <a:gd name="T12" fmla="*/ 3 w 4"/>
                <a:gd name="T13" fmla="*/ 2 h 4"/>
                <a:gd name="T14" fmla="*/ 2 w 4"/>
                <a:gd name="T15" fmla="*/ 0 h 4"/>
                <a:gd name="T16" fmla="*/ 0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0"/>
                  </a:moveTo>
                  <a:cubicBezTo>
                    <a:pt x="0" y="0"/>
                    <a:pt x="0" y="0"/>
                    <a:pt x="0" y="1"/>
                  </a:cubicBezTo>
                  <a:cubicBezTo>
                    <a:pt x="0" y="1"/>
                    <a:pt x="0" y="2"/>
                    <a:pt x="0" y="2"/>
                  </a:cubicBezTo>
                  <a:cubicBezTo>
                    <a:pt x="0" y="3"/>
                    <a:pt x="1" y="4"/>
                    <a:pt x="1" y="4"/>
                  </a:cubicBezTo>
                  <a:cubicBezTo>
                    <a:pt x="2" y="4"/>
                    <a:pt x="3" y="4"/>
                    <a:pt x="3" y="4"/>
                  </a:cubicBezTo>
                  <a:cubicBezTo>
                    <a:pt x="3" y="4"/>
                    <a:pt x="4" y="4"/>
                    <a:pt x="4" y="3"/>
                  </a:cubicBezTo>
                  <a:cubicBezTo>
                    <a:pt x="4" y="3"/>
                    <a:pt x="4" y="2"/>
                    <a:pt x="3" y="2"/>
                  </a:cubicBezTo>
                  <a:cubicBezTo>
                    <a:pt x="3" y="1"/>
                    <a:pt x="2" y="0"/>
                    <a:pt x="2" y="0"/>
                  </a:cubicBezTo>
                  <a:cubicBezTo>
                    <a:pt x="1" y="0"/>
                    <a:pt x="1" y="0"/>
                    <a:pt x="0" y="0"/>
                  </a:cubicBezTo>
                  <a:close/>
                </a:path>
              </a:pathLst>
            </a:custGeom>
            <a:grpFill/>
            <a:ln>
              <a:noFill/>
            </a:ln>
            <a:extLst/>
          </p:spPr>
          <p:txBody>
            <a:bodyPr/>
            <a:lstStyle/>
            <a:p>
              <a:endParaRPr lang="zh-CN" altLang="en-US" sz="1600">
                <a:cs typeface="+mn-ea"/>
                <a:sym typeface="+mn-lt"/>
              </a:endParaRPr>
            </a:p>
          </p:txBody>
        </p:sp>
        <p:sp>
          <p:nvSpPr>
            <p:cNvPr id="29" name="Freeform 20"/>
            <p:cNvSpPr>
              <a:spLocks/>
            </p:cNvSpPr>
            <p:nvPr/>
          </p:nvSpPr>
          <p:spPr bwMode="auto">
            <a:xfrm>
              <a:off x="4186016" y="2168822"/>
              <a:ext cx="12700" cy="17639"/>
            </a:xfrm>
            <a:custGeom>
              <a:avLst/>
              <a:gdLst>
                <a:gd name="T0" fmla="*/ 1 w 4"/>
                <a:gd name="T1" fmla="*/ 0 h 5"/>
                <a:gd name="T2" fmla="*/ 0 w 4"/>
                <a:gd name="T3" fmla="*/ 1 h 5"/>
                <a:gd name="T4" fmla="*/ 1 w 4"/>
                <a:gd name="T5" fmla="*/ 3 h 5"/>
                <a:gd name="T6" fmla="*/ 2 w 4"/>
                <a:gd name="T7" fmla="*/ 4 h 5"/>
                <a:gd name="T8" fmla="*/ 3 w 4"/>
                <a:gd name="T9" fmla="*/ 4 h 5"/>
                <a:gd name="T10" fmla="*/ 4 w 4"/>
                <a:gd name="T11" fmla="*/ 3 h 5"/>
                <a:gd name="T12" fmla="*/ 4 w 4"/>
                <a:gd name="T13" fmla="*/ 2 h 5"/>
                <a:gd name="T14" fmla="*/ 2 w 4"/>
                <a:gd name="T15" fmla="*/ 0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1" y="0"/>
                    <a:pt x="0" y="0"/>
                    <a:pt x="0" y="1"/>
                  </a:cubicBezTo>
                  <a:cubicBezTo>
                    <a:pt x="0" y="1"/>
                    <a:pt x="0" y="2"/>
                    <a:pt x="1" y="3"/>
                  </a:cubicBezTo>
                  <a:cubicBezTo>
                    <a:pt x="1" y="3"/>
                    <a:pt x="1" y="4"/>
                    <a:pt x="2" y="4"/>
                  </a:cubicBezTo>
                  <a:cubicBezTo>
                    <a:pt x="2" y="4"/>
                    <a:pt x="3" y="5"/>
                    <a:pt x="3" y="4"/>
                  </a:cubicBezTo>
                  <a:cubicBezTo>
                    <a:pt x="4" y="4"/>
                    <a:pt x="4" y="4"/>
                    <a:pt x="4" y="3"/>
                  </a:cubicBezTo>
                  <a:cubicBezTo>
                    <a:pt x="4" y="3"/>
                    <a:pt x="4" y="2"/>
                    <a:pt x="4" y="2"/>
                  </a:cubicBezTo>
                  <a:cubicBezTo>
                    <a:pt x="3" y="1"/>
                    <a:pt x="3" y="1"/>
                    <a:pt x="2" y="0"/>
                  </a:cubicBezTo>
                  <a:cubicBezTo>
                    <a:pt x="2" y="0"/>
                    <a:pt x="1" y="0"/>
                    <a:pt x="1" y="0"/>
                  </a:cubicBezTo>
                  <a:close/>
                </a:path>
              </a:pathLst>
            </a:custGeom>
            <a:grpFill/>
            <a:ln>
              <a:noFill/>
            </a:ln>
            <a:extLst/>
          </p:spPr>
          <p:txBody>
            <a:bodyPr/>
            <a:lstStyle/>
            <a:p>
              <a:endParaRPr lang="zh-CN" altLang="en-US" sz="1600">
                <a:cs typeface="+mn-ea"/>
                <a:sym typeface="+mn-lt"/>
              </a:endParaRPr>
            </a:p>
          </p:txBody>
        </p:sp>
        <p:sp>
          <p:nvSpPr>
            <p:cNvPr id="30" name="Freeform 21"/>
            <p:cNvSpPr>
              <a:spLocks/>
            </p:cNvSpPr>
            <p:nvPr/>
          </p:nvSpPr>
          <p:spPr bwMode="auto">
            <a:xfrm>
              <a:off x="4171728" y="2172350"/>
              <a:ext cx="14288" cy="17639"/>
            </a:xfrm>
            <a:custGeom>
              <a:avLst/>
              <a:gdLst>
                <a:gd name="T0" fmla="*/ 1 w 4"/>
                <a:gd name="T1" fmla="*/ 0 h 5"/>
                <a:gd name="T2" fmla="*/ 0 w 4"/>
                <a:gd name="T3" fmla="*/ 1 h 5"/>
                <a:gd name="T4" fmla="*/ 0 w 4"/>
                <a:gd name="T5" fmla="*/ 3 h 5"/>
                <a:gd name="T6" fmla="*/ 1 w 4"/>
                <a:gd name="T7" fmla="*/ 4 h 5"/>
                <a:gd name="T8" fmla="*/ 3 w 4"/>
                <a:gd name="T9" fmla="*/ 5 h 5"/>
                <a:gd name="T10" fmla="*/ 4 w 4"/>
                <a:gd name="T11" fmla="*/ 4 h 5"/>
                <a:gd name="T12" fmla="*/ 3 w 4"/>
                <a:gd name="T13" fmla="*/ 2 h 5"/>
                <a:gd name="T14" fmla="*/ 2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0" y="0"/>
                    <a:pt x="0" y="1"/>
                    <a:pt x="0" y="1"/>
                  </a:cubicBezTo>
                  <a:cubicBezTo>
                    <a:pt x="0" y="2"/>
                    <a:pt x="0" y="2"/>
                    <a:pt x="0" y="3"/>
                  </a:cubicBezTo>
                  <a:cubicBezTo>
                    <a:pt x="0" y="3"/>
                    <a:pt x="1" y="4"/>
                    <a:pt x="1" y="4"/>
                  </a:cubicBezTo>
                  <a:cubicBezTo>
                    <a:pt x="2" y="4"/>
                    <a:pt x="3" y="5"/>
                    <a:pt x="3" y="5"/>
                  </a:cubicBezTo>
                  <a:cubicBezTo>
                    <a:pt x="3" y="4"/>
                    <a:pt x="4" y="4"/>
                    <a:pt x="4" y="4"/>
                  </a:cubicBezTo>
                  <a:cubicBezTo>
                    <a:pt x="4" y="3"/>
                    <a:pt x="4" y="3"/>
                    <a:pt x="3" y="2"/>
                  </a:cubicBezTo>
                  <a:cubicBezTo>
                    <a:pt x="3" y="1"/>
                    <a:pt x="2" y="1"/>
                    <a:pt x="2" y="1"/>
                  </a:cubicBezTo>
                  <a:cubicBezTo>
                    <a:pt x="1" y="0"/>
                    <a:pt x="1" y="0"/>
                    <a:pt x="1" y="0"/>
                  </a:cubicBezTo>
                  <a:close/>
                </a:path>
              </a:pathLst>
            </a:custGeom>
            <a:grpFill/>
            <a:ln>
              <a:noFill/>
            </a:ln>
            <a:extLst/>
          </p:spPr>
          <p:txBody>
            <a:bodyPr/>
            <a:lstStyle/>
            <a:p>
              <a:endParaRPr lang="zh-CN" altLang="en-US" sz="1600">
                <a:cs typeface="+mn-ea"/>
                <a:sym typeface="+mn-lt"/>
              </a:endParaRPr>
            </a:p>
          </p:txBody>
        </p:sp>
        <p:sp>
          <p:nvSpPr>
            <p:cNvPr id="31" name="Freeform 22"/>
            <p:cNvSpPr>
              <a:spLocks/>
            </p:cNvSpPr>
            <p:nvPr/>
          </p:nvSpPr>
          <p:spPr bwMode="auto">
            <a:xfrm>
              <a:off x="4155853" y="2175877"/>
              <a:ext cx="12700" cy="17639"/>
            </a:xfrm>
            <a:custGeom>
              <a:avLst/>
              <a:gdLst>
                <a:gd name="T0" fmla="*/ 1 w 4"/>
                <a:gd name="T1" fmla="*/ 0 h 5"/>
                <a:gd name="T2" fmla="*/ 0 w 4"/>
                <a:gd name="T3" fmla="*/ 1 h 5"/>
                <a:gd name="T4" fmla="*/ 1 w 4"/>
                <a:gd name="T5" fmla="*/ 3 h 5"/>
                <a:gd name="T6" fmla="*/ 2 w 4"/>
                <a:gd name="T7" fmla="*/ 4 h 5"/>
                <a:gd name="T8" fmla="*/ 3 w 4"/>
                <a:gd name="T9" fmla="*/ 5 h 5"/>
                <a:gd name="T10" fmla="*/ 4 w 4"/>
                <a:gd name="T11" fmla="*/ 4 h 5"/>
                <a:gd name="T12" fmla="*/ 4 w 4"/>
                <a:gd name="T13" fmla="*/ 2 h 5"/>
                <a:gd name="T14" fmla="*/ 3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1" y="1"/>
                    <a:pt x="0" y="1"/>
                    <a:pt x="0" y="1"/>
                  </a:cubicBezTo>
                  <a:cubicBezTo>
                    <a:pt x="0" y="2"/>
                    <a:pt x="0" y="2"/>
                    <a:pt x="1" y="3"/>
                  </a:cubicBezTo>
                  <a:cubicBezTo>
                    <a:pt x="1" y="4"/>
                    <a:pt x="1" y="4"/>
                    <a:pt x="2" y="4"/>
                  </a:cubicBezTo>
                  <a:cubicBezTo>
                    <a:pt x="2" y="5"/>
                    <a:pt x="3" y="5"/>
                    <a:pt x="3" y="5"/>
                  </a:cubicBezTo>
                  <a:cubicBezTo>
                    <a:pt x="4" y="5"/>
                    <a:pt x="4" y="4"/>
                    <a:pt x="4" y="4"/>
                  </a:cubicBezTo>
                  <a:cubicBezTo>
                    <a:pt x="4" y="3"/>
                    <a:pt x="4" y="3"/>
                    <a:pt x="4" y="2"/>
                  </a:cubicBezTo>
                  <a:cubicBezTo>
                    <a:pt x="3" y="2"/>
                    <a:pt x="3" y="1"/>
                    <a:pt x="3"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cs typeface="+mn-ea"/>
                <a:sym typeface="+mn-lt"/>
              </a:endParaRPr>
            </a:p>
          </p:txBody>
        </p:sp>
        <p:sp>
          <p:nvSpPr>
            <p:cNvPr id="69632" name="Freeform 23"/>
            <p:cNvSpPr>
              <a:spLocks/>
            </p:cNvSpPr>
            <p:nvPr/>
          </p:nvSpPr>
          <p:spPr bwMode="auto">
            <a:xfrm>
              <a:off x="4143153" y="2182932"/>
              <a:ext cx="12700" cy="14111"/>
            </a:xfrm>
            <a:custGeom>
              <a:avLst/>
              <a:gdLst>
                <a:gd name="T0" fmla="*/ 1 w 4"/>
                <a:gd name="T1" fmla="*/ 0 h 4"/>
                <a:gd name="T2" fmla="*/ 0 w 4"/>
                <a:gd name="T3" fmla="*/ 1 h 4"/>
                <a:gd name="T4" fmla="*/ 0 w 4"/>
                <a:gd name="T5" fmla="*/ 2 h 4"/>
                <a:gd name="T6" fmla="*/ 1 w 4"/>
                <a:gd name="T7" fmla="*/ 3 h 4"/>
                <a:gd name="T8" fmla="*/ 3 w 4"/>
                <a:gd name="T9" fmla="*/ 4 h 4"/>
                <a:gd name="T10" fmla="*/ 4 w 4"/>
                <a:gd name="T11" fmla="*/ 3 h 4"/>
                <a:gd name="T12" fmla="*/ 3 w 4"/>
                <a:gd name="T13" fmla="*/ 1 h 4"/>
                <a:gd name="T14" fmla="*/ 2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0" y="0"/>
                    <a:pt x="0" y="0"/>
                    <a:pt x="0" y="1"/>
                  </a:cubicBezTo>
                  <a:cubicBezTo>
                    <a:pt x="0" y="1"/>
                    <a:pt x="0" y="2"/>
                    <a:pt x="0" y="2"/>
                  </a:cubicBezTo>
                  <a:cubicBezTo>
                    <a:pt x="1" y="3"/>
                    <a:pt x="1" y="3"/>
                    <a:pt x="1" y="3"/>
                  </a:cubicBezTo>
                  <a:cubicBezTo>
                    <a:pt x="2" y="4"/>
                    <a:pt x="2" y="4"/>
                    <a:pt x="3" y="4"/>
                  </a:cubicBezTo>
                  <a:cubicBezTo>
                    <a:pt x="3" y="4"/>
                    <a:pt x="4" y="3"/>
                    <a:pt x="4" y="3"/>
                  </a:cubicBezTo>
                  <a:cubicBezTo>
                    <a:pt x="4" y="2"/>
                    <a:pt x="4" y="2"/>
                    <a:pt x="3" y="1"/>
                  </a:cubicBezTo>
                  <a:cubicBezTo>
                    <a:pt x="3" y="1"/>
                    <a:pt x="3" y="0"/>
                    <a:pt x="2" y="0"/>
                  </a:cubicBezTo>
                  <a:cubicBezTo>
                    <a:pt x="2" y="0"/>
                    <a:pt x="1" y="0"/>
                    <a:pt x="1" y="0"/>
                  </a:cubicBezTo>
                  <a:close/>
                </a:path>
              </a:pathLst>
            </a:custGeom>
            <a:grpFill/>
            <a:ln>
              <a:noFill/>
            </a:ln>
            <a:extLst/>
          </p:spPr>
          <p:txBody>
            <a:bodyPr/>
            <a:lstStyle/>
            <a:p>
              <a:endParaRPr lang="zh-CN" altLang="en-US" sz="1600">
                <a:cs typeface="+mn-ea"/>
                <a:sym typeface="+mn-lt"/>
              </a:endParaRPr>
            </a:p>
          </p:txBody>
        </p:sp>
        <p:sp>
          <p:nvSpPr>
            <p:cNvPr id="69633" name="Freeform 24"/>
            <p:cNvSpPr>
              <a:spLocks/>
            </p:cNvSpPr>
            <p:nvPr/>
          </p:nvSpPr>
          <p:spPr bwMode="auto">
            <a:xfrm>
              <a:off x="4127278" y="2186460"/>
              <a:ext cx="12700" cy="14111"/>
            </a:xfrm>
            <a:custGeom>
              <a:avLst/>
              <a:gdLst>
                <a:gd name="T0" fmla="*/ 1 w 4"/>
                <a:gd name="T1" fmla="*/ 0 h 4"/>
                <a:gd name="T2" fmla="*/ 0 w 4"/>
                <a:gd name="T3" fmla="*/ 1 h 4"/>
                <a:gd name="T4" fmla="*/ 1 w 4"/>
                <a:gd name="T5" fmla="*/ 2 h 4"/>
                <a:gd name="T6" fmla="*/ 2 w 4"/>
                <a:gd name="T7" fmla="*/ 4 h 4"/>
                <a:gd name="T8" fmla="*/ 3 w 4"/>
                <a:gd name="T9" fmla="*/ 4 h 4"/>
                <a:gd name="T10" fmla="*/ 4 w 4"/>
                <a:gd name="T11" fmla="*/ 3 h 4"/>
                <a:gd name="T12" fmla="*/ 4 w 4"/>
                <a:gd name="T13" fmla="*/ 1 h 4"/>
                <a:gd name="T14" fmla="*/ 3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1" y="0"/>
                    <a:pt x="0" y="0"/>
                    <a:pt x="0" y="1"/>
                  </a:cubicBezTo>
                  <a:cubicBezTo>
                    <a:pt x="0" y="1"/>
                    <a:pt x="0" y="2"/>
                    <a:pt x="1" y="2"/>
                  </a:cubicBezTo>
                  <a:cubicBezTo>
                    <a:pt x="1" y="3"/>
                    <a:pt x="1" y="3"/>
                    <a:pt x="2" y="4"/>
                  </a:cubicBezTo>
                  <a:cubicBezTo>
                    <a:pt x="2" y="4"/>
                    <a:pt x="3" y="4"/>
                    <a:pt x="3" y="4"/>
                  </a:cubicBezTo>
                  <a:cubicBezTo>
                    <a:pt x="4" y="4"/>
                    <a:pt x="4" y="3"/>
                    <a:pt x="4" y="3"/>
                  </a:cubicBezTo>
                  <a:cubicBezTo>
                    <a:pt x="4" y="3"/>
                    <a:pt x="4" y="2"/>
                    <a:pt x="4" y="1"/>
                  </a:cubicBezTo>
                  <a:cubicBezTo>
                    <a:pt x="4" y="1"/>
                    <a:pt x="3" y="0"/>
                    <a:pt x="3" y="0"/>
                  </a:cubicBezTo>
                  <a:cubicBezTo>
                    <a:pt x="2" y="0"/>
                    <a:pt x="2" y="0"/>
                    <a:pt x="1" y="0"/>
                  </a:cubicBezTo>
                  <a:close/>
                </a:path>
              </a:pathLst>
            </a:custGeom>
            <a:grpFill/>
            <a:ln>
              <a:noFill/>
            </a:ln>
            <a:extLst/>
          </p:spPr>
          <p:txBody>
            <a:bodyPr/>
            <a:lstStyle/>
            <a:p>
              <a:endParaRPr lang="zh-CN" altLang="en-US" sz="1600">
                <a:cs typeface="+mn-ea"/>
                <a:sym typeface="+mn-lt"/>
              </a:endParaRPr>
            </a:p>
          </p:txBody>
        </p:sp>
        <p:sp>
          <p:nvSpPr>
            <p:cNvPr id="69641" name="Freeform 25"/>
            <p:cNvSpPr>
              <a:spLocks/>
            </p:cNvSpPr>
            <p:nvPr/>
          </p:nvSpPr>
          <p:spPr bwMode="auto">
            <a:xfrm>
              <a:off x="4112991" y="2189988"/>
              <a:ext cx="14288" cy="14111"/>
            </a:xfrm>
            <a:custGeom>
              <a:avLst/>
              <a:gdLst>
                <a:gd name="T0" fmla="*/ 1 w 4"/>
                <a:gd name="T1" fmla="*/ 0 h 4"/>
                <a:gd name="T2" fmla="*/ 0 w 4"/>
                <a:gd name="T3" fmla="*/ 1 h 4"/>
                <a:gd name="T4" fmla="*/ 0 w 4"/>
                <a:gd name="T5" fmla="*/ 2 h 4"/>
                <a:gd name="T6" fmla="*/ 1 w 4"/>
                <a:gd name="T7" fmla="*/ 4 h 4"/>
                <a:gd name="T8" fmla="*/ 3 w 4"/>
                <a:gd name="T9" fmla="*/ 4 h 4"/>
                <a:gd name="T10" fmla="*/ 4 w 4"/>
                <a:gd name="T11" fmla="*/ 3 h 4"/>
                <a:gd name="T12" fmla="*/ 3 w 4"/>
                <a:gd name="T13" fmla="*/ 2 h 4"/>
                <a:gd name="T14" fmla="*/ 2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0" y="0"/>
                    <a:pt x="0" y="1"/>
                    <a:pt x="0" y="1"/>
                  </a:cubicBezTo>
                  <a:cubicBezTo>
                    <a:pt x="0" y="1"/>
                    <a:pt x="0" y="2"/>
                    <a:pt x="0" y="2"/>
                  </a:cubicBezTo>
                  <a:cubicBezTo>
                    <a:pt x="1" y="3"/>
                    <a:pt x="1" y="3"/>
                    <a:pt x="1" y="4"/>
                  </a:cubicBezTo>
                  <a:cubicBezTo>
                    <a:pt x="2" y="4"/>
                    <a:pt x="2" y="4"/>
                    <a:pt x="3" y="4"/>
                  </a:cubicBezTo>
                  <a:cubicBezTo>
                    <a:pt x="3" y="4"/>
                    <a:pt x="4" y="4"/>
                    <a:pt x="4" y="3"/>
                  </a:cubicBezTo>
                  <a:cubicBezTo>
                    <a:pt x="4" y="3"/>
                    <a:pt x="4" y="2"/>
                    <a:pt x="3" y="2"/>
                  </a:cubicBezTo>
                  <a:cubicBezTo>
                    <a:pt x="3" y="1"/>
                    <a:pt x="3" y="1"/>
                    <a:pt x="2" y="0"/>
                  </a:cubicBezTo>
                  <a:cubicBezTo>
                    <a:pt x="2" y="0"/>
                    <a:pt x="1" y="0"/>
                    <a:pt x="1" y="0"/>
                  </a:cubicBezTo>
                  <a:close/>
                </a:path>
              </a:pathLst>
            </a:custGeom>
            <a:grpFill/>
            <a:ln>
              <a:noFill/>
            </a:ln>
            <a:extLst/>
          </p:spPr>
          <p:txBody>
            <a:bodyPr/>
            <a:lstStyle/>
            <a:p>
              <a:endParaRPr lang="zh-CN" altLang="en-US" sz="1600">
                <a:cs typeface="+mn-ea"/>
                <a:sym typeface="+mn-lt"/>
              </a:endParaRPr>
            </a:p>
          </p:txBody>
        </p:sp>
        <p:sp>
          <p:nvSpPr>
            <p:cNvPr id="69642" name="Freeform 26"/>
            <p:cNvSpPr>
              <a:spLocks/>
            </p:cNvSpPr>
            <p:nvPr/>
          </p:nvSpPr>
          <p:spPr bwMode="auto">
            <a:xfrm>
              <a:off x="4097116" y="2193516"/>
              <a:ext cx="12700" cy="14111"/>
            </a:xfrm>
            <a:custGeom>
              <a:avLst/>
              <a:gdLst>
                <a:gd name="T0" fmla="*/ 1 w 4"/>
                <a:gd name="T1" fmla="*/ 0 h 4"/>
                <a:gd name="T2" fmla="*/ 0 w 4"/>
                <a:gd name="T3" fmla="*/ 1 h 4"/>
                <a:gd name="T4" fmla="*/ 1 w 4"/>
                <a:gd name="T5" fmla="*/ 3 h 4"/>
                <a:gd name="T6" fmla="*/ 2 w 4"/>
                <a:gd name="T7" fmla="*/ 4 h 4"/>
                <a:gd name="T8" fmla="*/ 3 w 4"/>
                <a:gd name="T9" fmla="*/ 4 h 4"/>
                <a:gd name="T10" fmla="*/ 4 w 4"/>
                <a:gd name="T11" fmla="*/ 3 h 4"/>
                <a:gd name="T12" fmla="*/ 4 w 4"/>
                <a:gd name="T13" fmla="*/ 2 h 4"/>
                <a:gd name="T14" fmla="*/ 3 w 4"/>
                <a:gd name="T15" fmla="*/ 1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1" y="1"/>
                    <a:pt x="1" y="1"/>
                    <a:pt x="0" y="1"/>
                  </a:cubicBezTo>
                  <a:cubicBezTo>
                    <a:pt x="0" y="2"/>
                    <a:pt x="0" y="2"/>
                    <a:pt x="1" y="3"/>
                  </a:cubicBezTo>
                  <a:cubicBezTo>
                    <a:pt x="1" y="3"/>
                    <a:pt x="1" y="4"/>
                    <a:pt x="2" y="4"/>
                  </a:cubicBezTo>
                  <a:cubicBezTo>
                    <a:pt x="2" y="4"/>
                    <a:pt x="3" y="4"/>
                    <a:pt x="3" y="4"/>
                  </a:cubicBezTo>
                  <a:cubicBezTo>
                    <a:pt x="4" y="4"/>
                    <a:pt x="4" y="4"/>
                    <a:pt x="4" y="3"/>
                  </a:cubicBezTo>
                  <a:cubicBezTo>
                    <a:pt x="4" y="3"/>
                    <a:pt x="4" y="2"/>
                    <a:pt x="4" y="2"/>
                  </a:cubicBezTo>
                  <a:cubicBezTo>
                    <a:pt x="4" y="1"/>
                    <a:pt x="3" y="1"/>
                    <a:pt x="3" y="1"/>
                  </a:cubicBezTo>
                  <a:cubicBezTo>
                    <a:pt x="2" y="0"/>
                    <a:pt x="2" y="0"/>
                    <a:pt x="1" y="0"/>
                  </a:cubicBezTo>
                  <a:close/>
                </a:path>
              </a:pathLst>
            </a:custGeom>
            <a:grpFill/>
            <a:ln>
              <a:noFill/>
            </a:ln>
            <a:extLst/>
          </p:spPr>
          <p:txBody>
            <a:bodyPr/>
            <a:lstStyle/>
            <a:p>
              <a:endParaRPr lang="zh-CN" altLang="en-US" sz="1600">
                <a:cs typeface="+mn-ea"/>
                <a:sym typeface="+mn-lt"/>
              </a:endParaRPr>
            </a:p>
          </p:txBody>
        </p:sp>
        <p:sp>
          <p:nvSpPr>
            <p:cNvPr id="69644" name="Freeform 27"/>
            <p:cNvSpPr>
              <a:spLocks/>
            </p:cNvSpPr>
            <p:nvPr/>
          </p:nvSpPr>
          <p:spPr bwMode="auto">
            <a:xfrm>
              <a:off x="4084416" y="2200572"/>
              <a:ext cx="12700" cy="10583"/>
            </a:xfrm>
            <a:custGeom>
              <a:avLst/>
              <a:gdLst>
                <a:gd name="T0" fmla="*/ 1 w 4"/>
                <a:gd name="T1" fmla="*/ 0 h 3"/>
                <a:gd name="T2" fmla="*/ 0 w 4"/>
                <a:gd name="T3" fmla="*/ 0 h 3"/>
                <a:gd name="T4" fmla="*/ 0 w 4"/>
                <a:gd name="T5" fmla="*/ 2 h 3"/>
                <a:gd name="T6" fmla="*/ 1 w 4"/>
                <a:gd name="T7" fmla="*/ 3 h 3"/>
                <a:gd name="T8" fmla="*/ 3 w 4"/>
                <a:gd name="T9" fmla="*/ 3 h 3"/>
                <a:gd name="T10" fmla="*/ 4 w 4"/>
                <a:gd name="T11" fmla="*/ 2 h 3"/>
                <a:gd name="T12" fmla="*/ 3 w 4"/>
                <a:gd name="T13" fmla="*/ 1 h 3"/>
                <a:gd name="T14" fmla="*/ 2 w 4"/>
                <a:gd name="T15" fmla="*/ 0 h 3"/>
                <a:gd name="T16" fmla="*/ 1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1" y="0"/>
                  </a:moveTo>
                  <a:cubicBezTo>
                    <a:pt x="0" y="0"/>
                    <a:pt x="0" y="0"/>
                    <a:pt x="0" y="0"/>
                  </a:cubicBezTo>
                  <a:cubicBezTo>
                    <a:pt x="0" y="1"/>
                    <a:pt x="0" y="1"/>
                    <a:pt x="0" y="2"/>
                  </a:cubicBezTo>
                  <a:cubicBezTo>
                    <a:pt x="1" y="2"/>
                    <a:pt x="1" y="3"/>
                    <a:pt x="1" y="3"/>
                  </a:cubicBezTo>
                  <a:cubicBezTo>
                    <a:pt x="2" y="3"/>
                    <a:pt x="2" y="3"/>
                    <a:pt x="3" y="3"/>
                  </a:cubicBezTo>
                  <a:cubicBezTo>
                    <a:pt x="3" y="3"/>
                    <a:pt x="4" y="3"/>
                    <a:pt x="4" y="2"/>
                  </a:cubicBezTo>
                  <a:cubicBezTo>
                    <a:pt x="4" y="2"/>
                    <a:pt x="4" y="2"/>
                    <a:pt x="3" y="1"/>
                  </a:cubicBezTo>
                  <a:cubicBezTo>
                    <a:pt x="3" y="1"/>
                    <a:pt x="3" y="0"/>
                    <a:pt x="2" y="0"/>
                  </a:cubicBezTo>
                  <a:cubicBezTo>
                    <a:pt x="2" y="0"/>
                    <a:pt x="1" y="0"/>
                    <a:pt x="1" y="0"/>
                  </a:cubicBezTo>
                  <a:close/>
                </a:path>
              </a:pathLst>
            </a:custGeom>
            <a:grpFill/>
            <a:ln>
              <a:noFill/>
            </a:ln>
            <a:extLst/>
          </p:spPr>
          <p:txBody>
            <a:bodyPr/>
            <a:lstStyle/>
            <a:p>
              <a:endParaRPr lang="zh-CN" altLang="en-US" sz="1600">
                <a:cs typeface="+mn-ea"/>
                <a:sym typeface="+mn-lt"/>
              </a:endParaRPr>
            </a:p>
          </p:txBody>
        </p:sp>
        <p:sp>
          <p:nvSpPr>
            <p:cNvPr id="69645" name="Freeform 28"/>
            <p:cNvSpPr>
              <a:spLocks/>
            </p:cNvSpPr>
            <p:nvPr/>
          </p:nvSpPr>
          <p:spPr bwMode="auto">
            <a:xfrm>
              <a:off x="4070128" y="2204100"/>
              <a:ext cx="14288" cy="10583"/>
            </a:xfrm>
            <a:custGeom>
              <a:avLst/>
              <a:gdLst>
                <a:gd name="T0" fmla="*/ 1 w 4"/>
                <a:gd name="T1" fmla="*/ 0 h 3"/>
                <a:gd name="T2" fmla="*/ 1 w 4"/>
                <a:gd name="T3" fmla="*/ 0 h 3"/>
                <a:gd name="T4" fmla="*/ 1 w 4"/>
                <a:gd name="T5" fmla="*/ 2 h 3"/>
                <a:gd name="T6" fmla="*/ 2 w 4"/>
                <a:gd name="T7" fmla="*/ 3 h 3"/>
                <a:gd name="T8" fmla="*/ 3 w 4"/>
                <a:gd name="T9" fmla="*/ 3 h 3"/>
                <a:gd name="T10" fmla="*/ 4 w 4"/>
                <a:gd name="T11" fmla="*/ 2 h 3"/>
                <a:gd name="T12" fmla="*/ 3 w 4"/>
                <a:gd name="T13" fmla="*/ 1 h 3"/>
                <a:gd name="T14" fmla="*/ 2 w 4"/>
                <a:gd name="T15" fmla="*/ 0 h 3"/>
                <a:gd name="T16" fmla="*/ 1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1" y="0"/>
                  </a:moveTo>
                  <a:cubicBezTo>
                    <a:pt x="1" y="0"/>
                    <a:pt x="1" y="0"/>
                    <a:pt x="1" y="0"/>
                  </a:cubicBezTo>
                  <a:cubicBezTo>
                    <a:pt x="0" y="1"/>
                    <a:pt x="1" y="1"/>
                    <a:pt x="1" y="2"/>
                  </a:cubicBezTo>
                  <a:cubicBezTo>
                    <a:pt x="1" y="2"/>
                    <a:pt x="1" y="3"/>
                    <a:pt x="2" y="3"/>
                  </a:cubicBezTo>
                  <a:cubicBezTo>
                    <a:pt x="2" y="3"/>
                    <a:pt x="3" y="3"/>
                    <a:pt x="3" y="3"/>
                  </a:cubicBezTo>
                  <a:cubicBezTo>
                    <a:pt x="3" y="3"/>
                    <a:pt x="4" y="3"/>
                    <a:pt x="4" y="2"/>
                  </a:cubicBezTo>
                  <a:cubicBezTo>
                    <a:pt x="4" y="2"/>
                    <a:pt x="4" y="2"/>
                    <a:pt x="3" y="1"/>
                  </a:cubicBezTo>
                  <a:cubicBezTo>
                    <a:pt x="3" y="1"/>
                    <a:pt x="3" y="0"/>
                    <a:pt x="2" y="0"/>
                  </a:cubicBezTo>
                  <a:cubicBezTo>
                    <a:pt x="2" y="0"/>
                    <a:pt x="1" y="0"/>
                    <a:pt x="1" y="0"/>
                  </a:cubicBezTo>
                  <a:close/>
                </a:path>
              </a:pathLst>
            </a:custGeom>
            <a:grpFill/>
            <a:ln>
              <a:noFill/>
            </a:ln>
            <a:extLst/>
          </p:spPr>
          <p:txBody>
            <a:bodyPr/>
            <a:lstStyle/>
            <a:p>
              <a:endParaRPr lang="zh-CN" altLang="en-US" sz="1600">
                <a:cs typeface="+mn-ea"/>
                <a:sym typeface="+mn-lt"/>
              </a:endParaRPr>
            </a:p>
          </p:txBody>
        </p:sp>
        <p:sp>
          <p:nvSpPr>
            <p:cNvPr id="69646" name="Freeform 29"/>
            <p:cNvSpPr>
              <a:spLocks/>
            </p:cNvSpPr>
            <p:nvPr/>
          </p:nvSpPr>
          <p:spPr bwMode="auto">
            <a:xfrm>
              <a:off x="4060604" y="2204099"/>
              <a:ext cx="9525" cy="15876"/>
            </a:xfrm>
            <a:custGeom>
              <a:avLst/>
              <a:gdLst>
                <a:gd name="T0" fmla="*/ 1 w 3"/>
                <a:gd name="T1" fmla="*/ 1 h 4"/>
                <a:gd name="T2" fmla="*/ 0 w 3"/>
                <a:gd name="T3" fmla="*/ 1 h 4"/>
                <a:gd name="T4" fmla="*/ 0 w 3"/>
                <a:gd name="T5" fmla="*/ 3 h 4"/>
                <a:gd name="T6" fmla="*/ 1 w 3"/>
                <a:gd name="T7" fmla="*/ 4 h 4"/>
                <a:gd name="T8" fmla="*/ 3 w 3"/>
                <a:gd name="T9" fmla="*/ 4 h 4"/>
                <a:gd name="T10" fmla="*/ 3 w 3"/>
                <a:gd name="T11" fmla="*/ 3 h 4"/>
                <a:gd name="T12" fmla="*/ 3 w 3"/>
                <a:gd name="T13" fmla="*/ 2 h 4"/>
                <a:gd name="T14" fmla="*/ 2 w 3"/>
                <a:gd name="T15" fmla="*/ 1 h 4"/>
                <a:gd name="T16" fmla="*/ 1 w 3"/>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1"/>
                  </a:moveTo>
                  <a:cubicBezTo>
                    <a:pt x="0" y="1"/>
                    <a:pt x="0" y="1"/>
                    <a:pt x="0" y="1"/>
                  </a:cubicBezTo>
                  <a:cubicBezTo>
                    <a:pt x="0" y="2"/>
                    <a:pt x="0" y="2"/>
                    <a:pt x="0" y="3"/>
                  </a:cubicBezTo>
                  <a:cubicBezTo>
                    <a:pt x="1" y="3"/>
                    <a:pt x="1" y="3"/>
                    <a:pt x="1" y="4"/>
                  </a:cubicBezTo>
                  <a:cubicBezTo>
                    <a:pt x="2" y="4"/>
                    <a:pt x="2" y="4"/>
                    <a:pt x="3" y="4"/>
                  </a:cubicBezTo>
                  <a:cubicBezTo>
                    <a:pt x="3" y="4"/>
                    <a:pt x="3" y="4"/>
                    <a:pt x="3" y="3"/>
                  </a:cubicBezTo>
                  <a:cubicBezTo>
                    <a:pt x="3" y="3"/>
                    <a:pt x="3" y="2"/>
                    <a:pt x="3" y="2"/>
                  </a:cubicBezTo>
                  <a:cubicBezTo>
                    <a:pt x="3" y="1"/>
                    <a:pt x="2" y="1"/>
                    <a:pt x="2" y="1"/>
                  </a:cubicBezTo>
                  <a:cubicBezTo>
                    <a:pt x="1" y="1"/>
                    <a:pt x="1" y="0"/>
                    <a:pt x="1" y="1"/>
                  </a:cubicBezTo>
                  <a:close/>
                </a:path>
              </a:pathLst>
            </a:custGeom>
            <a:grpFill/>
            <a:ln>
              <a:noFill/>
            </a:ln>
            <a:extLst/>
          </p:spPr>
          <p:txBody>
            <a:bodyPr/>
            <a:lstStyle/>
            <a:p>
              <a:endParaRPr lang="zh-CN" altLang="en-US" sz="1600">
                <a:cs typeface="+mn-ea"/>
                <a:sym typeface="+mn-lt"/>
              </a:endParaRPr>
            </a:p>
          </p:txBody>
        </p:sp>
        <p:sp>
          <p:nvSpPr>
            <p:cNvPr id="69647" name="Freeform 30"/>
            <p:cNvSpPr>
              <a:spLocks/>
            </p:cNvSpPr>
            <p:nvPr/>
          </p:nvSpPr>
          <p:spPr bwMode="auto">
            <a:xfrm>
              <a:off x="4051079" y="2207627"/>
              <a:ext cx="9525" cy="15876"/>
            </a:xfrm>
            <a:custGeom>
              <a:avLst/>
              <a:gdLst>
                <a:gd name="T0" fmla="*/ 0 w 3"/>
                <a:gd name="T1" fmla="*/ 0 h 4"/>
                <a:gd name="T2" fmla="*/ 0 w 3"/>
                <a:gd name="T3" fmla="*/ 1 h 4"/>
                <a:gd name="T4" fmla="*/ 0 w 3"/>
                <a:gd name="T5" fmla="*/ 2 h 4"/>
                <a:gd name="T6" fmla="*/ 1 w 3"/>
                <a:gd name="T7" fmla="*/ 3 h 4"/>
                <a:gd name="T8" fmla="*/ 2 w 3"/>
                <a:gd name="T9" fmla="*/ 4 h 4"/>
                <a:gd name="T10" fmla="*/ 3 w 3"/>
                <a:gd name="T11" fmla="*/ 3 h 4"/>
                <a:gd name="T12" fmla="*/ 2 w 3"/>
                <a:gd name="T13" fmla="*/ 2 h 4"/>
                <a:gd name="T14" fmla="*/ 1 w 3"/>
                <a:gd name="T15" fmla="*/ 1 h 4"/>
                <a:gd name="T16" fmla="*/ 0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0" y="0"/>
                  </a:moveTo>
                  <a:cubicBezTo>
                    <a:pt x="0" y="1"/>
                    <a:pt x="0" y="1"/>
                    <a:pt x="0" y="1"/>
                  </a:cubicBezTo>
                  <a:cubicBezTo>
                    <a:pt x="0" y="2"/>
                    <a:pt x="0" y="2"/>
                    <a:pt x="0" y="2"/>
                  </a:cubicBezTo>
                  <a:cubicBezTo>
                    <a:pt x="0" y="3"/>
                    <a:pt x="1" y="3"/>
                    <a:pt x="1" y="3"/>
                  </a:cubicBezTo>
                  <a:cubicBezTo>
                    <a:pt x="1" y="4"/>
                    <a:pt x="2" y="4"/>
                    <a:pt x="2" y="4"/>
                  </a:cubicBezTo>
                  <a:cubicBezTo>
                    <a:pt x="3" y="3"/>
                    <a:pt x="3" y="3"/>
                    <a:pt x="3" y="3"/>
                  </a:cubicBezTo>
                  <a:cubicBezTo>
                    <a:pt x="3" y="3"/>
                    <a:pt x="3" y="2"/>
                    <a:pt x="2" y="2"/>
                  </a:cubicBezTo>
                  <a:cubicBezTo>
                    <a:pt x="2" y="1"/>
                    <a:pt x="2" y="1"/>
                    <a:pt x="1" y="1"/>
                  </a:cubicBezTo>
                  <a:cubicBezTo>
                    <a:pt x="1" y="0"/>
                    <a:pt x="1" y="0"/>
                    <a:pt x="0" y="0"/>
                  </a:cubicBezTo>
                  <a:close/>
                </a:path>
              </a:pathLst>
            </a:custGeom>
            <a:grpFill/>
            <a:ln>
              <a:noFill/>
            </a:ln>
            <a:extLst/>
          </p:spPr>
          <p:txBody>
            <a:bodyPr/>
            <a:lstStyle/>
            <a:p>
              <a:endParaRPr lang="zh-CN" altLang="en-US" sz="1600">
                <a:cs typeface="+mn-ea"/>
                <a:sym typeface="+mn-lt"/>
              </a:endParaRPr>
            </a:p>
          </p:txBody>
        </p:sp>
        <p:sp>
          <p:nvSpPr>
            <p:cNvPr id="69648" name="Freeform 31"/>
            <p:cNvSpPr>
              <a:spLocks/>
            </p:cNvSpPr>
            <p:nvPr/>
          </p:nvSpPr>
          <p:spPr bwMode="auto">
            <a:xfrm>
              <a:off x="4038379" y="2211154"/>
              <a:ext cx="9525" cy="15876"/>
            </a:xfrm>
            <a:custGeom>
              <a:avLst/>
              <a:gdLst>
                <a:gd name="T0" fmla="*/ 1 w 3"/>
                <a:gd name="T1" fmla="*/ 0 h 4"/>
                <a:gd name="T2" fmla="*/ 0 w 3"/>
                <a:gd name="T3" fmla="*/ 1 h 4"/>
                <a:gd name="T4" fmla="*/ 1 w 3"/>
                <a:gd name="T5" fmla="*/ 2 h 4"/>
                <a:gd name="T6" fmla="*/ 2 w 3"/>
                <a:gd name="T7" fmla="*/ 3 h 4"/>
                <a:gd name="T8" fmla="*/ 3 w 3"/>
                <a:gd name="T9" fmla="*/ 4 h 4"/>
                <a:gd name="T10" fmla="*/ 3 w 3"/>
                <a:gd name="T11" fmla="*/ 3 h 4"/>
                <a:gd name="T12" fmla="*/ 3 w 3"/>
                <a:gd name="T13" fmla="*/ 2 h 4"/>
                <a:gd name="T14" fmla="*/ 2 w 3"/>
                <a:gd name="T15" fmla="*/ 1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cubicBezTo>
                    <a:pt x="0" y="1"/>
                    <a:pt x="0" y="1"/>
                    <a:pt x="0" y="1"/>
                  </a:cubicBezTo>
                  <a:cubicBezTo>
                    <a:pt x="0" y="1"/>
                    <a:pt x="0" y="2"/>
                    <a:pt x="1" y="2"/>
                  </a:cubicBezTo>
                  <a:cubicBezTo>
                    <a:pt x="1" y="3"/>
                    <a:pt x="1" y="3"/>
                    <a:pt x="2" y="3"/>
                  </a:cubicBezTo>
                  <a:cubicBezTo>
                    <a:pt x="2" y="4"/>
                    <a:pt x="2" y="4"/>
                    <a:pt x="3" y="4"/>
                  </a:cubicBezTo>
                  <a:cubicBezTo>
                    <a:pt x="3" y="3"/>
                    <a:pt x="3" y="3"/>
                    <a:pt x="3" y="3"/>
                  </a:cubicBezTo>
                  <a:cubicBezTo>
                    <a:pt x="3" y="3"/>
                    <a:pt x="3" y="2"/>
                    <a:pt x="3" y="2"/>
                  </a:cubicBezTo>
                  <a:cubicBezTo>
                    <a:pt x="3" y="1"/>
                    <a:pt x="2" y="1"/>
                    <a:pt x="2" y="1"/>
                  </a:cubicBezTo>
                  <a:cubicBezTo>
                    <a:pt x="2" y="0"/>
                    <a:pt x="1" y="0"/>
                    <a:pt x="1" y="0"/>
                  </a:cubicBezTo>
                  <a:close/>
                </a:path>
              </a:pathLst>
            </a:custGeom>
            <a:grpFill/>
            <a:ln>
              <a:noFill/>
            </a:ln>
            <a:extLst/>
          </p:spPr>
          <p:txBody>
            <a:bodyPr/>
            <a:lstStyle/>
            <a:p>
              <a:endParaRPr lang="zh-CN" altLang="en-US" sz="1600">
                <a:cs typeface="+mn-ea"/>
                <a:sym typeface="+mn-lt"/>
              </a:endParaRPr>
            </a:p>
          </p:txBody>
        </p:sp>
        <p:sp>
          <p:nvSpPr>
            <p:cNvPr id="69649" name="Freeform 32"/>
            <p:cNvSpPr>
              <a:spLocks/>
            </p:cNvSpPr>
            <p:nvPr/>
          </p:nvSpPr>
          <p:spPr bwMode="auto">
            <a:xfrm>
              <a:off x="4028854" y="2214682"/>
              <a:ext cx="9525" cy="15876"/>
            </a:xfrm>
            <a:custGeom>
              <a:avLst/>
              <a:gdLst>
                <a:gd name="T0" fmla="*/ 1 w 3"/>
                <a:gd name="T1" fmla="*/ 0 h 4"/>
                <a:gd name="T2" fmla="*/ 0 w 3"/>
                <a:gd name="T3" fmla="*/ 1 h 4"/>
                <a:gd name="T4" fmla="*/ 0 w 3"/>
                <a:gd name="T5" fmla="*/ 2 h 4"/>
                <a:gd name="T6" fmla="*/ 1 w 3"/>
                <a:gd name="T7" fmla="*/ 3 h 4"/>
                <a:gd name="T8" fmla="*/ 2 w 3"/>
                <a:gd name="T9" fmla="*/ 3 h 4"/>
                <a:gd name="T10" fmla="*/ 3 w 3"/>
                <a:gd name="T11" fmla="*/ 3 h 4"/>
                <a:gd name="T12" fmla="*/ 3 w 3"/>
                <a:gd name="T13" fmla="*/ 2 h 4"/>
                <a:gd name="T14" fmla="*/ 2 w 3"/>
                <a:gd name="T15" fmla="*/ 1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cubicBezTo>
                    <a:pt x="0" y="1"/>
                    <a:pt x="0" y="1"/>
                    <a:pt x="0" y="1"/>
                  </a:cubicBezTo>
                  <a:cubicBezTo>
                    <a:pt x="0" y="1"/>
                    <a:pt x="0" y="2"/>
                    <a:pt x="0" y="2"/>
                  </a:cubicBezTo>
                  <a:cubicBezTo>
                    <a:pt x="0" y="3"/>
                    <a:pt x="1" y="3"/>
                    <a:pt x="1" y="3"/>
                  </a:cubicBezTo>
                  <a:cubicBezTo>
                    <a:pt x="2" y="3"/>
                    <a:pt x="2" y="4"/>
                    <a:pt x="2" y="3"/>
                  </a:cubicBezTo>
                  <a:cubicBezTo>
                    <a:pt x="3" y="3"/>
                    <a:pt x="3" y="3"/>
                    <a:pt x="3" y="3"/>
                  </a:cubicBezTo>
                  <a:cubicBezTo>
                    <a:pt x="3" y="2"/>
                    <a:pt x="3" y="2"/>
                    <a:pt x="3" y="2"/>
                  </a:cubicBezTo>
                  <a:cubicBezTo>
                    <a:pt x="2" y="1"/>
                    <a:pt x="2" y="1"/>
                    <a:pt x="2" y="1"/>
                  </a:cubicBezTo>
                  <a:cubicBezTo>
                    <a:pt x="1" y="0"/>
                    <a:pt x="1" y="0"/>
                    <a:pt x="1" y="0"/>
                  </a:cubicBezTo>
                  <a:close/>
                </a:path>
              </a:pathLst>
            </a:custGeom>
            <a:grpFill/>
            <a:ln>
              <a:noFill/>
            </a:ln>
            <a:extLst/>
          </p:spPr>
          <p:txBody>
            <a:bodyPr/>
            <a:lstStyle/>
            <a:p>
              <a:endParaRPr lang="zh-CN" altLang="en-US" sz="1600">
                <a:cs typeface="+mn-ea"/>
                <a:sym typeface="+mn-lt"/>
              </a:endParaRPr>
            </a:p>
          </p:txBody>
        </p:sp>
        <p:sp>
          <p:nvSpPr>
            <p:cNvPr id="69650" name="Freeform 33"/>
            <p:cNvSpPr>
              <a:spLocks/>
            </p:cNvSpPr>
            <p:nvPr/>
          </p:nvSpPr>
          <p:spPr bwMode="auto">
            <a:xfrm>
              <a:off x="4017742" y="2219975"/>
              <a:ext cx="11113" cy="10583"/>
            </a:xfrm>
            <a:custGeom>
              <a:avLst/>
              <a:gdLst>
                <a:gd name="T0" fmla="*/ 0 w 3"/>
                <a:gd name="T1" fmla="*/ 0 h 3"/>
                <a:gd name="T2" fmla="*/ 0 w 3"/>
                <a:gd name="T3" fmla="*/ 1 h 3"/>
                <a:gd name="T4" fmla="*/ 0 w 3"/>
                <a:gd name="T5" fmla="*/ 2 h 3"/>
                <a:gd name="T6" fmla="*/ 1 w 3"/>
                <a:gd name="T7" fmla="*/ 3 h 3"/>
                <a:gd name="T8" fmla="*/ 2 w 3"/>
                <a:gd name="T9" fmla="*/ 3 h 3"/>
                <a:gd name="T10" fmla="*/ 2 w 3"/>
                <a:gd name="T11" fmla="*/ 3 h 3"/>
                <a:gd name="T12" fmla="*/ 2 w 3"/>
                <a:gd name="T13" fmla="*/ 1 h 3"/>
                <a:gd name="T14" fmla="*/ 1 w 3"/>
                <a:gd name="T15" fmla="*/ 1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cubicBezTo>
                    <a:pt x="0" y="1"/>
                    <a:pt x="0" y="1"/>
                    <a:pt x="0" y="1"/>
                  </a:cubicBezTo>
                  <a:cubicBezTo>
                    <a:pt x="0" y="1"/>
                    <a:pt x="0" y="2"/>
                    <a:pt x="0" y="2"/>
                  </a:cubicBezTo>
                  <a:cubicBezTo>
                    <a:pt x="0" y="3"/>
                    <a:pt x="0" y="3"/>
                    <a:pt x="1" y="3"/>
                  </a:cubicBezTo>
                  <a:cubicBezTo>
                    <a:pt x="1" y="3"/>
                    <a:pt x="2" y="3"/>
                    <a:pt x="2" y="3"/>
                  </a:cubicBezTo>
                  <a:cubicBezTo>
                    <a:pt x="2" y="3"/>
                    <a:pt x="2" y="3"/>
                    <a:pt x="2" y="3"/>
                  </a:cubicBezTo>
                  <a:cubicBezTo>
                    <a:pt x="3" y="2"/>
                    <a:pt x="2" y="2"/>
                    <a:pt x="2" y="1"/>
                  </a:cubicBezTo>
                  <a:cubicBezTo>
                    <a:pt x="2" y="1"/>
                    <a:pt x="2" y="1"/>
                    <a:pt x="1" y="1"/>
                  </a:cubicBezTo>
                  <a:cubicBezTo>
                    <a:pt x="1" y="0"/>
                    <a:pt x="0" y="0"/>
                    <a:pt x="0" y="0"/>
                  </a:cubicBezTo>
                  <a:close/>
                </a:path>
              </a:pathLst>
            </a:custGeom>
            <a:grpFill/>
            <a:ln>
              <a:noFill/>
            </a:ln>
            <a:extLst/>
          </p:spPr>
          <p:txBody>
            <a:bodyPr/>
            <a:lstStyle/>
            <a:p>
              <a:endParaRPr lang="zh-CN" altLang="en-US" sz="1600">
                <a:cs typeface="+mn-ea"/>
                <a:sym typeface="+mn-lt"/>
              </a:endParaRPr>
            </a:p>
          </p:txBody>
        </p:sp>
        <p:sp>
          <p:nvSpPr>
            <p:cNvPr id="69651" name="Freeform 34"/>
            <p:cNvSpPr>
              <a:spLocks/>
            </p:cNvSpPr>
            <p:nvPr/>
          </p:nvSpPr>
          <p:spPr bwMode="auto">
            <a:xfrm>
              <a:off x="4005042" y="2223503"/>
              <a:ext cx="9525" cy="10583"/>
            </a:xfrm>
            <a:custGeom>
              <a:avLst/>
              <a:gdLst>
                <a:gd name="T0" fmla="*/ 1 w 3"/>
                <a:gd name="T1" fmla="*/ 0 h 3"/>
                <a:gd name="T2" fmla="*/ 0 w 3"/>
                <a:gd name="T3" fmla="*/ 1 h 3"/>
                <a:gd name="T4" fmla="*/ 0 w 3"/>
                <a:gd name="T5" fmla="*/ 2 h 3"/>
                <a:gd name="T6" fmla="*/ 1 w 3"/>
                <a:gd name="T7" fmla="*/ 3 h 3"/>
                <a:gd name="T8" fmla="*/ 2 w 3"/>
                <a:gd name="T9" fmla="*/ 3 h 3"/>
                <a:gd name="T10" fmla="*/ 3 w 3"/>
                <a:gd name="T11" fmla="*/ 2 h 3"/>
                <a:gd name="T12" fmla="*/ 3 w 3"/>
                <a:gd name="T13" fmla="*/ 1 h 3"/>
                <a:gd name="T14" fmla="*/ 2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cubicBezTo>
                    <a:pt x="0" y="1"/>
                    <a:pt x="0" y="1"/>
                    <a:pt x="0" y="1"/>
                  </a:cubicBezTo>
                  <a:cubicBezTo>
                    <a:pt x="0" y="1"/>
                    <a:pt x="0" y="2"/>
                    <a:pt x="0" y="2"/>
                  </a:cubicBezTo>
                  <a:cubicBezTo>
                    <a:pt x="1" y="2"/>
                    <a:pt x="1" y="3"/>
                    <a:pt x="1" y="3"/>
                  </a:cubicBezTo>
                  <a:cubicBezTo>
                    <a:pt x="2" y="3"/>
                    <a:pt x="2" y="3"/>
                    <a:pt x="2" y="3"/>
                  </a:cubicBezTo>
                  <a:cubicBezTo>
                    <a:pt x="3" y="2"/>
                    <a:pt x="3" y="2"/>
                    <a:pt x="3" y="2"/>
                  </a:cubicBezTo>
                  <a:cubicBezTo>
                    <a:pt x="3" y="2"/>
                    <a:pt x="3" y="2"/>
                    <a:pt x="3" y="1"/>
                  </a:cubicBezTo>
                  <a:cubicBezTo>
                    <a:pt x="3" y="1"/>
                    <a:pt x="2" y="1"/>
                    <a:pt x="2" y="0"/>
                  </a:cubicBezTo>
                  <a:cubicBezTo>
                    <a:pt x="1" y="0"/>
                    <a:pt x="1" y="0"/>
                    <a:pt x="1" y="0"/>
                  </a:cubicBezTo>
                  <a:close/>
                </a:path>
              </a:pathLst>
            </a:custGeom>
            <a:grpFill/>
            <a:ln>
              <a:noFill/>
            </a:ln>
            <a:extLst/>
          </p:spPr>
          <p:txBody>
            <a:bodyPr/>
            <a:lstStyle/>
            <a:p>
              <a:endParaRPr lang="zh-CN" altLang="en-US" sz="1600">
                <a:cs typeface="+mn-ea"/>
                <a:sym typeface="+mn-lt"/>
              </a:endParaRPr>
            </a:p>
          </p:txBody>
        </p:sp>
        <p:sp>
          <p:nvSpPr>
            <p:cNvPr id="69652" name="Freeform 35"/>
            <p:cNvSpPr>
              <a:spLocks/>
            </p:cNvSpPr>
            <p:nvPr/>
          </p:nvSpPr>
          <p:spPr bwMode="auto">
            <a:xfrm>
              <a:off x="3995517" y="2227031"/>
              <a:ext cx="9525" cy="10583"/>
            </a:xfrm>
            <a:custGeom>
              <a:avLst/>
              <a:gdLst>
                <a:gd name="T0" fmla="*/ 0 w 3"/>
                <a:gd name="T1" fmla="*/ 0 h 3"/>
                <a:gd name="T2" fmla="*/ 0 w 3"/>
                <a:gd name="T3" fmla="*/ 1 h 3"/>
                <a:gd name="T4" fmla="*/ 0 w 3"/>
                <a:gd name="T5" fmla="*/ 2 h 3"/>
                <a:gd name="T6" fmla="*/ 1 w 3"/>
                <a:gd name="T7" fmla="*/ 3 h 3"/>
                <a:gd name="T8" fmla="*/ 2 w 3"/>
                <a:gd name="T9" fmla="*/ 3 h 3"/>
                <a:gd name="T10" fmla="*/ 3 w 3"/>
                <a:gd name="T11" fmla="*/ 2 h 3"/>
                <a:gd name="T12" fmla="*/ 2 w 3"/>
                <a:gd name="T13" fmla="*/ 1 h 3"/>
                <a:gd name="T14" fmla="*/ 1 w 3"/>
                <a:gd name="T15" fmla="*/ 0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cubicBezTo>
                    <a:pt x="0" y="1"/>
                    <a:pt x="0" y="1"/>
                    <a:pt x="0" y="1"/>
                  </a:cubicBezTo>
                  <a:cubicBezTo>
                    <a:pt x="0" y="1"/>
                    <a:pt x="0" y="2"/>
                    <a:pt x="0" y="2"/>
                  </a:cubicBezTo>
                  <a:cubicBezTo>
                    <a:pt x="0" y="2"/>
                    <a:pt x="1" y="3"/>
                    <a:pt x="1" y="3"/>
                  </a:cubicBezTo>
                  <a:cubicBezTo>
                    <a:pt x="1" y="3"/>
                    <a:pt x="2" y="3"/>
                    <a:pt x="2" y="3"/>
                  </a:cubicBezTo>
                  <a:cubicBezTo>
                    <a:pt x="3" y="2"/>
                    <a:pt x="3" y="2"/>
                    <a:pt x="3" y="2"/>
                  </a:cubicBezTo>
                  <a:cubicBezTo>
                    <a:pt x="3" y="2"/>
                    <a:pt x="3" y="2"/>
                    <a:pt x="2" y="1"/>
                  </a:cubicBezTo>
                  <a:cubicBezTo>
                    <a:pt x="2" y="1"/>
                    <a:pt x="2" y="1"/>
                    <a:pt x="1" y="0"/>
                  </a:cubicBezTo>
                  <a:lnTo>
                    <a:pt x="0" y="0"/>
                  </a:lnTo>
                  <a:close/>
                </a:path>
              </a:pathLst>
            </a:custGeom>
            <a:grpFill/>
            <a:ln>
              <a:noFill/>
            </a:ln>
            <a:extLst/>
          </p:spPr>
          <p:txBody>
            <a:bodyPr/>
            <a:lstStyle/>
            <a:p>
              <a:endParaRPr lang="zh-CN" altLang="en-US" sz="1600">
                <a:cs typeface="+mn-ea"/>
                <a:sym typeface="+mn-lt"/>
              </a:endParaRPr>
            </a:p>
          </p:txBody>
        </p:sp>
        <p:sp>
          <p:nvSpPr>
            <p:cNvPr id="69653" name="Freeform 36"/>
            <p:cNvSpPr>
              <a:spLocks/>
            </p:cNvSpPr>
            <p:nvPr/>
          </p:nvSpPr>
          <p:spPr bwMode="auto">
            <a:xfrm>
              <a:off x="3982817" y="2230559"/>
              <a:ext cx="9525" cy="10583"/>
            </a:xfrm>
            <a:custGeom>
              <a:avLst/>
              <a:gdLst>
                <a:gd name="T0" fmla="*/ 1 w 3"/>
                <a:gd name="T1" fmla="*/ 0 h 3"/>
                <a:gd name="T2" fmla="*/ 0 w 3"/>
                <a:gd name="T3" fmla="*/ 1 h 3"/>
                <a:gd name="T4" fmla="*/ 1 w 3"/>
                <a:gd name="T5" fmla="*/ 2 h 3"/>
                <a:gd name="T6" fmla="*/ 1 w 3"/>
                <a:gd name="T7" fmla="*/ 3 h 3"/>
                <a:gd name="T8" fmla="*/ 3 w 3"/>
                <a:gd name="T9" fmla="*/ 3 h 3"/>
                <a:gd name="T10" fmla="*/ 3 w 3"/>
                <a:gd name="T11" fmla="*/ 2 h 3"/>
                <a:gd name="T12" fmla="*/ 3 w 3"/>
                <a:gd name="T13" fmla="*/ 1 h 3"/>
                <a:gd name="T14" fmla="*/ 2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cubicBezTo>
                    <a:pt x="0" y="1"/>
                    <a:pt x="0" y="1"/>
                    <a:pt x="0" y="1"/>
                  </a:cubicBezTo>
                  <a:cubicBezTo>
                    <a:pt x="1" y="2"/>
                    <a:pt x="1" y="2"/>
                    <a:pt x="1" y="2"/>
                  </a:cubicBezTo>
                  <a:cubicBezTo>
                    <a:pt x="1" y="3"/>
                    <a:pt x="1" y="3"/>
                    <a:pt x="1" y="3"/>
                  </a:cubicBezTo>
                  <a:cubicBezTo>
                    <a:pt x="3" y="3"/>
                    <a:pt x="3" y="3"/>
                    <a:pt x="3" y="3"/>
                  </a:cubicBezTo>
                  <a:cubicBezTo>
                    <a:pt x="3" y="2"/>
                    <a:pt x="3" y="2"/>
                    <a:pt x="3" y="2"/>
                  </a:cubicBezTo>
                  <a:cubicBezTo>
                    <a:pt x="3" y="2"/>
                    <a:pt x="3" y="2"/>
                    <a:pt x="3" y="1"/>
                  </a:cubicBezTo>
                  <a:cubicBezTo>
                    <a:pt x="3" y="1"/>
                    <a:pt x="2" y="1"/>
                    <a:pt x="2" y="0"/>
                  </a:cubicBezTo>
                  <a:lnTo>
                    <a:pt x="1" y="0"/>
                  </a:lnTo>
                  <a:close/>
                </a:path>
              </a:pathLst>
            </a:custGeom>
            <a:grpFill/>
            <a:ln>
              <a:noFill/>
            </a:ln>
            <a:extLst/>
          </p:spPr>
          <p:txBody>
            <a:bodyPr/>
            <a:lstStyle/>
            <a:p>
              <a:endParaRPr lang="zh-CN" altLang="en-US" sz="1600">
                <a:cs typeface="+mn-ea"/>
                <a:sym typeface="+mn-lt"/>
              </a:endParaRPr>
            </a:p>
          </p:txBody>
        </p:sp>
        <p:sp>
          <p:nvSpPr>
            <p:cNvPr id="69654" name="Freeform 37"/>
            <p:cNvSpPr>
              <a:spLocks/>
            </p:cNvSpPr>
            <p:nvPr/>
          </p:nvSpPr>
          <p:spPr bwMode="auto">
            <a:xfrm>
              <a:off x="3973292" y="2234086"/>
              <a:ext cx="9525" cy="10583"/>
            </a:xfrm>
            <a:custGeom>
              <a:avLst/>
              <a:gdLst>
                <a:gd name="T0" fmla="*/ 2 w 6"/>
                <a:gd name="T1" fmla="*/ 0 h 6"/>
                <a:gd name="T2" fmla="*/ 0 w 6"/>
                <a:gd name="T3" fmla="*/ 2 h 6"/>
                <a:gd name="T4" fmla="*/ 0 w 6"/>
                <a:gd name="T5" fmla="*/ 4 h 6"/>
                <a:gd name="T6" fmla="*/ 2 w 6"/>
                <a:gd name="T7" fmla="*/ 4 h 6"/>
                <a:gd name="T8" fmla="*/ 4 w 6"/>
                <a:gd name="T9" fmla="*/ 6 h 6"/>
                <a:gd name="T10" fmla="*/ 6 w 6"/>
                <a:gd name="T11" fmla="*/ 4 h 6"/>
                <a:gd name="T12" fmla="*/ 6 w 6"/>
                <a:gd name="T13" fmla="*/ 2 h 6"/>
                <a:gd name="T14" fmla="*/ 4 w 6"/>
                <a:gd name="T15" fmla="*/ 0 h 6"/>
                <a:gd name="T16" fmla="*/ 2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2" y="0"/>
                  </a:moveTo>
                  <a:lnTo>
                    <a:pt x="0" y="2"/>
                  </a:lnTo>
                  <a:lnTo>
                    <a:pt x="0" y="4"/>
                  </a:lnTo>
                  <a:lnTo>
                    <a:pt x="2" y="4"/>
                  </a:lnTo>
                  <a:lnTo>
                    <a:pt x="4" y="6"/>
                  </a:lnTo>
                  <a:lnTo>
                    <a:pt x="6" y="4"/>
                  </a:lnTo>
                  <a:lnTo>
                    <a:pt x="6" y="2"/>
                  </a:lnTo>
                  <a:lnTo>
                    <a:pt x="4" y="0"/>
                  </a:lnTo>
                  <a:lnTo>
                    <a:pt x="2" y="0"/>
                  </a:lnTo>
                  <a:close/>
                </a:path>
              </a:pathLst>
            </a:custGeom>
            <a:grpFill/>
            <a:ln>
              <a:noFill/>
            </a:ln>
            <a:extLst/>
          </p:spPr>
          <p:txBody>
            <a:bodyPr/>
            <a:lstStyle/>
            <a:p>
              <a:endParaRPr lang="zh-CN" altLang="en-US" sz="1600">
                <a:cs typeface="+mn-ea"/>
                <a:sym typeface="+mn-lt"/>
              </a:endParaRPr>
            </a:p>
          </p:txBody>
        </p:sp>
        <p:sp>
          <p:nvSpPr>
            <p:cNvPr id="69655" name="Freeform 38"/>
            <p:cNvSpPr>
              <a:spLocks/>
            </p:cNvSpPr>
            <p:nvPr/>
          </p:nvSpPr>
          <p:spPr bwMode="auto">
            <a:xfrm>
              <a:off x="3962178" y="2237613"/>
              <a:ext cx="7938" cy="7056"/>
            </a:xfrm>
            <a:custGeom>
              <a:avLst/>
              <a:gdLst>
                <a:gd name="T0" fmla="*/ 0 w 5"/>
                <a:gd name="T1" fmla="*/ 0 h 4"/>
                <a:gd name="T2" fmla="*/ 0 w 5"/>
                <a:gd name="T3" fmla="*/ 2 h 4"/>
                <a:gd name="T4" fmla="*/ 0 w 5"/>
                <a:gd name="T5" fmla="*/ 4 h 4"/>
                <a:gd name="T6" fmla="*/ 2 w 5"/>
                <a:gd name="T7" fmla="*/ 4 h 4"/>
                <a:gd name="T8" fmla="*/ 5 w 5"/>
                <a:gd name="T9" fmla="*/ 4 h 4"/>
                <a:gd name="T10" fmla="*/ 5 w 5"/>
                <a:gd name="T11" fmla="*/ 4 h 4"/>
                <a:gd name="T12" fmla="*/ 5 w 5"/>
                <a:gd name="T13" fmla="*/ 2 h 4"/>
                <a:gd name="T14" fmla="*/ 2 w 5"/>
                <a:gd name="T15" fmla="*/ 0 h 4"/>
                <a:gd name="T16" fmla="*/ 0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0" y="0"/>
                  </a:moveTo>
                  <a:lnTo>
                    <a:pt x="0" y="2"/>
                  </a:lnTo>
                  <a:lnTo>
                    <a:pt x="0" y="4"/>
                  </a:lnTo>
                  <a:lnTo>
                    <a:pt x="2" y="4"/>
                  </a:lnTo>
                  <a:lnTo>
                    <a:pt x="5" y="4"/>
                  </a:lnTo>
                  <a:lnTo>
                    <a:pt x="5" y="4"/>
                  </a:lnTo>
                  <a:lnTo>
                    <a:pt x="5" y="2"/>
                  </a:lnTo>
                  <a:lnTo>
                    <a:pt x="2" y="0"/>
                  </a:lnTo>
                  <a:lnTo>
                    <a:pt x="0" y="0"/>
                  </a:lnTo>
                  <a:close/>
                </a:path>
              </a:pathLst>
            </a:custGeom>
            <a:grpFill/>
            <a:ln>
              <a:noFill/>
            </a:ln>
            <a:extLst/>
          </p:spPr>
          <p:txBody>
            <a:bodyPr/>
            <a:lstStyle/>
            <a:p>
              <a:endParaRPr lang="zh-CN" altLang="en-US" sz="1600">
                <a:cs typeface="+mn-ea"/>
                <a:sym typeface="+mn-lt"/>
              </a:endParaRPr>
            </a:p>
          </p:txBody>
        </p:sp>
        <p:sp>
          <p:nvSpPr>
            <p:cNvPr id="69656" name="Freeform 39"/>
            <p:cNvSpPr>
              <a:spLocks/>
            </p:cNvSpPr>
            <p:nvPr/>
          </p:nvSpPr>
          <p:spPr bwMode="auto">
            <a:xfrm>
              <a:off x="4130453" y="2288766"/>
              <a:ext cx="25400" cy="42333"/>
            </a:xfrm>
            <a:custGeom>
              <a:avLst/>
              <a:gdLst>
                <a:gd name="T0" fmla="*/ 2 w 8"/>
                <a:gd name="T1" fmla="*/ 1 h 12"/>
                <a:gd name="T2" fmla="*/ 1 w 8"/>
                <a:gd name="T3" fmla="*/ 7 h 12"/>
                <a:gd name="T4" fmla="*/ 6 w 8"/>
                <a:gd name="T5" fmla="*/ 11 h 12"/>
                <a:gd name="T6" fmla="*/ 7 w 8"/>
                <a:gd name="T7" fmla="*/ 5 h 12"/>
                <a:gd name="T8" fmla="*/ 2 w 8"/>
                <a:gd name="T9" fmla="*/ 1 h 12"/>
              </a:gdLst>
              <a:ahLst/>
              <a:cxnLst>
                <a:cxn ang="0">
                  <a:pos x="T0" y="T1"/>
                </a:cxn>
                <a:cxn ang="0">
                  <a:pos x="T2" y="T3"/>
                </a:cxn>
                <a:cxn ang="0">
                  <a:pos x="T4" y="T5"/>
                </a:cxn>
                <a:cxn ang="0">
                  <a:pos x="T6" y="T7"/>
                </a:cxn>
                <a:cxn ang="0">
                  <a:pos x="T8" y="T9"/>
                </a:cxn>
              </a:cxnLst>
              <a:rect l="0" t="0" r="r" b="b"/>
              <a:pathLst>
                <a:path w="8" h="12">
                  <a:moveTo>
                    <a:pt x="2" y="1"/>
                  </a:moveTo>
                  <a:cubicBezTo>
                    <a:pt x="0" y="1"/>
                    <a:pt x="0" y="4"/>
                    <a:pt x="1" y="7"/>
                  </a:cubicBezTo>
                  <a:cubicBezTo>
                    <a:pt x="2" y="10"/>
                    <a:pt x="4" y="12"/>
                    <a:pt x="6" y="11"/>
                  </a:cubicBezTo>
                  <a:cubicBezTo>
                    <a:pt x="8" y="11"/>
                    <a:pt x="8" y="8"/>
                    <a:pt x="7" y="5"/>
                  </a:cubicBezTo>
                  <a:cubicBezTo>
                    <a:pt x="6" y="2"/>
                    <a:pt x="4" y="0"/>
                    <a:pt x="2" y="1"/>
                  </a:cubicBezTo>
                  <a:close/>
                </a:path>
              </a:pathLst>
            </a:custGeom>
            <a:grpFill/>
            <a:ln>
              <a:noFill/>
            </a:ln>
            <a:extLst/>
          </p:spPr>
          <p:txBody>
            <a:bodyPr/>
            <a:lstStyle/>
            <a:p>
              <a:endParaRPr lang="zh-CN" altLang="en-US" sz="1600">
                <a:cs typeface="+mn-ea"/>
                <a:sym typeface="+mn-lt"/>
              </a:endParaRPr>
            </a:p>
          </p:txBody>
        </p:sp>
      </p:grpSp>
      <p:grpSp>
        <p:nvGrpSpPr>
          <p:cNvPr id="2" name="组合 1"/>
          <p:cNvGrpSpPr/>
          <p:nvPr/>
        </p:nvGrpSpPr>
        <p:grpSpPr>
          <a:xfrm>
            <a:off x="3609755" y="971593"/>
            <a:ext cx="382587" cy="578557"/>
            <a:chOff x="3609754" y="1145766"/>
            <a:chExt cx="382587" cy="578557"/>
          </a:xfrm>
          <a:solidFill>
            <a:srgbClr val="486877"/>
          </a:solidFill>
        </p:grpSpPr>
        <p:sp>
          <p:nvSpPr>
            <p:cNvPr id="69657" name="Freeform 40"/>
            <p:cNvSpPr>
              <a:spLocks noEditPoints="1"/>
            </p:cNvSpPr>
            <p:nvPr/>
          </p:nvSpPr>
          <p:spPr bwMode="auto">
            <a:xfrm>
              <a:off x="3687541" y="1440336"/>
              <a:ext cx="301625" cy="283987"/>
            </a:xfrm>
            <a:custGeom>
              <a:avLst/>
              <a:gdLst>
                <a:gd name="T0" fmla="*/ 23 w 92"/>
                <a:gd name="T1" fmla="*/ 56 h 78"/>
                <a:gd name="T2" fmla="*/ 27 w 92"/>
                <a:gd name="T3" fmla="*/ 52 h 78"/>
                <a:gd name="T4" fmla="*/ 87 w 92"/>
                <a:gd name="T5" fmla="*/ 3 h 78"/>
                <a:gd name="T6" fmla="*/ 23 w 92"/>
                <a:gd name="T7" fmla="*/ 78 h 78"/>
                <a:gd name="T8" fmla="*/ 22 w 92"/>
                <a:gd name="T9" fmla="*/ 56 h 78"/>
                <a:gd name="T10" fmla="*/ 23 w 92"/>
                <a:gd name="T11" fmla="*/ 56 h 78"/>
                <a:gd name="T12" fmla="*/ 20 w 92"/>
                <a:gd name="T13" fmla="*/ 78 h 78"/>
                <a:gd name="T14" fmla="*/ 20 w 92"/>
                <a:gd name="T15" fmla="*/ 54 h 78"/>
                <a:gd name="T16" fmla="*/ 22 w 92"/>
                <a:gd name="T17" fmla="*/ 56 h 78"/>
                <a:gd name="T18" fmla="*/ 19 w 92"/>
                <a:gd name="T19" fmla="*/ 59 h 78"/>
                <a:gd name="T20" fmla="*/ 20 w 92"/>
                <a:gd name="T21" fmla="*/ 54 h 78"/>
                <a:gd name="T22" fmla="*/ 20 w 92"/>
                <a:gd name="T23" fmla="*/ 78 h 78"/>
                <a:gd name="T24" fmla="*/ 19 w 92"/>
                <a:gd name="T25" fmla="*/ 59 h 78"/>
                <a:gd name="T26" fmla="*/ 19 w 92"/>
                <a:gd name="T27" fmla="*/ 59 h 78"/>
                <a:gd name="T28" fmla="*/ 19 w 92"/>
                <a:gd name="T29" fmla="*/ 78 h 78"/>
                <a:gd name="T30" fmla="*/ 16 w 92"/>
                <a:gd name="T31" fmla="*/ 61 h 78"/>
                <a:gd name="T32" fmla="*/ 18 w 92"/>
                <a:gd name="T33" fmla="*/ 59 h 78"/>
                <a:gd name="T34" fmla="*/ 15 w 92"/>
                <a:gd name="T35" fmla="*/ 78 h 78"/>
                <a:gd name="T36" fmla="*/ 15 w 92"/>
                <a:gd name="T37" fmla="*/ 56 h 78"/>
                <a:gd name="T38" fmla="*/ 16 w 92"/>
                <a:gd name="T39" fmla="*/ 61 h 78"/>
                <a:gd name="T40" fmla="*/ 14 w 92"/>
                <a:gd name="T41" fmla="*/ 62 h 78"/>
                <a:gd name="T42" fmla="*/ 15 w 92"/>
                <a:gd name="T43" fmla="*/ 56 h 78"/>
                <a:gd name="T44" fmla="*/ 15 w 92"/>
                <a:gd name="T45" fmla="*/ 78 h 78"/>
                <a:gd name="T46" fmla="*/ 11 w 92"/>
                <a:gd name="T47" fmla="*/ 64 h 78"/>
                <a:gd name="T48" fmla="*/ 14 w 92"/>
                <a:gd name="T49" fmla="*/ 56 h 78"/>
                <a:gd name="T50" fmla="*/ 14 w 92"/>
                <a:gd name="T51" fmla="*/ 78 h 78"/>
                <a:gd name="T52" fmla="*/ 10 w 92"/>
                <a:gd name="T53" fmla="*/ 64 h 78"/>
                <a:gd name="T54" fmla="*/ 11 w 92"/>
                <a:gd name="T55" fmla="*/ 64 h 78"/>
                <a:gd name="T56" fmla="*/ 10 w 92"/>
                <a:gd name="T57" fmla="*/ 76 h 78"/>
                <a:gd name="T58" fmla="*/ 9 w 92"/>
                <a:gd name="T59" fmla="*/ 64 h 78"/>
                <a:gd name="T60" fmla="*/ 9 w 92"/>
                <a:gd name="T61" fmla="*/ 64 h 78"/>
                <a:gd name="T62" fmla="*/ 8 w 92"/>
                <a:gd name="T63" fmla="*/ 74 h 78"/>
                <a:gd name="T64" fmla="*/ 8 w 92"/>
                <a:gd name="T65" fmla="*/ 59 h 78"/>
                <a:gd name="T66" fmla="*/ 9 w 92"/>
                <a:gd name="T67" fmla="*/ 64 h 78"/>
                <a:gd name="T68" fmla="*/ 7 w 92"/>
                <a:gd name="T69" fmla="*/ 65 h 78"/>
                <a:gd name="T70" fmla="*/ 8 w 92"/>
                <a:gd name="T71" fmla="*/ 59 h 78"/>
                <a:gd name="T72" fmla="*/ 8 w 92"/>
                <a:gd name="T73" fmla="*/ 74 h 78"/>
                <a:gd name="T74" fmla="*/ 6 w 92"/>
                <a:gd name="T75" fmla="*/ 65 h 78"/>
                <a:gd name="T76" fmla="*/ 7 w 92"/>
                <a:gd name="T77" fmla="*/ 65 h 78"/>
                <a:gd name="T78" fmla="*/ 6 w 92"/>
                <a:gd name="T79" fmla="*/ 73 h 78"/>
                <a:gd name="T80" fmla="*/ 5 w 92"/>
                <a:gd name="T81" fmla="*/ 65 h 78"/>
                <a:gd name="T82" fmla="*/ 6 w 92"/>
                <a:gd name="T83" fmla="*/ 65 h 78"/>
                <a:gd name="T84" fmla="*/ 4 w 92"/>
                <a:gd name="T85" fmla="*/ 70 h 78"/>
                <a:gd name="T86" fmla="*/ 4 w 92"/>
                <a:gd name="T87" fmla="*/ 62 h 78"/>
                <a:gd name="T88" fmla="*/ 5 w 92"/>
                <a:gd name="T89" fmla="*/ 65 h 78"/>
                <a:gd name="T90" fmla="*/ 2 w 92"/>
                <a:gd name="T91" fmla="*/ 66 h 78"/>
                <a:gd name="T92" fmla="*/ 4 w 92"/>
                <a:gd name="T93" fmla="*/ 62 h 78"/>
                <a:gd name="T94" fmla="*/ 4 w 92"/>
                <a:gd name="T95" fmla="*/ 70 h 78"/>
                <a:gd name="T96" fmla="*/ 2 w 92"/>
                <a:gd name="T97" fmla="*/ 66 h 78"/>
                <a:gd name="T98" fmla="*/ 2 w 92"/>
                <a:gd name="T99" fmla="*/ 66 h 78"/>
                <a:gd name="T100" fmla="*/ 2 w 92"/>
                <a:gd name="T101" fmla="*/ 68 h 78"/>
                <a:gd name="T102" fmla="*/ 1 w 92"/>
                <a:gd name="T103" fmla="*/ 65 h 78"/>
                <a:gd name="T104" fmla="*/ 2 w 92"/>
                <a:gd name="T105"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78">
                  <a:moveTo>
                    <a:pt x="45" y="69"/>
                  </a:moveTo>
                  <a:cubicBezTo>
                    <a:pt x="38" y="72"/>
                    <a:pt x="33" y="74"/>
                    <a:pt x="28" y="76"/>
                  </a:cubicBezTo>
                  <a:cubicBezTo>
                    <a:pt x="27" y="76"/>
                    <a:pt x="25" y="77"/>
                    <a:pt x="23" y="78"/>
                  </a:cubicBezTo>
                  <a:cubicBezTo>
                    <a:pt x="23" y="56"/>
                    <a:pt x="23" y="56"/>
                    <a:pt x="23" y="56"/>
                  </a:cubicBezTo>
                  <a:cubicBezTo>
                    <a:pt x="23" y="55"/>
                    <a:pt x="23" y="55"/>
                    <a:pt x="23" y="55"/>
                  </a:cubicBezTo>
                  <a:cubicBezTo>
                    <a:pt x="23" y="56"/>
                    <a:pt x="23" y="56"/>
                    <a:pt x="23" y="56"/>
                  </a:cubicBezTo>
                  <a:cubicBezTo>
                    <a:pt x="23" y="53"/>
                    <a:pt x="23" y="53"/>
                    <a:pt x="23" y="53"/>
                  </a:cubicBezTo>
                  <a:cubicBezTo>
                    <a:pt x="24" y="52"/>
                    <a:pt x="26" y="52"/>
                    <a:pt x="27" y="52"/>
                  </a:cubicBezTo>
                  <a:cubicBezTo>
                    <a:pt x="26" y="53"/>
                    <a:pt x="25" y="54"/>
                    <a:pt x="24" y="55"/>
                  </a:cubicBezTo>
                  <a:cubicBezTo>
                    <a:pt x="32" y="48"/>
                    <a:pt x="40" y="38"/>
                    <a:pt x="48" y="26"/>
                  </a:cubicBezTo>
                  <a:cubicBezTo>
                    <a:pt x="54" y="17"/>
                    <a:pt x="62" y="9"/>
                    <a:pt x="73" y="4"/>
                  </a:cubicBezTo>
                  <a:cubicBezTo>
                    <a:pt x="78" y="2"/>
                    <a:pt x="83" y="0"/>
                    <a:pt x="87" y="3"/>
                  </a:cubicBezTo>
                  <a:cubicBezTo>
                    <a:pt x="92" y="6"/>
                    <a:pt x="92" y="14"/>
                    <a:pt x="87" y="23"/>
                  </a:cubicBezTo>
                  <a:cubicBezTo>
                    <a:pt x="77" y="40"/>
                    <a:pt x="69" y="50"/>
                    <a:pt x="61" y="58"/>
                  </a:cubicBezTo>
                  <a:cubicBezTo>
                    <a:pt x="56" y="63"/>
                    <a:pt x="52" y="66"/>
                    <a:pt x="45" y="69"/>
                  </a:cubicBezTo>
                  <a:close/>
                  <a:moveTo>
                    <a:pt x="23" y="78"/>
                  </a:moveTo>
                  <a:cubicBezTo>
                    <a:pt x="22" y="78"/>
                    <a:pt x="22" y="78"/>
                    <a:pt x="22" y="78"/>
                  </a:cubicBezTo>
                  <a:cubicBezTo>
                    <a:pt x="22" y="56"/>
                    <a:pt x="22" y="56"/>
                    <a:pt x="22" y="56"/>
                  </a:cubicBezTo>
                  <a:cubicBezTo>
                    <a:pt x="23" y="56"/>
                    <a:pt x="23" y="56"/>
                    <a:pt x="23" y="56"/>
                  </a:cubicBezTo>
                  <a:cubicBezTo>
                    <a:pt x="22" y="56"/>
                    <a:pt x="22" y="56"/>
                    <a:pt x="22" y="56"/>
                  </a:cubicBezTo>
                  <a:cubicBezTo>
                    <a:pt x="22" y="53"/>
                    <a:pt x="22" y="53"/>
                    <a:pt x="22" y="53"/>
                  </a:cubicBezTo>
                  <a:cubicBezTo>
                    <a:pt x="23" y="53"/>
                    <a:pt x="23" y="53"/>
                    <a:pt x="23" y="53"/>
                  </a:cubicBezTo>
                  <a:cubicBezTo>
                    <a:pt x="23" y="56"/>
                    <a:pt x="23" y="56"/>
                    <a:pt x="23" y="56"/>
                  </a:cubicBezTo>
                  <a:cubicBezTo>
                    <a:pt x="23" y="56"/>
                    <a:pt x="23" y="56"/>
                    <a:pt x="23" y="56"/>
                  </a:cubicBezTo>
                  <a:cubicBezTo>
                    <a:pt x="23" y="56"/>
                    <a:pt x="23" y="56"/>
                    <a:pt x="23" y="56"/>
                  </a:cubicBezTo>
                  <a:lnTo>
                    <a:pt x="23" y="78"/>
                  </a:lnTo>
                  <a:close/>
                  <a:moveTo>
                    <a:pt x="22" y="78"/>
                  </a:moveTo>
                  <a:cubicBezTo>
                    <a:pt x="22" y="78"/>
                    <a:pt x="21" y="78"/>
                    <a:pt x="20" y="78"/>
                  </a:cubicBezTo>
                  <a:cubicBezTo>
                    <a:pt x="20" y="58"/>
                    <a:pt x="20" y="58"/>
                    <a:pt x="20" y="58"/>
                  </a:cubicBezTo>
                  <a:cubicBezTo>
                    <a:pt x="21" y="57"/>
                    <a:pt x="21" y="57"/>
                    <a:pt x="21" y="57"/>
                  </a:cubicBezTo>
                  <a:cubicBezTo>
                    <a:pt x="20" y="58"/>
                    <a:pt x="20" y="58"/>
                    <a:pt x="20" y="58"/>
                  </a:cubicBezTo>
                  <a:cubicBezTo>
                    <a:pt x="20" y="54"/>
                    <a:pt x="20" y="54"/>
                    <a:pt x="20" y="54"/>
                  </a:cubicBezTo>
                  <a:cubicBezTo>
                    <a:pt x="21" y="54"/>
                    <a:pt x="22" y="53"/>
                    <a:pt x="22" y="53"/>
                  </a:cubicBezTo>
                  <a:cubicBezTo>
                    <a:pt x="22" y="56"/>
                    <a:pt x="22" y="56"/>
                    <a:pt x="22" y="56"/>
                  </a:cubicBezTo>
                  <a:cubicBezTo>
                    <a:pt x="22" y="57"/>
                    <a:pt x="22" y="57"/>
                    <a:pt x="22" y="57"/>
                  </a:cubicBezTo>
                  <a:cubicBezTo>
                    <a:pt x="22" y="56"/>
                    <a:pt x="22" y="56"/>
                    <a:pt x="22" y="56"/>
                  </a:cubicBezTo>
                  <a:lnTo>
                    <a:pt x="22" y="78"/>
                  </a:lnTo>
                  <a:close/>
                  <a:moveTo>
                    <a:pt x="20" y="78"/>
                  </a:moveTo>
                  <a:cubicBezTo>
                    <a:pt x="19" y="78"/>
                    <a:pt x="19" y="78"/>
                    <a:pt x="19" y="78"/>
                  </a:cubicBezTo>
                  <a:cubicBezTo>
                    <a:pt x="19" y="59"/>
                    <a:pt x="19" y="59"/>
                    <a:pt x="19" y="59"/>
                  </a:cubicBezTo>
                  <a:cubicBezTo>
                    <a:pt x="20" y="58"/>
                    <a:pt x="20" y="58"/>
                    <a:pt x="20" y="58"/>
                  </a:cubicBezTo>
                  <a:cubicBezTo>
                    <a:pt x="19" y="59"/>
                    <a:pt x="19" y="59"/>
                    <a:pt x="19" y="59"/>
                  </a:cubicBezTo>
                  <a:cubicBezTo>
                    <a:pt x="19" y="54"/>
                    <a:pt x="19" y="54"/>
                    <a:pt x="19" y="54"/>
                  </a:cubicBezTo>
                  <a:cubicBezTo>
                    <a:pt x="20" y="54"/>
                    <a:pt x="20" y="54"/>
                    <a:pt x="20" y="54"/>
                  </a:cubicBezTo>
                  <a:cubicBezTo>
                    <a:pt x="20" y="58"/>
                    <a:pt x="20" y="58"/>
                    <a:pt x="20" y="58"/>
                  </a:cubicBezTo>
                  <a:cubicBezTo>
                    <a:pt x="20" y="58"/>
                    <a:pt x="20" y="58"/>
                    <a:pt x="20" y="58"/>
                  </a:cubicBezTo>
                  <a:cubicBezTo>
                    <a:pt x="20" y="58"/>
                    <a:pt x="20" y="58"/>
                    <a:pt x="20" y="58"/>
                  </a:cubicBezTo>
                  <a:lnTo>
                    <a:pt x="20" y="78"/>
                  </a:lnTo>
                  <a:close/>
                  <a:moveTo>
                    <a:pt x="19" y="78"/>
                  </a:moveTo>
                  <a:cubicBezTo>
                    <a:pt x="19" y="78"/>
                    <a:pt x="19" y="78"/>
                    <a:pt x="19" y="78"/>
                  </a:cubicBezTo>
                  <a:cubicBezTo>
                    <a:pt x="19" y="59"/>
                    <a:pt x="19" y="59"/>
                    <a:pt x="19" y="59"/>
                  </a:cubicBezTo>
                  <a:cubicBezTo>
                    <a:pt x="19" y="59"/>
                    <a:pt x="19" y="59"/>
                    <a:pt x="19" y="59"/>
                  </a:cubicBezTo>
                  <a:cubicBezTo>
                    <a:pt x="19" y="59"/>
                    <a:pt x="19" y="59"/>
                    <a:pt x="19" y="59"/>
                  </a:cubicBezTo>
                  <a:cubicBezTo>
                    <a:pt x="19" y="54"/>
                    <a:pt x="19" y="54"/>
                    <a:pt x="19" y="54"/>
                  </a:cubicBezTo>
                  <a:cubicBezTo>
                    <a:pt x="19" y="54"/>
                    <a:pt x="19" y="54"/>
                    <a:pt x="19" y="54"/>
                  </a:cubicBezTo>
                  <a:cubicBezTo>
                    <a:pt x="19" y="59"/>
                    <a:pt x="19" y="59"/>
                    <a:pt x="19" y="59"/>
                  </a:cubicBezTo>
                  <a:cubicBezTo>
                    <a:pt x="19" y="59"/>
                    <a:pt x="19" y="59"/>
                    <a:pt x="19" y="59"/>
                  </a:cubicBezTo>
                  <a:cubicBezTo>
                    <a:pt x="19" y="59"/>
                    <a:pt x="19" y="59"/>
                    <a:pt x="19" y="59"/>
                  </a:cubicBezTo>
                  <a:lnTo>
                    <a:pt x="19" y="78"/>
                  </a:lnTo>
                  <a:close/>
                  <a:moveTo>
                    <a:pt x="19" y="78"/>
                  </a:moveTo>
                  <a:cubicBezTo>
                    <a:pt x="18" y="78"/>
                    <a:pt x="17" y="78"/>
                    <a:pt x="16" y="78"/>
                  </a:cubicBezTo>
                  <a:cubicBezTo>
                    <a:pt x="16" y="61"/>
                    <a:pt x="16" y="61"/>
                    <a:pt x="16" y="61"/>
                  </a:cubicBezTo>
                  <a:cubicBezTo>
                    <a:pt x="17" y="60"/>
                    <a:pt x="17" y="60"/>
                    <a:pt x="17" y="60"/>
                  </a:cubicBezTo>
                  <a:cubicBezTo>
                    <a:pt x="16" y="61"/>
                    <a:pt x="16" y="61"/>
                    <a:pt x="16" y="61"/>
                  </a:cubicBezTo>
                  <a:cubicBezTo>
                    <a:pt x="16" y="55"/>
                    <a:pt x="16" y="55"/>
                    <a:pt x="16" y="55"/>
                  </a:cubicBezTo>
                  <a:cubicBezTo>
                    <a:pt x="17" y="55"/>
                    <a:pt x="18" y="55"/>
                    <a:pt x="19" y="54"/>
                  </a:cubicBezTo>
                  <a:cubicBezTo>
                    <a:pt x="19" y="59"/>
                    <a:pt x="19" y="59"/>
                    <a:pt x="19" y="59"/>
                  </a:cubicBezTo>
                  <a:cubicBezTo>
                    <a:pt x="18" y="59"/>
                    <a:pt x="18" y="59"/>
                    <a:pt x="18" y="59"/>
                  </a:cubicBezTo>
                  <a:cubicBezTo>
                    <a:pt x="19" y="59"/>
                    <a:pt x="19" y="59"/>
                    <a:pt x="19" y="59"/>
                  </a:cubicBezTo>
                  <a:lnTo>
                    <a:pt x="19" y="78"/>
                  </a:lnTo>
                  <a:close/>
                  <a:moveTo>
                    <a:pt x="16" y="78"/>
                  </a:moveTo>
                  <a:cubicBezTo>
                    <a:pt x="15" y="78"/>
                    <a:pt x="15" y="78"/>
                    <a:pt x="15" y="78"/>
                  </a:cubicBezTo>
                  <a:cubicBezTo>
                    <a:pt x="15" y="61"/>
                    <a:pt x="15" y="61"/>
                    <a:pt x="15" y="61"/>
                  </a:cubicBezTo>
                  <a:cubicBezTo>
                    <a:pt x="16" y="61"/>
                    <a:pt x="16" y="61"/>
                    <a:pt x="16" y="61"/>
                  </a:cubicBezTo>
                  <a:cubicBezTo>
                    <a:pt x="15" y="61"/>
                    <a:pt x="15" y="61"/>
                    <a:pt x="15" y="61"/>
                  </a:cubicBezTo>
                  <a:cubicBezTo>
                    <a:pt x="15" y="56"/>
                    <a:pt x="15" y="56"/>
                    <a:pt x="15" y="56"/>
                  </a:cubicBezTo>
                  <a:cubicBezTo>
                    <a:pt x="16" y="55"/>
                    <a:pt x="16" y="55"/>
                    <a:pt x="16" y="55"/>
                  </a:cubicBezTo>
                  <a:cubicBezTo>
                    <a:pt x="16" y="61"/>
                    <a:pt x="16" y="61"/>
                    <a:pt x="16" y="61"/>
                  </a:cubicBezTo>
                  <a:cubicBezTo>
                    <a:pt x="16" y="61"/>
                    <a:pt x="16" y="61"/>
                    <a:pt x="16" y="61"/>
                  </a:cubicBezTo>
                  <a:cubicBezTo>
                    <a:pt x="16" y="61"/>
                    <a:pt x="16" y="61"/>
                    <a:pt x="16" y="61"/>
                  </a:cubicBezTo>
                  <a:lnTo>
                    <a:pt x="16" y="78"/>
                  </a:lnTo>
                  <a:close/>
                  <a:moveTo>
                    <a:pt x="15" y="78"/>
                  </a:moveTo>
                  <a:cubicBezTo>
                    <a:pt x="15" y="78"/>
                    <a:pt x="14" y="78"/>
                    <a:pt x="14" y="78"/>
                  </a:cubicBezTo>
                  <a:cubicBezTo>
                    <a:pt x="14" y="62"/>
                    <a:pt x="14" y="62"/>
                    <a:pt x="14" y="62"/>
                  </a:cubicBezTo>
                  <a:cubicBezTo>
                    <a:pt x="14" y="62"/>
                    <a:pt x="14" y="62"/>
                    <a:pt x="14" y="62"/>
                  </a:cubicBezTo>
                  <a:cubicBezTo>
                    <a:pt x="14" y="62"/>
                    <a:pt x="14" y="62"/>
                    <a:pt x="14" y="62"/>
                  </a:cubicBezTo>
                  <a:cubicBezTo>
                    <a:pt x="14" y="56"/>
                    <a:pt x="14" y="56"/>
                    <a:pt x="14" y="56"/>
                  </a:cubicBezTo>
                  <a:cubicBezTo>
                    <a:pt x="14" y="56"/>
                    <a:pt x="15" y="56"/>
                    <a:pt x="15" y="56"/>
                  </a:cubicBezTo>
                  <a:cubicBezTo>
                    <a:pt x="15" y="61"/>
                    <a:pt x="15" y="61"/>
                    <a:pt x="15" y="61"/>
                  </a:cubicBezTo>
                  <a:cubicBezTo>
                    <a:pt x="15" y="61"/>
                    <a:pt x="15" y="61"/>
                    <a:pt x="15" y="61"/>
                  </a:cubicBezTo>
                  <a:cubicBezTo>
                    <a:pt x="15" y="61"/>
                    <a:pt x="15" y="61"/>
                    <a:pt x="15" y="61"/>
                  </a:cubicBezTo>
                  <a:lnTo>
                    <a:pt x="15" y="78"/>
                  </a:lnTo>
                  <a:close/>
                  <a:moveTo>
                    <a:pt x="14" y="78"/>
                  </a:moveTo>
                  <a:cubicBezTo>
                    <a:pt x="14" y="78"/>
                    <a:pt x="14" y="78"/>
                    <a:pt x="14" y="78"/>
                  </a:cubicBezTo>
                  <a:cubicBezTo>
                    <a:pt x="13" y="77"/>
                    <a:pt x="12" y="77"/>
                    <a:pt x="11" y="76"/>
                  </a:cubicBezTo>
                  <a:cubicBezTo>
                    <a:pt x="11" y="64"/>
                    <a:pt x="11" y="64"/>
                    <a:pt x="11" y="64"/>
                  </a:cubicBezTo>
                  <a:cubicBezTo>
                    <a:pt x="11" y="63"/>
                    <a:pt x="11" y="63"/>
                    <a:pt x="11" y="63"/>
                  </a:cubicBezTo>
                  <a:cubicBezTo>
                    <a:pt x="11" y="64"/>
                    <a:pt x="11" y="64"/>
                    <a:pt x="11" y="64"/>
                  </a:cubicBezTo>
                  <a:cubicBezTo>
                    <a:pt x="11" y="58"/>
                    <a:pt x="11" y="58"/>
                    <a:pt x="11" y="58"/>
                  </a:cubicBezTo>
                  <a:cubicBezTo>
                    <a:pt x="12" y="57"/>
                    <a:pt x="13" y="57"/>
                    <a:pt x="14" y="56"/>
                  </a:cubicBezTo>
                  <a:cubicBezTo>
                    <a:pt x="14" y="62"/>
                    <a:pt x="14" y="62"/>
                    <a:pt x="14" y="62"/>
                  </a:cubicBezTo>
                  <a:cubicBezTo>
                    <a:pt x="13" y="62"/>
                    <a:pt x="13" y="62"/>
                    <a:pt x="13" y="62"/>
                  </a:cubicBezTo>
                  <a:cubicBezTo>
                    <a:pt x="14" y="62"/>
                    <a:pt x="14" y="62"/>
                    <a:pt x="14" y="62"/>
                  </a:cubicBezTo>
                  <a:lnTo>
                    <a:pt x="14" y="78"/>
                  </a:lnTo>
                  <a:close/>
                  <a:moveTo>
                    <a:pt x="11" y="76"/>
                  </a:moveTo>
                  <a:cubicBezTo>
                    <a:pt x="10" y="76"/>
                    <a:pt x="10" y="76"/>
                    <a:pt x="10" y="76"/>
                  </a:cubicBezTo>
                  <a:cubicBezTo>
                    <a:pt x="10" y="64"/>
                    <a:pt x="10" y="64"/>
                    <a:pt x="10" y="64"/>
                  </a:cubicBezTo>
                  <a:cubicBezTo>
                    <a:pt x="10" y="64"/>
                    <a:pt x="10" y="64"/>
                    <a:pt x="10" y="64"/>
                  </a:cubicBezTo>
                  <a:cubicBezTo>
                    <a:pt x="10" y="64"/>
                    <a:pt x="10" y="64"/>
                    <a:pt x="10" y="64"/>
                  </a:cubicBezTo>
                  <a:cubicBezTo>
                    <a:pt x="10" y="58"/>
                    <a:pt x="10" y="58"/>
                    <a:pt x="10" y="58"/>
                  </a:cubicBezTo>
                  <a:cubicBezTo>
                    <a:pt x="11" y="58"/>
                    <a:pt x="11" y="58"/>
                    <a:pt x="11" y="58"/>
                  </a:cubicBezTo>
                  <a:cubicBezTo>
                    <a:pt x="11" y="64"/>
                    <a:pt x="11" y="64"/>
                    <a:pt x="11" y="64"/>
                  </a:cubicBezTo>
                  <a:cubicBezTo>
                    <a:pt x="10" y="64"/>
                    <a:pt x="10" y="64"/>
                    <a:pt x="10" y="64"/>
                  </a:cubicBezTo>
                  <a:cubicBezTo>
                    <a:pt x="11" y="64"/>
                    <a:pt x="11" y="64"/>
                    <a:pt x="11" y="64"/>
                  </a:cubicBezTo>
                  <a:lnTo>
                    <a:pt x="11" y="76"/>
                  </a:lnTo>
                  <a:close/>
                  <a:moveTo>
                    <a:pt x="10" y="76"/>
                  </a:moveTo>
                  <a:cubicBezTo>
                    <a:pt x="9" y="75"/>
                    <a:pt x="9" y="75"/>
                    <a:pt x="9" y="75"/>
                  </a:cubicBezTo>
                  <a:cubicBezTo>
                    <a:pt x="9" y="64"/>
                    <a:pt x="9" y="64"/>
                    <a:pt x="9" y="64"/>
                  </a:cubicBezTo>
                  <a:cubicBezTo>
                    <a:pt x="9" y="64"/>
                    <a:pt x="9" y="64"/>
                    <a:pt x="9" y="64"/>
                  </a:cubicBezTo>
                  <a:cubicBezTo>
                    <a:pt x="9" y="64"/>
                    <a:pt x="9" y="64"/>
                    <a:pt x="9" y="64"/>
                  </a:cubicBezTo>
                  <a:cubicBezTo>
                    <a:pt x="9" y="59"/>
                    <a:pt x="9" y="59"/>
                    <a:pt x="9" y="59"/>
                  </a:cubicBezTo>
                  <a:cubicBezTo>
                    <a:pt x="10" y="58"/>
                    <a:pt x="10" y="58"/>
                    <a:pt x="10" y="58"/>
                  </a:cubicBezTo>
                  <a:cubicBezTo>
                    <a:pt x="10" y="64"/>
                    <a:pt x="10" y="64"/>
                    <a:pt x="10" y="64"/>
                  </a:cubicBezTo>
                  <a:cubicBezTo>
                    <a:pt x="9" y="64"/>
                    <a:pt x="9" y="64"/>
                    <a:pt x="9" y="64"/>
                  </a:cubicBezTo>
                  <a:cubicBezTo>
                    <a:pt x="10" y="64"/>
                    <a:pt x="10" y="64"/>
                    <a:pt x="10" y="64"/>
                  </a:cubicBezTo>
                  <a:lnTo>
                    <a:pt x="10" y="76"/>
                  </a:lnTo>
                  <a:close/>
                  <a:moveTo>
                    <a:pt x="9" y="75"/>
                  </a:moveTo>
                  <a:cubicBezTo>
                    <a:pt x="8" y="74"/>
                    <a:pt x="8" y="74"/>
                    <a:pt x="8" y="74"/>
                  </a:cubicBezTo>
                  <a:cubicBezTo>
                    <a:pt x="8" y="64"/>
                    <a:pt x="8" y="64"/>
                    <a:pt x="8" y="64"/>
                  </a:cubicBezTo>
                  <a:cubicBezTo>
                    <a:pt x="8" y="64"/>
                    <a:pt x="8" y="64"/>
                    <a:pt x="8" y="64"/>
                  </a:cubicBezTo>
                  <a:cubicBezTo>
                    <a:pt x="8" y="64"/>
                    <a:pt x="8" y="64"/>
                    <a:pt x="8" y="64"/>
                  </a:cubicBezTo>
                  <a:cubicBezTo>
                    <a:pt x="8" y="59"/>
                    <a:pt x="8" y="59"/>
                    <a:pt x="8" y="59"/>
                  </a:cubicBezTo>
                  <a:cubicBezTo>
                    <a:pt x="9" y="59"/>
                    <a:pt x="9" y="59"/>
                    <a:pt x="9" y="59"/>
                  </a:cubicBezTo>
                  <a:cubicBezTo>
                    <a:pt x="9" y="64"/>
                    <a:pt x="9" y="64"/>
                    <a:pt x="9" y="64"/>
                  </a:cubicBezTo>
                  <a:cubicBezTo>
                    <a:pt x="9" y="64"/>
                    <a:pt x="9" y="64"/>
                    <a:pt x="9" y="64"/>
                  </a:cubicBezTo>
                  <a:cubicBezTo>
                    <a:pt x="9" y="64"/>
                    <a:pt x="9" y="64"/>
                    <a:pt x="9" y="64"/>
                  </a:cubicBezTo>
                  <a:lnTo>
                    <a:pt x="9" y="75"/>
                  </a:lnTo>
                  <a:close/>
                  <a:moveTo>
                    <a:pt x="8" y="74"/>
                  </a:moveTo>
                  <a:cubicBezTo>
                    <a:pt x="7" y="74"/>
                    <a:pt x="7" y="74"/>
                    <a:pt x="7" y="74"/>
                  </a:cubicBezTo>
                  <a:cubicBezTo>
                    <a:pt x="7" y="65"/>
                    <a:pt x="7" y="65"/>
                    <a:pt x="7" y="65"/>
                  </a:cubicBezTo>
                  <a:cubicBezTo>
                    <a:pt x="8" y="65"/>
                    <a:pt x="8" y="65"/>
                    <a:pt x="8" y="65"/>
                  </a:cubicBezTo>
                  <a:cubicBezTo>
                    <a:pt x="7" y="65"/>
                    <a:pt x="7" y="65"/>
                    <a:pt x="7" y="65"/>
                  </a:cubicBezTo>
                  <a:cubicBezTo>
                    <a:pt x="7" y="60"/>
                    <a:pt x="7" y="60"/>
                    <a:pt x="7" y="60"/>
                  </a:cubicBezTo>
                  <a:cubicBezTo>
                    <a:pt x="8" y="59"/>
                    <a:pt x="8" y="59"/>
                    <a:pt x="8" y="59"/>
                  </a:cubicBezTo>
                  <a:cubicBezTo>
                    <a:pt x="8" y="64"/>
                    <a:pt x="8" y="64"/>
                    <a:pt x="8" y="64"/>
                  </a:cubicBezTo>
                  <a:cubicBezTo>
                    <a:pt x="8" y="65"/>
                    <a:pt x="8" y="65"/>
                    <a:pt x="8" y="65"/>
                  </a:cubicBezTo>
                  <a:cubicBezTo>
                    <a:pt x="8" y="64"/>
                    <a:pt x="8" y="64"/>
                    <a:pt x="8" y="64"/>
                  </a:cubicBezTo>
                  <a:lnTo>
                    <a:pt x="8" y="74"/>
                  </a:lnTo>
                  <a:close/>
                  <a:moveTo>
                    <a:pt x="7" y="74"/>
                  </a:moveTo>
                  <a:cubicBezTo>
                    <a:pt x="6" y="73"/>
                    <a:pt x="6" y="73"/>
                    <a:pt x="6" y="73"/>
                  </a:cubicBezTo>
                  <a:cubicBezTo>
                    <a:pt x="6" y="65"/>
                    <a:pt x="6" y="65"/>
                    <a:pt x="6" y="65"/>
                  </a:cubicBezTo>
                  <a:cubicBezTo>
                    <a:pt x="6" y="65"/>
                    <a:pt x="6" y="65"/>
                    <a:pt x="6" y="65"/>
                  </a:cubicBezTo>
                  <a:cubicBezTo>
                    <a:pt x="6" y="65"/>
                    <a:pt x="6" y="65"/>
                    <a:pt x="6" y="65"/>
                  </a:cubicBezTo>
                  <a:cubicBezTo>
                    <a:pt x="6" y="60"/>
                    <a:pt x="6" y="60"/>
                    <a:pt x="6" y="60"/>
                  </a:cubicBezTo>
                  <a:cubicBezTo>
                    <a:pt x="7" y="60"/>
                    <a:pt x="7" y="60"/>
                    <a:pt x="7" y="60"/>
                  </a:cubicBezTo>
                  <a:cubicBezTo>
                    <a:pt x="7" y="65"/>
                    <a:pt x="7" y="65"/>
                    <a:pt x="7" y="65"/>
                  </a:cubicBezTo>
                  <a:cubicBezTo>
                    <a:pt x="6" y="65"/>
                    <a:pt x="6" y="65"/>
                    <a:pt x="6" y="65"/>
                  </a:cubicBezTo>
                  <a:cubicBezTo>
                    <a:pt x="7" y="65"/>
                    <a:pt x="7" y="65"/>
                    <a:pt x="7" y="65"/>
                  </a:cubicBezTo>
                  <a:lnTo>
                    <a:pt x="7" y="74"/>
                  </a:lnTo>
                  <a:close/>
                  <a:moveTo>
                    <a:pt x="6" y="73"/>
                  </a:moveTo>
                  <a:cubicBezTo>
                    <a:pt x="5" y="72"/>
                    <a:pt x="5" y="72"/>
                    <a:pt x="5" y="72"/>
                  </a:cubicBezTo>
                  <a:cubicBezTo>
                    <a:pt x="5" y="65"/>
                    <a:pt x="5" y="65"/>
                    <a:pt x="5" y="65"/>
                  </a:cubicBezTo>
                  <a:cubicBezTo>
                    <a:pt x="6" y="65"/>
                    <a:pt x="6" y="65"/>
                    <a:pt x="6" y="65"/>
                  </a:cubicBezTo>
                  <a:cubicBezTo>
                    <a:pt x="5" y="65"/>
                    <a:pt x="5" y="65"/>
                    <a:pt x="5" y="65"/>
                  </a:cubicBezTo>
                  <a:cubicBezTo>
                    <a:pt x="5" y="61"/>
                    <a:pt x="5" y="61"/>
                    <a:pt x="5" y="61"/>
                  </a:cubicBezTo>
                  <a:cubicBezTo>
                    <a:pt x="6" y="60"/>
                    <a:pt x="6" y="60"/>
                    <a:pt x="6" y="60"/>
                  </a:cubicBezTo>
                  <a:cubicBezTo>
                    <a:pt x="6" y="65"/>
                    <a:pt x="6" y="65"/>
                    <a:pt x="6" y="65"/>
                  </a:cubicBezTo>
                  <a:cubicBezTo>
                    <a:pt x="6" y="65"/>
                    <a:pt x="6" y="65"/>
                    <a:pt x="6" y="65"/>
                  </a:cubicBezTo>
                  <a:cubicBezTo>
                    <a:pt x="6" y="65"/>
                    <a:pt x="6" y="65"/>
                    <a:pt x="6" y="65"/>
                  </a:cubicBezTo>
                  <a:lnTo>
                    <a:pt x="6" y="73"/>
                  </a:lnTo>
                  <a:close/>
                  <a:moveTo>
                    <a:pt x="5" y="72"/>
                  </a:moveTo>
                  <a:cubicBezTo>
                    <a:pt x="5" y="71"/>
                    <a:pt x="4" y="71"/>
                    <a:pt x="4" y="70"/>
                  </a:cubicBezTo>
                  <a:cubicBezTo>
                    <a:pt x="4" y="65"/>
                    <a:pt x="4" y="65"/>
                    <a:pt x="4" y="65"/>
                  </a:cubicBezTo>
                  <a:cubicBezTo>
                    <a:pt x="5" y="65"/>
                    <a:pt x="5" y="65"/>
                    <a:pt x="5" y="65"/>
                  </a:cubicBezTo>
                  <a:cubicBezTo>
                    <a:pt x="4" y="65"/>
                    <a:pt x="4" y="65"/>
                    <a:pt x="4" y="65"/>
                  </a:cubicBezTo>
                  <a:cubicBezTo>
                    <a:pt x="4" y="62"/>
                    <a:pt x="4" y="62"/>
                    <a:pt x="4" y="62"/>
                  </a:cubicBezTo>
                  <a:cubicBezTo>
                    <a:pt x="4" y="62"/>
                    <a:pt x="5" y="61"/>
                    <a:pt x="5" y="61"/>
                  </a:cubicBezTo>
                  <a:cubicBezTo>
                    <a:pt x="5" y="65"/>
                    <a:pt x="5" y="65"/>
                    <a:pt x="5" y="65"/>
                  </a:cubicBezTo>
                  <a:cubicBezTo>
                    <a:pt x="5" y="65"/>
                    <a:pt x="5" y="65"/>
                    <a:pt x="5" y="65"/>
                  </a:cubicBezTo>
                  <a:cubicBezTo>
                    <a:pt x="5" y="65"/>
                    <a:pt x="5" y="65"/>
                    <a:pt x="5" y="65"/>
                  </a:cubicBezTo>
                  <a:lnTo>
                    <a:pt x="5" y="72"/>
                  </a:lnTo>
                  <a:close/>
                  <a:moveTo>
                    <a:pt x="4" y="70"/>
                  </a:moveTo>
                  <a:cubicBezTo>
                    <a:pt x="3" y="70"/>
                    <a:pt x="3" y="69"/>
                    <a:pt x="2" y="69"/>
                  </a:cubicBezTo>
                  <a:cubicBezTo>
                    <a:pt x="2" y="66"/>
                    <a:pt x="2" y="66"/>
                    <a:pt x="2" y="66"/>
                  </a:cubicBezTo>
                  <a:cubicBezTo>
                    <a:pt x="3" y="66"/>
                    <a:pt x="3" y="66"/>
                    <a:pt x="3" y="66"/>
                  </a:cubicBezTo>
                  <a:cubicBezTo>
                    <a:pt x="2" y="66"/>
                    <a:pt x="2" y="66"/>
                    <a:pt x="2" y="66"/>
                  </a:cubicBezTo>
                  <a:cubicBezTo>
                    <a:pt x="2" y="63"/>
                    <a:pt x="2" y="63"/>
                    <a:pt x="2" y="63"/>
                  </a:cubicBezTo>
                  <a:cubicBezTo>
                    <a:pt x="3" y="63"/>
                    <a:pt x="3" y="62"/>
                    <a:pt x="4" y="62"/>
                  </a:cubicBezTo>
                  <a:cubicBezTo>
                    <a:pt x="4" y="65"/>
                    <a:pt x="4" y="65"/>
                    <a:pt x="4" y="65"/>
                  </a:cubicBezTo>
                  <a:cubicBezTo>
                    <a:pt x="3" y="66"/>
                    <a:pt x="3" y="66"/>
                    <a:pt x="3" y="66"/>
                  </a:cubicBezTo>
                  <a:cubicBezTo>
                    <a:pt x="4" y="65"/>
                    <a:pt x="4" y="65"/>
                    <a:pt x="4" y="65"/>
                  </a:cubicBezTo>
                  <a:lnTo>
                    <a:pt x="4" y="70"/>
                  </a:lnTo>
                  <a:close/>
                  <a:moveTo>
                    <a:pt x="2" y="69"/>
                  </a:moveTo>
                  <a:cubicBezTo>
                    <a:pt x="2" y="68"/>
                    <a:pt x="2" y="68"/>
                    <a:pt x="2" y="68"/>
                  </a:cubicBezTo>
                  <a:cubicBezTo>
                    <a:pt x="2" y="66"/>
                    <a:pt x="2" y="66"/>
                    <a:pt x="2" y="66"/>
                  </a:cubicBezTo>
                  <a:cubicBezTo>
                    <a:pt x="2" y="66"/>
                    <a:pt x="2" y="66"/>
                    <a:pt x="2" y="66"/>
                  </a:cubicBezTo>
                  <a:cubicBezTo>
                    <a:pt x="2" y="66"/>
                    <a:pt x="2" y="66"/>
                    <a:pt x="2" y="66"/>
                  </a:cubicBezTo>
                  <a:cubicBezTo>
                    <a:pt x="2" y="64"/>
                    <a:pt x="2" y="64"/>
                    <a:pt x="2" y="64"/>
                  </a:cubicBezTo>
                  <a:cubicBezTo>
                    <a:pt x="2" y="63"/>
                    <a:pt x="2" y="63"/>
                    <a:pt x="2" y="63"/>
                  </a:cubicBezTo>
                  <a:cubicBezTo>
                    <a:pt x="2" y="66"/>
                    <a:pt x="2" y="66"/>
                    <a:pt x="2" y="66"/>
                  </a:cubicBezTo>
                  <a:cubicBezTo>
                    <a:pt x="2" y="66"/>
                    <a:pt x="2" y="66"/>
                    <a:pt x="2" y="66"/>
                  </a:cubicBezTo>
                  <a:cubicBezTo>
                    <a:pt x="2" y="66"/>
                    <a:pt x="2" y="66"/>
                    <a:pt x="2" y="66"/>
                  </a:cubicBezTo>
                  <a:lnTo>
                    <a:pt x="2" y="69"/>
                  </a:lnTo>
                  <a:close/>
                  <a:moveTo>
                    <a:pt x="2" y="68"/>
                  </a:moveTo>
                  <a:cubicBezTo>
                    <a:pt x="1" y="67"/>
                    <a:pt x="1" y="66"/>
                    <a:pt x="0" y="66"/>
                  </a:cubicBezTo>
                  <a:cubicBezTo>
                    <a:pt x="1" y="66"/>
                    <a:pt x="1" y="66"/>
                    <a:pt x="1" y="66"/>
                  </a:cubicBezTo>
                  <a:cubicBezTo>
                    <a:pt x="1" y="66"/>
                    <a:pt x="1" y="66"/>
                    <a:pt x="1" y="66"/>
                  </a:cubicBezTo>
                  <a:cubicBezTo>
                    <a:pt x="1" y="65"/>
                    <a:pt x="1" y="65"/>
                    <a:pt x="1" y="65"/>
                  </a:cubicBezTo>
                  <a:cubicBezTo>
                    <a:pt x="1" y="65"/>
                    <a:pt x="1" y="64"/>
                    <a:pt x="2" y="64"/>
                  </a:cubicBezTo>
                  <a:cubicBezTo>
                    <a:pt x="2" y="66"/>
                    <a:pt x="2" y="66"/>
                    <a:pt x="2" y="66"/>
                  </a:cubicBezTo>
                  <a:cubicBezTo>
                    <a:pt x="2" y="66"/>
                    <a:pt x="2" y="66"/>
                    <a:pt x="2" y="66"/>
                  </a:cubicBezTo>
                  <a:cubicBezTo>
                    <a:pt x="2" y="66"/>
                    <a:pt x="2" y="66"/>
                    <a:pt x="2" y="66"/>
                  </a:cubicBezTo>
                  <a:lnTo>
                    <a:pt x="2" y="68"/>
                  </a:lnTo>
                  <a:close/>
                </a:path>
              </a:pathLst>
            </a:custGeom>
            <a:grpFill/>
            <a:ln>
              <a:noFill/>
            </a:ln>
            <a:extLst/>
          </p:spPr>
          <p:txBody>
            <a:bodyPr/>
            <a:lstStyle/>
            <a:p>
              <a:endParaRPr lang="zh-CN" altLang="en-US" sz="1600">
                <a:cs typeface="+mn-ea"/>
                <a:sym typeface="+mn-lt"/>
              </a:endParaRPr>
            </a:p>
          </p:txBody>
        </p:sp>
        <p:sp>
          <p:nvSpPr>
            <p:cNvPr id="69658" name="Freeform 41"/>
            <p:cNvSpPr>
              <a:spLocks/>
            </p:cNvSpPr>
            <p:nvPr/>
          </p:nvSpPr>
          <p:spPr bwMode="auto">
            <a:xfrm>
              <a:off x="3690716" y="1436808"/>
              <a:ext cx="301625" cy="262820"/>
            </a:xfrm>
            <a:custGeom>
              <a:avLst/>
              <a:gdLst>
                <a:gd name="T0" fmla="*/ 4 w 92"/>
                <a:gd name="T1" fmla="*/ 72 h 72"/>
                <a:gd name="T2" fmla="*/ 54 w 92"/>
                <a:gd name="T3" fmla="*/ 35 h 72"/>
                <a:gd name="T4" fmla="*/ 66 w 92"/>
                <a:gd name="T5" fmla="*/ 22 h 72"/>
                <a:gd name="T6" fmla="*/ 88 w 92"/>
                <a:gd name="T7" fmla="*/ 20 h 72"/>
                <a:gd name="T8" fmla="*/ 73 w 92"/>
                <a:gd name="T9" fmla="*/ 6 h 72"/>
                <a:gd name="T10" fmla="*/ 49 w 92"/>
                <a:gd name="T11" fmla="*/ 27 h 72"/>
                <a:gd name="T12" fmla="*/ 0 w 92"/>
                <a:gd name="T13" fmla="*/ 68 h 72"/>
                <a:gd name="T14" fmla="*/ 4 w 92"/>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72">
                  <a:moveTo>
                    <a:pt x="4" y="72"/>
                  </a:moveTo>
                  <a:cubicBezTo>
                    <a:pt x="17" y="71"/>
                    <a:pt x="34" y="58"/>
                    <a:pt x="54" y="35"/>
                  </a:cubicBezTo>
                  <a:cubicBezTo>
                    <a:pt x="57" y="31"/>
                    <a:pt x="60" y="27"/>
                    <a:pt x="66" y="22"/>
                  </a:cubicBezTo>
                  <a:cubicBezTo>
                    <a:pt x="75" y="15"/>
                    <a:pt x="82" y="14"/>
                    <a:pt x="88" y="20"/>
                  </a:cubicBezTo>
                  <a:cubicBezTo>
                    <a:pt x="92" y="11"/>
                    <a:pt x="87" y="0"/>
                    <a:pt x="73" y="6"/>
                  </a:cubicBezTo>
                  <a:cubicBezTo>
                    <a:pt x="62" y="11"/>
                    <a:pt x="54" y="19"/>
                    <a:pt x="49" y="27"/>
                  </a:cubicBezTo>
                  <a:cubicBezTo>
                    <a:pt x="32" y="51"/>
                    <a:pt x="15" y="68"/>
                    <a:pt x="0" y="68"/>
                  </a:cubicBezTo>
                  <a:cubicBezTo>
                    <a:pt x="1" y="70"/>
                    <a:pt x="2" y="71"/>
                    <a:pt x="4" y="72"/>
                  </a:cubicBezTo>
                  <a:close/>
                </a:path>
              </a:pathLst>
            </a:custGeom>
            <a:grpFill/>
            <a:ln>
              <a:noFill/>
            </a:ln>
            <a:extLst/>
          </p:spPr>
          <p:txBody>
            <a:bodyPr/>
            <a:lstStyle/>
            <a:p>
              <a:endParaRPr lang="zh-CN" altLang="en-US" sz="1600">
                <a:cs typeface="+mn-ea"/>
                <a:sym typeface="+mn-lt"/>
              </a:endParaRPr>
            </a:p>
          </p:txBody>
        </p:sp>
        <p:sp>
          <p:nvSpPr>
            <p:cNvPr id="69659" name="Freeform 42"/>
            <p:cNvSpPr>
              <a:spLocks/>
            </p:cNvSpPr>
            <p:nvPr/>
          </p:nvSpPr>
          <p:spPr bwMode="auto">
            <a:xfrm>
              <a:off x="3638329" y="1193391"/>
              <a:ext cx="334963" cy="425098"/>
            </a:xfrm>
            <a:custGeom>
              <a:avLst/>
              <a:gdLst>
                <a:gd name="T0" fmla="*/ 43 w 102"/>
                <a:gd name="T1" fmla="*/ 117 h 117"/>
                <a:gd name="T2" fmla="*/ 0 w 102"/>
                <a:gd name="T3" fmla="*/ 17 h 117"/>
                <a:gd name="T4" fmla="*/ 102 w 102"/>
                <a:gd name="T5" fmla="*/ 65 h 117"/>
                <a:gd name="T6" fmla="*/ 43 w 102"/>
                <a:gd name="T7" fmla="*/ 117 h 117"/>
              </a:gdLst>
              <a:ahLst/>
              <a:cxnLst>
                <a:cxn ang="0">
                  <a:pos x="T0" y="T1"/>
                </a:cxn>
                <a:cxn ang="0">
                  <a:pos x="T2" y="T3"/>
                </a:cxn>
                <a:cxn ang="0">
                  <a:pos x="T4" y="T5"/>
                </a:cxn>
                <a:cxn ang="0">
                  <a:pos x="T6" y="T7"/>
                </a:cxn>
              </a:cxnLst>
              <a:rect l="0" t="0" r="r" b="b"/>
              <a:pathLst>
                <a:path w="102" h="117">
                  <a:moveTo>
                    <a:pt x="43" y="117"/>
                  </a:moveTo>
                  <a:cubicBezTo>
                    <a:pt x="49" y="74"/>
                    <a:pt x="35" y="41"/>
                    <a:pt x="0" y="17"/>
                  </a:cubicBezTo>
                  <a:cubicBezTo>
                    <a:pt x="56" y="0"/>
                    <a:pt x="90" y="16"/>
                    <a:pt x="102" y="65"/>
                  </a:cubicBezTo>
                  <a:cubicBezTo>
                    <a:pt x="77" y="66"/>
                    <a:pt x="57" y="83"/>
                    <a:pt x="43" y="117"/>
                  </a:cubicBezTo>
                  <a:close/>
                </a:path>
              </a:pathLst>
            </a:custGeom>
            <a:grpFill/>
            <a:ln>
              <a:noFill/>
            </a:ln>
            <a:extLst/>
          </p:spPr>
          <p:txBody>
            <a:bodyPr/>
            <a:lstStyle/>
            <a:p>
              <a:endParaRPr lang="zh-CN" altLang="en-US" sz="1600">
                <a:cs typeface="+mn-ea"/>
                <a:sym typeface="+mn-lt"/>
              </a:endParaRPr>
            </a:p>
          </p:txBody>
        </p:sp>
        <p:sp>
          <p:nvSpPr>
            <p:cNvPr id="69660" name="Freeform 43"/>
            <p:cNvSpPr>
              <a:spLocks/>
            </p:cNvSpPr>
            <p:nvPr/>
          </p:nvSpPr>
          <p:spPr bwMode="auto">
            <a:xfrm>
              <a:off x="3736754" y="1244544"/>
              <a:ext cx="169863" cy="195792"/>
            </a:xfrm>
            <a:custGeom>
              <a:avLst/>
              <a:gdLst>
                <a:gd name="T0" fmla="*/ 0 w 52"/>
                <a:gd name="T1" fmla="*/ 33 h 54"/>
                <a:gd name="T2" fmla="*/ 32 w 52"/>
                <a:gd name="T3" fmla="*/ 0 h 54"/>
                <a:gd name="T4" fmla="*/ 52 w 52"/>
                <a:gd name="T5" fmla="*/ 12 h 54"/>
                <a:gd name="T6" fmla="*/ 10 w 52"/>
                <a:gd name="T7" fmla="*/ 54 h 54"/>
                <a:gd name="T8" fmla="*/ 0 w 52"/>
                <a:gd name="T9" fmla="*/ 33 h 54"/>
              </a:gdLst>
              <a:ahLst/>
              <a:cxnLst>
                <a:cxn ang="0">
                  <a:pos x="T0" y="T1"/>
                </a:cxn>
                <a:cxn ang="0">
                  <a:pos x="T2" y="T3"/>
                </a:cxn>
                <a:cxn ang="0">
                  <a:pos x="T4" y="T5"/>
                </a:cxn>
                <a:cxn ang="0">
                  <a:pos x="T6" y="T7"/>
                </a:cxn>
                <a:cxn ang="0">
                  <a:pos x="T8" y="T9"/>
                </a:cxn>
              </a:cxnLst>
              <a:rect l="0" t="0" r="r" b="b"/>
              <a:pathLst>
                <a:path w="52" h="54">
                  <a:moveTo>
                    <a:pt x="0" y="33"/>
                  </a:moveTo>
                  <a:cubicBezTo>
                    <a:pt x="9" y="17"/>
                    <a:pt x="19" y="6"/>
                    <a:pt x="32" y="0"/>
                  </a:cubicBezTo>
                  <a:cubicBezTo>
                    <a:pt x="40" y="2"/>
                    <a:pt x="47" y="7"/>
                    <a:pt x="52" y="12"/>
                  </a:cubicBezTo>
                  <a:cubicBezTo>
                    <a:pt x="36" y="20"/>
                    <a:pt x="22" y="34"/>
                    <a:pt x="10" y="54"/>
                  </a:cubicBezTo>
                  <a:cubicBezTo>
                    <a:pt x="8" y="46"/>
                    <a:pt x="5" y="40"/>
                    <a:pt x="0" y="33"/>
                  </a:cubicBezTo>
                  <a:close/>
                </a:path>
              </a:pathLst>
            </a:custGeom>
            <a:grpFill/>
            <a:ln>
              <a:noFill/>
            </a:ln>
            <a:extLst/>
          </p:spPr>
          <p:txBody>
            <a:bodyPr/>
            <a:lstStyle/>
            <a:p>
              <a:endParaRPr lang="zh-CN" altLang="en-US" sz="1600">
                <a:cs typeface="+mn-ea"/>
                <a:sym typeface="+mn-lt"/>
              </a:endParaRPr>
            </a:p>
          </p:txBody>
        </p:sp>
        <p:sp>
          <p:nvSpPr>
            <p:cNvPr id="69661" name="Freeform 44"/>
            <p:cNvSpPr>
              <a:spLocks/>
            </p:cNvSpPr>
            <p:nvPr/>
          </p:nvSpPr>
          <p:spPr bwMode="auto">
            <a:xfrm>
              <a:off x="3635153" y="1269238"/>
              <a:ext cx="141288" cy="375709"/>
            </a:xfrm>
            <a:custGeom>
              <a:avLst/>
              <a:gdLst>
                <a:gd name="T0" fmla="*/ 16 w 43"/>
                <a:gd name="T1" fmla="*/ 103 h 103"/>
                <a:gd name="T2" fmla="*/ 0 w 43"/>
                <a:gd name="T3" fmla="*/ 0 h 103"/>
                <a:gd name="T4" fmla="*/ 43 w 43"/>
                <a:gd name="T5" fmla="*/ 78 h 103"/>
                <a:gd name="T6" fmla="*/ 16 w 43"/>
                <a:gd name="T7" fmla="*/ 103 h 103"/>
              </a:gdLst>
              <a:ahLst/>
              <a:cxnLst>
                <a:cxn ang="0">
                  <a:pos x="T0" y="T1"/>
                </a:cxn>
                <a:cxn ang="0">
                  <a:pos x="T2" y="T3"/>
                </a:cxn>
                <a:cxn ang="0">
                  <a:pos x="T4" y="T5"/>
                </a:cxn>
                <a:cxn ang="0">
                  <a:pos x="T6" y="T7"/>
                </a:cxn>
              </a:cxnLst>
              <a:rect l="0" t="0" r="r" b="b"/>
              <a:pathLst>
                <a:path w="43" h="103">
                  <a:moveTo>
                    <a:pt x="16" y="103"/>
                  </a:moveTo>
                  <a:cubicBezTo>
                    <a:pt x="18" y="68"/>
                    <a:pt x="13" y="33"/>
                    <a:pt x="0" y="0"/>
                  </a:cubicBezTo>
                  <a:cubicBezTo>
                    <a:pt x="23" y="42"/>
                    <a:pt x="38" y="68"/>
                    <a:pt x="43" y="78"/>
                  </a:cubicBezTo>
                  <a:cubicBezTo>
                    <a:pt x="38" y="87"/>
                    <a:pt x="29" y="95"/>
                    <a:pt x="16" y="103"/>
                  </a:cubicBezTo>
                  <a:close/>
                </a:path>
              </a:pathLst>
            </a:custGeom>
            <a:grpFill/>
            <a:ln>
              <a:noFill/>
            </a:ln>
            <a:extLst/>
          </p:spPr>
          <p:txBody>
            <a:bodyPr/>
            <a:lstStyle/>
            <a:p>
              <a:endParaRPr lang="zh-CN" altLang="en-US" sz="1600">
                <a:cs typeface="+mn-ea"/>
                <a:sym typeface="+mn-lt"/>
              </a:endParaRPr>
            </a:p>
          </p:txBody>
        </p:sp>
        <p:sp>
          <p:nvSpPr>
            <p:cNvPr id="69662" name="Freeform 45"/>
            <p:cNvSpPr>
              <a:spLocks/>
            </p:cNvSpPr>
            <p:nvPr/>
          </p:nvSpPr>
          <p:spPr bwMode="auto">
            <a:xfrm>
              <a:off x="3609754" y="1166933"/>
              <a:ext cx="80963" cy="74083"/>
            </a:xfrm>
            <a:custGeom>
              <a:avLst/>
              <a:gdLst>
                <a:gd name="T0" fmla="*/ 0 w 25"/>
                <a:gd name="T1" fmla="*/ 10 h 20"/>
                <a:gd name="T2" fmla="*/ 6 w 25"/>
                <a:gd name="T3" fmla="*/ 20 h 20"/>
                <a:gd name="T4" fmla="*/ 25 w 25"/>
                <a:gd name="T5" fmla="*/ 12 h 20"/>
                <a:gd name="T6" fmla="*/ 25 w 25"/>
                <a:gd name="T7" fmla="*/ 13 h 20"/>
                <a:gd name="T8" fmla="*/ 22 w 25"/>
                <a:gd name="T9" fmla="*/ 2 h 20"/>
                <a:gd name="T10" fmla="*/ 0 w 25"/>
                <a:gd name="T11" fmla="*/ 10 h 20"/>
              </a:gdLst>
              <a:ahLst/>
              <a:cxnLst>
                <a:cxn ang="0">
                  <a:pos x="T0" y="T1"/>
                </a:cxn>
                <a:cxn ang="0">
                  <a:pos x="T2" y="T3"/>
                </a:cxn>
                <a:cxn ang="0">
                  <a:pos x="T4" y="T5"/>
                </a:cxn>
                <a:cxn ang="0">
                  <a:pos x="T6" y="T7"/>
                </a:cxn>
                <a:cxn ang="0">
                  <a:pos x="T8" y="T9"/>
                </a:cxn>
                <a:cxn ang="0">
                  <a:pos x="T10" y="T11"/>
                </a:cxn>
              </a:cxnLst>
              <a:rect l="0" t="0" r="r" b="b"/>
              <a:pathLst>
                <a:path w="25" h="20">
                  <a:moveTo>
                    <a:pt x="0" y="10"/>
                  </a:moveTo>
                  <a:cubicBezTo>
                    <a:pt x="6" y="20"/>
                    <a:pt x="6" y="20"/>
                    <a:pt x="6" y="20"/>
                  </a:cubicBezTo>
                  <a:cubicBezTo>
                    <a:pt x="10" y="18"/>
                    <a:pt x="21" y="11"/>
                    <a:pt x="25" y="12"/>
                  </a:cubicBezTo>
                  <a:cubicBezTo>
                    <a:pt x="25" y="13"/>
                    <a:pt x="25" y="13"/>
                    <a:pt x="25" y="13"/>
                  </a:cubicBezTo>
                  <a:cubicBezTo>
                    <a:pt x="25" y="11"/>
                    <a:pt x="22" y="2"/>
                    <a:pt x="22" y="2"/>
                  </a:cubicBezTo>
                  <a:cubicBezTo>
                    <a:pt x="17" y="0"/>
                    <a:pt x="4" y="8"/>
                    <a:pt x="0" y="10"/>
                  </a:cubicBezTo>
                  <a:close/>
                </a:path>
              </a:pathLst>
            </a:custGeom>
            <a:grpFill/>
            <a:ln>
              <a:noFill/>
            </a:ln>
            <a:extLst/>
          </p:spPr>
          <p:txBody>
            <a:bodyPr/>
            <a:lstStyle/>
            <a:p>
              <a:endParaRPr lang="zh-CN" altLang="en-US" sz="1600">
                <a:cs typeface="+mn-ea"/>
                <a:sym typeface="+mn-lt"/>
              </a:endParaRPr>
            </a:p>
          </p:txBody>
        </p:sp>
        <p:sp>
          <p:nvSpPr>
            <p:cNvPr id="69663" name="Freeform 46"/>
            <p:cNvSpPr>
              <a:spLocks/>
            </p:cNvSpPr>
            <p:nvPr/>
          </p:nvSpPr>
          <p:spPr bwMode="auto">
            <a:xfrm>
              <a:off x="3658966" y="1175752"/>
              <a:ext cx="31750" cy="58209"/>
            </a:xfrm>
            <a:custGeom>
              <a:avLst/>
              <a:gdLst>
                <a:gd name="T0" fmla="*/ 14 w 20"/>
                <a:gd name="T1" fmla="*/ 0 h 33"/>
                <a:gd name="T2" fmla="*/ 20 w 20"/>
                <a:gd name="T3" fmla="*/ 22 h 33"/>
                <a:gd name="T4" fmla="*/ 20 w 20"/>
                <a:gd name="T5" fmla="*/ 22 h 33"/>
                <a:gd name="T6" fmla="*/ 20 w 20"/>
                <a:gd name="T7" fmla="*/ 22 h 33"/>
                <a:gd name="T8" fmla="*/ 20 w 20"/>
                <a:gd name="T9" fmla="*/ 24 h 33"/>
                <a:gd name="T10" fmla="*/ 20 w 20"/>
                <a:gd name="T11" fmla="*/ 24 h 33"/>
                <a:gd name="T12" fmla="*/ 18 w 20"/>
                <a:gd name="T13" fmla="*/ 24 h 33"/>
                <a:gd name="T14" fmla="*/ 18 w 20"/>
                <a:gd name="T15" fmla="*/ 26 h 33"/>
                <a:gd name="T16" fmla="*/ 16 w 20"/>
                <a:gd name="T17" fmla="*/ 26 h 33"/>
                <a:gd name="T18" fmla="*/ 16 w 20"/>
                <a:gd name="T19" fmla="*/ 26 h 33"/>
                <a:gd name="T20" fmla="*/ 14 w 20"/>
                <a:gd name="T21" fmla="*/ 28 h 33"/>
                <a:gd name="T22" fmla="*/ 12 w 20"/>
                <a:gd name="T23" fmla="*/ 28 h 33"/>
                <a:gd name="T24" fmla="*/ 10 w 20"/>
                <a:gd name="T25" fmla="*/ 28 h 33"/>
                <a:gd name="T26" fmla="*/ 10 w 20"/>
                <a:gd name="T27" fmla="*/ 31 h 33"/>
                <a:gd name="T28" fmla="*/ 8 w 20"/>
                <a:gd name="T29" fmla="*/ 31 h 33"/>
                <a:gd name="T30" fmla="*/ 6 w 20"/>
                <a:gd name="T31" fmla="*/ 33 h 33"/>
                <a:gd name="T32" fmla="*/ 6 w 20"/>
                <a:gd name="T33" fmla="*/ 33 h 33"/>
                <a:gd name="T34" fmla="*/ 6 w 20"/>
                <a:gd name="T35" fmla="*/ 33 h 33"/>
                <a:gd name="T36" fmla="*/ 0 w 20"/>
                <a:gd name="T37" fmla="*/ 10 h 33"/>
                <a:gd name="T38" fmla="*/ 0 w 20"/>
                <a:gd name="T39" fmla="*/ 10 h 33"/>
                <a:gd name="T40" fmla="*/ 0 w 20"/>
                <a:gd name="T41" fmla="*/ 10 h 33"/>
                <a:gd name="T42" fmla="*/ 0 w 20"/>
                <a:gd name="T43" fmla="*/ 8 h 33"/>
                <a:gd name="T44" fmla="*/ 2 w 20"/>
                <a:gd name="T45" fmla="*/ 8 h 33"/>
                <a:gd name="T46" fmla="*/ 4 w 20"/>
                <a:gd name="T47" fmla="*/ 8 h 33"/>
                <a:gd name="T48" fmla="*/ 6 w 20"/>
                <a:gd name="T49" fmla="*/ 6 h 33"/>
                <a:gd name="T50" fmla="*/ 8 w 20"/>
                <a:gd name="T51" fmla="*/ 6 h 33"/>
                <a:gd name="T52" fmla="*/ 8 w 20"/>
                <a:gd name="T53" fmla="*/ 6 h 33"/>
                <a:gd name="T54" fmla="*/ 10 w 20"/>
                <a:gd name="T55" fmla="*/ 4 h 33"/>
                <a:gd name="T56" fmla="*/ 10 w 20"/>
                <a:gd name="T57" fmla="*/ 4 h 33"/>
                <a:gd name="T58" fmla="*/ 12 w 20"/>
                <a:gd name="T59" fmla="*/ 4 h 33"/>
                <a:gd name="T60" fmla="*/ 12 w 20"/>
                <a:gd name="T61" fmla="*/ 2 h 33"/>
                <a:gd name="T62" fmla="*/ 14 w 20"/>
                <a:gd name="T63" fmla="*/ 2 h 33"/>
                <a:gd name="T64" fmla="*/ 14 w 20"/>
                <a:gd name="T65" fmla="*/ 2 h 33"/>
                <a:gd name="T66" fmla="*/ 14 w 20"/>
                <a:gd name="T67" fmla="*/ 0 h 33"/>
                <a:gd name="T68" fmla="*/ 14 w 20"/>
                <a:gd name="T6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 h="33">
                  <a:moveTo>
                    <a:pt x="14" y="0"/>
                  </a:moveTo>
                  <a:lnTo>
                    <a:pt x="20" y="22"/>
                  </a:lnTo>
                  <a:lnTo>
                    <a:pt x="20" y="22"/>
                  </a:lnTo>
                  <a:lnTo>
                    <a:pt x="20" y="22"/>
                  </a:lnTo>
                  <a:lnTo>
                    <a:pt x="20" y="24"/>
                  </a:lnTo>
                  <a:lnTo>
                    <a:pt x="20" y="24"/>
                  </a:lnTo>
                  <a:lnTo>
                    <a:pt x="18" y="24"/>
                  </a:lnTo>
                  <a:lnTo>
                    <a:pt x="18" y="26"/>
                  </a:lnTo>
                  <a:lnTo>
                    <a:pt x="16" y="26"/>
                  </a:lnTo>
                  <a:lnTo>
                    <a:pt x="16" y="26"/>
                  </a:lnTo>
                  <a:lnTo>
                    <a:pt x="14" y="28"/>
                  </a:lnTo>
                  <a:lnTo>
                    <a:pt x="12" y="28"/>
                  </a:lnTo>
                  <a:lnTo>
                    <a:pt x="10" y="28"/>
                  </a:lnTo>
                  <a:lnTo>
                    <a:pt x="10" y="31"/>
                  </a:lnTo>
                  <a:lnTo>
                    <a:pt x="8" y="31"/>
                  </a:lnTo>
                  <a:lnTo>
                    <a:pt x="6" y="33"/>
                  </a:lnTo>
                  <a:lnTo>
                    <a:pt x="6" y="33"/>
                  </a:lnTo>
                  <a:lnTo>
                    <a:pt x="6" y="33"/>
                  </a:lnTo>
                  <a:lnTo>
                    <a:pt x="0" y="10"/>
                  </a:lnTo>
                  <a:lnTo>
                    <a:pt x="0" y="10"/>
                  </a:lnTo>
                  <a:lnTo>
                    <a:pt x="0" y="10"/>
                  </a:lnTo>
                  <a:lnTo>
                    <a:pt x="0" y="8"/>
                  </a:lnTo>
                  <a:lnTo>
                    <a:pt x="2" y="8"/>
                  </a:lnTo>
                  <a:lnTo>
                    <a:pt x="4" y="8"/>
                  </a:lnTo>
                  <a:lnTo>
                    <a:pt x="6" y="6"/>
                  </a:lnTo>
                  <a:lnTo>
                    <a:pt x="8" y="6"/>
                  </a:lnTo>
                  <a:lnTo>
                    <a:pt x="8" y="6"/>
                  </a:lnTo>
                  <a:lnTo>
                    <a:pt x="10" y="4"/>
                  </a:lnTo>
                  <a:lnTo>
                    <a:pt x="10" y="4"/>
                  </a:lnTo>
                  <a:lnTo>
                    <a:pt x="12" y="4"/>
                  </a:lnTo>
                  <a:lnTo>
                    <a:pt x="12" y="2"/>
                  </a:lnTo>
                  <a:lnTo>
                    <a:pt x="14" y="2"/>
                  </a:lnTo>
                  <a:lnTo>
                    <a:pt x="14" y="2"/>
                  </a:lnTo>
                  <a:lnTo>
                    <a:pt x="14" y="0"/>
                  </a:lnTo>
                  <a:lnTo>
                    <a:pt x="14" y="0"/>
                  </a:lnTo>
                  <a:close/>
                </a:path>
              </a:pathLst>
            </a:custGeom>
            <a:grpFill/>
            <a:ln>
              <a:noFill/>
            </a:ln>
            <a:extLst/>
          </p:spPr>
          <p:txBody>
            <a:bodyPr/>
            <a:lstStyle/>
            <a:p>
              <a:endParaRPr lang="zh-CN" altLang="en-US" sz="1600">
                <a:cs typeface="+mn-ea"/>
                <a:sym typeface="+mn-lt"/>
              </a:endParaRPr>
            </a:p>
          </p:txBody>
        </p:sp>
        <p:sp>
          <p:nvSpPr>
            <p:cNvPr id="69664" name="Freeform 47"/>
            <p:cNvSpPr>
              <a:spLocks/>
            </p:cNvSpPr>
            <p:nvPr/>
          </p:nvSpPr>
          <p:spPr bwMode="auto">
            <a:xfrm>
              <a:off x="3658966" y="1145766"/>
              <a:ext cx="96838" cy="91722"/>
            </a:xfrm>
            <a:custGeom>
              <a:avLst/>
              <a:gdLst>
                <a:gd name="T0" fmla="*/ 0 w 30"/>
                <a:gd name="T1" fmla="*/ 13 h 25"/>
                <a:gd name="T2" fmla="*/ 3 w 30"/>
                <a:gd name="T3" fmla="*/ 24 h 25"/>
                <a:gd name="T4" fmla="*/ 17 w 30"/>
                <a:gd name="T5" fmla="*/ 17 h 25"/>
                <a:gd name="T6" fmla="*/ 29 w 30"/>
                <a:gd name="T7" fmla="*/ 14 h 25"/>
                <a:gd name="T8" fmla="*/ 22 w 30"/>
                <a:gd name="T9" fmla="*/ 9 h 25"/>
                <a:gd name="T10" fmla="*/ 25 w 30"/>
                <a:gd name="T11" fmla="*/ 3 h 25"/>
                <a:gd name="T12" fmla="*/ 2 w 30"/>
                <a:gd name="T13" fmla="*/ 13 h 25"/>
                <a:gd name="T14" fmla="*/ 0 w 30"/>
                <a:gd name="T15" fmla="*/ 1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5">
                  <a:moveTo>
                    <a:pt x="0" y="13"/>
                  </a:moveTo>
                  <a:cubicBezTo>
                    <a:pt x="3" y="24"/>
                    <a:pt x="3" y="24"/>
                    <a:pt x="3" y="24"/>
                  </a:cubicBezTo>
                  <a:cubicBezTo>
                    <a:pt x="5" y="25"/>
                    <a:pt x="14" y="19"/>
                    <a:pt x="17" y="17"/>
                  </a:cubicBezTo>
                  <a:cubicBezTo>
                    <a:pt x="20" y="15"/>
                    <a:pt x="27" y="12"/>
                    <a:pt x="29" y="14"/>
                  </a:cubicBezTo>
                  <a:cubicBezTo>
                    <a:pt x="30" y="12"/>
                    <a:pt x="25" y="10"/>
                    <a:pt x="22" y="9"/>
                  </a:cubicBezTo>
                  <a:cubicBezTo>
                    <a:pt x="21" y="7"/>
                    <a:pt x="24" y="4"/>
                    <a:pt x="25" y="3"/>
                  </a:cubicBezTo>
                  <a:cubicBezTo>
                    <a:pt x="21" y="0"/>
                    <a:pt x="6" y="11"/>
                    <a:pt x="2" y="13"/>
                  </a:cubicBezTo>
                  <a:cubicBezTo>
                    <a:pt x="2" y="13"/>
                    <a:pt x="0" y="14"/>
                    <a:pt x="0" y="13"/>
                  </a:cubicBezTo>
                  <a:close/>
                </a:path>
              </a:pathLst>
            </a:custGeom>
            <a:grpFill/>
            <a:ln>
              <a:noFill/>
            </a:ln>
            <a:extLst/>
          </p:spPr>
          <p:txBody>
            <a:bodyPr/>
            <a:lstStyle/>
            <a:p>
              <a:endParaRPr lang="zh-CN" altLang="en-US" sz="1600">
                <a:cs typeface="+mn-ea"/>
                <a:sym typeface="+mn-lt"/>
              </a:endParaRPr>
            </a:p>
          </p:txBody>
        </p:sp>
      </p:grpSp>
      <p:sp>
        <p:nvSpPr>
          <p:cNvPr id="67" name="矩形 1"/>
          <p:cNvSpPr>
            <a:spLocks noChangeArrowheads="1"/>
          </p:cNvSpPr>
          <p:nvPr/>
        </p:nvSpPr>
        <p:spPr bwMode="auto">
          <a:xfrm>
            <a:off x="4214592" y="1041360"/>
            <a:ext cx="424350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Font typeface="Arial" panose="020B0604020202020204" pitchFamily="34" charset="0"/>
              <a:buChar char="▲"/>
            </a:pPr>
            <a:r>
              <a:rPr lang="zh-CN" altLang="en-US" sz="1400" b="1" dirty="0">
                <a:solidFill>
                  <a:srgbClr val="27242F"/>
                </a:solidFill>
                <a:cs typeface="+mn-ea"/>
                <a:sym typeface="+mn-lt"/>
              </a:rPr>
              <a:t>结构合理，逻辑清晰</a:t>
            </a:r>
            <a:endParaRPr lang="en-US" altLang="zh-CN" sz="1400" b="1" dirty="0">
              <a:solidFill>
                <a:srgbClr val="27242F"/>
              </a:solidFill>
              <a:cs typeface="+mn-ea"/>
              <a:sym typeface="+mn-lt"/>
            </a:endParaRPr>
          </a:p>
          <a:p>
            <a:r>
              <a:rPr lang="zh-CN" altLang="en-US" sz="1200" dirty="0">
                <a:cs typeface="+mn-ea"/>
                <a:sym typeface="+mn-lt"/>
              </a:rPr>
              <a:t>数据分析报告的结构是否合理、逻辑条理是否清晰是决定此份报告成败的关键因素。</a:t>
            </a:r>
            <a:endParaRPr lang="en-US" altLang="zh-CN" sz="1200" dirty="0">
              <a:cs typeface="+mn-ea"/>
              <a:sym typeface="+mn-lt"/>
            </a:endParaRPr>
          </a:p>
          <a:p>
            <a:endParaRPr lang="en-US" altLang="zh-CN" sz="1200" dirty="0">
              <a:solidFill>
                <a:srgbClr val="0B5395"/>
              </a:solidFill>
              <a:cs typeface="+mn-ea"/>
              <a:sym typeface="+mn-lt"/>
            </a:endParaRPr>
          </a:p>
        </p:txBody>
      </p:sp>
      <p:sp>
        <p:nvSpPr>
          <p:cNvPr id="68" name="矩形 1"/>
          <p:cNvSpPr>
            <a:spLocks noChangeArrowheads="1"/>
          </p:cNvSpPr>
          <p:nvPr/>
        </p:nvSpPr>
        <p:spPr bwMode="auto">
          <a:xfrm>
            <a:off x="4503912" y="1894720"/>
            <a:ext cx="395418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Font typeface="Arial" panose="020B0604020202020204" pitchFamily="34" charset="0"/>
              <a:buChar char="▲"/>
            </a:pPr>
            <a:r>
              <a:rPr lang="zh-CN" altLang="en-US" sz="1400" b="1" dirty="0">
                <a:solidFill>
                  <a:srgbClr val="27242F"/>
                </a:solidFill>
                <a:cs typeface="+mn-ea"/>
                <a:sym typeface="+mn-lt"/>
              </a:rPr>
              <a:t>实事求是，反映真相</a:t>
            </a:r>
            <a:endParaRPr lang="en-US" altLang="zh-CN" sz="1400" b="1" dirty="0">
              <a:solidFill>
                <a:srgbClr val="27242F"/>
              </a:solidFill>
              <a:cs typeface="+mn-ea"/>
              <a:sym typeface="+mn-lt"/>
            </a:endParaRPr>
          </a:p>
          <a:p>
            <a:r>
              <a:rPr lang="zh-CN" altLang="en-US" sz="1200" dirty="0">
                <a:cs typeface="+mn-ea"/>
                <a:sym typeface="+mn-lt"/>
              </a:rPr>
              <a:t>数据分析报告罪重要的就是必须具备真实性。</a:t>
            </a:r>
            <a:endParaRPr lang="en-US" altLang="zh-CN" sz="1200" dirty="0">
              <a:cs typeface="+mn-ea"/>
              <a:sym typeface="+mn-lt"/>
            </a:endParaRPr>
          </a:p>
        </p:txBody>
      </p:sp>
      <p:sp>
        <p:nvSpPr>
          <p:cNvPr id="69" name="矩形 1"/>
          <p:cNvSpPr>
            <a:spLocks noChangeArrowheads="1"/>
          </p:cNvSpPr>
          <p:nvPr/>
        </p:nvSpPr>
        <p:spPr bwMode="auto">
          <a:xfrm>
            <a:off x="4503912" y="2736095"/>
            <a:ext cx="395418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Font typeface="Arial" panose="020B0604020202020204" pitchFamily="34" charset="0"/>
              <a:buChar char="▲"/>
            </a:pPr>
            <a:r>
              <a:rPr lang="zh-CN" altLang="en-US" sz="1400" b="1" dirty="0">
                <a:solidFill>
                  <a:srgbClr val="27242F"/>
                </a:solidFill>
                <a:cs typeface="+mn-ea"/>
                <a:sym typeface="+mn-lt"/>
              </a:rPr>
              <a:t>用词准确，避免含糊</a:t>
            </a:r>
            <a:endParaRPr lang="en-US" altLang="zh-CN" sz="1400" b="1" dirty="0">
              <a:solidFill>
                <a:srgbClr val="27242F"/>
              </a:solidFill>
              <a:cs typeface="+mn-ea"/>
              <a:sym typeface="+mn-lt"/>
            </a:endParaRPr>
          </a:p>
          <a:p>
            <a:r>
              <a:rPr lang="zh-CN" altLang="en-US" sz="1200" dirty="0">
                <a:cs typeface="+mn-ea"/>
                <a:sym typeface="+mn-lt"/>
              </a:rPr>
              <a:t>尽量用数据说话，避免使用“大约”“估计”“更多”“更少”等模糊字眼。</a:t>
            </a:r>
            <a:endParaRPr lang="en-US" altLang="zh-CN" sz="1200" dirty="0">
              <a:cs typeface="+mn-ea"/>
              <a:sym typeface="+mn-lt"/>
            </a:endParaRPr>
          </a:p>
        </p:txBody>
      </p:sp>
      <p:sp>
        <p:nvSpPr>
          <p:cNvPr id="70" name="矩形 1"/>
          <p:cNvSpPr>
            <a:spLocks noChangeArrowheads="1"/>
          </p:cNvSpPr>
          <p:nvPr/>
        </p:nvSpPr>
        <p:spPr bwMode="auto">
          <a:xfrm>
            <a:off x="4474938" y="3606721"/>
            <a:ext cx="395418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Font typeface="Arial" panose="020B0604020202020204" pitchFamily="34" charset="0"/>
              <a:buChar char="▲"/>
            </a:pPr>
            <a:r>
              <a:rPr lang="zh-CN" altLang="en-US" sz="1400" b="1" dirty="0">
                <a:solidFill>
                  <a:srgbClr val="27242F"/>
                </a:solidFill>
                <a:cs typeface="+mn-ea"/>
                <a:sym typeface="+mn-lt"/>
              </a:rPr>
              <a:t>篇幅适宜，简洁有效</a:t>
            </a:r>
            <a:endParaRPr lang="en-US" altLang="zh-CN" sz="1400" b="1" dirty="0">
              <a:solidFill>
                <a:srgbClr val="27242F"/>
              </a:solidFill>
              <a:cs typeface="+mn-ea"/>
              <a:sym typeface="+mn-lt"/>
            </a:endParaRPr>
          </a:p>
          <a:p>
            <a:r>
              <a:rPr lang="zh-CN" altLang="en-US" sz="1200" dirty="0">
                <a:cs typeface="+mn-ea"/>
                <a:sym typeface="+mn-lt"/>
              </a:rPr>
              <a:t>篇幅长的报告不一定是好的报告！</a:t>
            </a:r>
            <a:endParaRPr lang="zh-CN" altLang="en-US" sz="1200" dirty="0">
              <a:solidFill>
                <a:schemeClr val="tx1">
                  <a:lumMod val="50000"/>
                  <a:lumOff val="50000"/>
                </a:schemeClr>
              </a:solidFill>
              <a:cs typeface="+mn-ea"/>
              <a:sym typeface="+mn-lt"/>
            </a:endParaRPr>
          </a:p>
        </p:txBody>
      </p:sp>
      <p:sp>
        <p:nvSpPr>
          <p:cNvPr id="71" name="矩形 1"/>
          <p:cNvSpPr>
            <a:spLocks noChangeArrowheads="1"/>
          </p:cNvSpPr>
          <p:nvPr/>
        </p:nvSpPr>
        <p:spPr bwMode="auto">
          <a:xfrm>
            <a:off x="4379887" y="4103003"/>
            <a:ext cx="4144287"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Font typeface="Arial" panose="020B0604020202020204" pitchFamily="34" charset="0"/>
              <a:buChar char="▲"/>
            </a:pPr>
            <a:r>
              <a:rPr lang="zh-CN" altLang="en-US" sz="1400" b="1" dirty="0">
                <a:solidFill>
                  <a:srgbClr val="27242F"/>
                </a:solidFill>
                <a:cs typeface="+mn-ea"/>
                <a:sym typeface="+mn-lt"/>
              </a:rPr>
              <a:t>结合业务，分析合理</a:t>
            </a:r>
            <a:endParaRPr lang="en-US" altLang="zh-CN" sz="1400" b="1" dirty="0">
              <a:solidFill>
                <a:srgbClr val="27242F"/>
              </a:solidFill>
              <a:cs typeface="+mn-ea"/>
              <a:sym typeface="+mn-lt"/>
            </a:endParaRPr>
          </a:p>
          <a:p>
            <a:r>
              <a:rPr lang="zh-CN" altLang="en-US" sz="1200" dirty="0">
                <a:cs typeface="+mn-ea"/>
                <a:sym typeface="+mn-lt"/>
              </a:rPr>
              <a:t>一份优秀的分析报告不恩能够仅基于数据而分析问题，或简单地看图说话，必须紧密结合公司的具体业务才能得出可实行、可操作的建议，否则将是纸上谈兵，脱离实际。</a:t>
            </a:r>
          </a:p>
        </p:txBody>
      </p:sp>
      <p:sp>
        <p:nvSpPr>
          <p:cNvPr id="53" name="TextBox 6">
            <a:extLst>
              <a:ext uri="{FF2B5EF4-FFF2-40B4-BE49-F238E27FC236}">
                <a16:creationId xmlns="" xmlns:a16="http://schemas.microsoft.com/office/drawing/2014/main" id="{5DC9CD7A-6F19-48DF-BBA8-AC36DEF23E1D}"/>
              </a:ext>
            </a:extLst>
          </p:cNvPr>
          <p:cNvSpPr txBox="1"/>
          <p:nvPr/>
        </p:nvSpPr>
        <p:spPr>
          <a:xfrm>
            <a:off x="279492" y="-39956"/>
            <a:ext cx="3147015" cy="369332"/>
          </a:xfrm>
          <a:prstGeom prst="rect">
            <a:avLst/>
          </a:prstGeom>
          <a:noFill/>
        </p:spPr>
        <p:txBody>
          <a:bodyPr wrap="none" rtlCol="0">
            <a:spAutoFit/>
          </a:bodyPr>
          <a:lstStyle/>
          <a:p>
            <a:pPr marL="274320" indent="-274320">
              <a:buClr>
                <a:schemeClr val="accent3"/>
              </a:buClr>
              <a:defRPr/>
            </a:pPr>
            <a:r>
              <a:rPr lang="zh-CN" altLang="en-US" sz="1800" b="1" spc="300" dirty="0">
                <a:solidFill>
                  <a:schemeClr val="bg1"/>
                </a:solidFill>
                <a:cs typeface="+mn-ea"/>
                <a:sym typeface="+mn-lt"/>
              </a:rPr>
              <a:t>数据分析报告的注意事项</a:t>
            </a:r>
            <a:endParaRPr lang="en-US" altLang="zh-CN" sz="1800" b="1" spc="300" dirty="0">
              <a:solidFill>
                <a:schemeClr val="bg1"/>
              </a:solidFill>
              <a:cs typeface="+mn-ea"/>
              <a:sym typeface="+mn-lt"/>
            </a:endParaRPr>
          </a:p>
        </p:txBody>
      </p:sp>
    </p:spTree>
    <p:extLst>
      <p:ext uri="{BB962C8B-B14F-4D97-AF65-F5344CB8AC3E}">
        <p14:creationId xmlns:p14="http://schemas.microsoft.com/office/powerpoint/2010/main" val="25550011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10" presetClass="entr" presetSubtype="0" fill="hold" nodeType="withEffect">
                                  <p:stCondLst>
                                    <p:cond delay="25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grpId="0" nodeType="withEffect">
                                  <p:stCondLst>
                                    <p:cond delay="75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100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par>
                          <p:cTn id="36" fill="hold">
                            <p:stCondLst>
                              <p:cond delay="3000"/>
                            </p:stCondLst>
                            <p:childTnLst>
                              <p:par>
                                <p:cTn id="37" presetID="2" presetClass="entr" presetSubtype="2" fill="hold" grpId="0" nodeType="after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1+#ppt_w/2"/>
                                          </p:val>
                                        </p:tav>
                                        <p:tav tm="100000">
                                          <p:val>
                                            <p:strVal val="#ppt_x"/>
                                          </p:val>
                                        </p:tav>
                                      </p:tavLst>
                                    </p:anim>
                                    <p:anim calcmode="lin" valueType="num">
                                      <p:cBhvr additive="base">
                                        <p:cTn id="40" dur="500" fill="hold"/>
                                        <p:tgtEl>
                                          <p:spTgt spid="6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250"/>
                                  </p:stCondLst>
                                  <p:childTnLst>
                                    <p:set>
                                      <p:cBhvr>
                                        <p:cTn id="42" dur="1" fill="hold">
                                          <p:stCondLst>
                                            <p:cond delay="0"/>
                                          </p:stCondLst>
                                        </p:cTn>
                                        <p:tgtEl>
                                          <p:spTgt spid="68"/>
                                        </p:tgtEl>
                                        <p:attrNameLst>
                                          <p:attrName>style.visibility</p:attrName>
                                        </p:attrNameLst>
                                      </p:cBhvr>
                                      <p:to>
                                        <p:strVal val="visible"/>
                                      </p:to>
                                    </p:set>
                                    <p:anim calcmode="lin" valueType="num">
                                      <p:cBhvr additive="base">
                                        <p:cTn id="43" dur="500" fill="hold"/>
                                        <p:tgtEl>
                                          <p:spTgt spid="68"/>
                                        </p:tgtEl>
                                        <p:attrNameLst>
                                          <p:attrName>ppt_x</p:attrName>
                                        </p:attrNameLst>
                                      </p:cBhvr>
                                      <p:tavLst>
                                        <p:tav tm="0">
                                          <p:val>
                                            <p:strVal val="1+#ppt_w/2"/>
                                          </p:val>
                                        </p:tav>
                                        <p:tav tm="100000">
                                          <p:val>
                                            <p:strVal val="#ppt_x"/>
                                          </p:val>
                                        </p:tav>
                                      </p:tavLst>
                                    </p:anim>
                                    <p:anim calcmode="lin" valueType="num">
                                      <p:cBhvr additive="base">
                                        <p:cTn id="44" dur="500" fill="hold"/>
                                        <p:tgtEl>
                                          <p:spTgt spid="6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500"/>
                                  </p:stCondLst>
                                  <p:childTnLst>
                                    <p:set>
                                      <p:cBhvr>
                                        <p:cTn id="46" dur="1" fill="hold">
                                          <p:stCondLst>
                                            <p:cond delay="0"/>
                                          </p:stCondLst>
                                        </p:cTn>
                                        <p:tgtEl>
                                          <p:spTgt spid="69"/>
                                        </p:tgtEl>
                                        <p:attrNameLst>
                                          <p:attrName>style.visibility</p:attrName>
                                        </p:attrNameLst>
                                      </p:cBhvr>
                                      <p:to>
                                        <p:strVal val="visible"/>
                                      </p:to>
                                    </p:set>
                                    <p:anim calcmode="lin" valueType="num">
                                      <p:cBhvr additive="base">
                                        <p:cTn id="47" dur="500" fill="hold"/>
                                        <p:tgtEl>
                                          <p:spTgt spid="69"/>
                                        </p:tgtEl>
                                        <p:attrNameLst>
                                          <p:attrName>ppt_x</p:attrName>
                                        </p:attrNameLst>
                                      </p:cBhvr>
                                      <p:tavLst>
                                        <p:tav tm="0">
                                          <p:val>
                                            <p:strVal val="1+#ppt_w/2"/>
                                          </p:val>
                                        </p:tav>
                                        <p:tav tm="100000">
                                          <p:val>
                                            <p:strVal val="#ppt_x"/>
                                          </p:val>
                                        </p:tav>
                                      </p:tavLst>
                                    </p:anim>
                                    <p:anim calcmode="lin" valueType="num">
                                      <p:cBhvr additive="base">
                                        <p:cTn id="48" dur="500" fill="hold"/>
                                        <p:tgtEl>
                                          <p:spTgt spid="69"/>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750"/>
                                  </p:stCondLst>
                                  <p:childTnLst>
                                    <p:set>
                                      <p:cBhvr>
                                        <p:cTn id="50" dur="1" fill="hold">
                                          <p:stCondLst>
                                            <p:cond delay="0"/>
                                          </p:stCondLst>
                                        </p:cTn>
                                        <p:tgtEl>
                                          <p:spTgt spid="70"/>
                                        </p:tgtEl>
                                        <p:attrNameLst>
                                          <p:attrName>style.visibility</p:attrName>
                                        </p:attrNameLst>
                                      </p:cBhvr>
                                      <p:to>
                                        <p:strVal val="visible"/>
                                      </p:to>
                                    </p:set>
                                    <p:anim calcmode="lin" valueType="num">
                                      <p:cBhvr additive="base">
                                        <p:cTn id="51" dur="500" fill="hold"/>
                                        <p:tgtEl>
                                          <p:spTgt spid="70"/>
                                        </p:tgtEl>
                                        <p:attrNameLst>
                                          <p:attrName>ppt_x</p:attrName>
                                        </p:attrNameLst>
                                      </p:cBhvr>
                                      <p:tavLst>
                                        <p:tav tm="0">
                                          <p:val>
                                            <p:strVal val="1+#ppt_w/2"/>
                                          </p:val>
                                        </p:tav>
                                        <p:tav tm="100000">
                                          <p:val>
                                            <p:strVal val="#ppt_x"/>
                                          </p:val>
                                        </p:tav>
                                      </p:tavLst>
                                    </p:anim>
                                    <p:anim calcmode="lin" valueType="num">
                                      <p:cBhvr additive="base">
                                        <p:cTn id="52" dur="500" fill="hold"/>
                                        <p:tgtEl>
                                          <p:spTgt spid="7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71"/>
                                        </p:tgtEl>
                                        <p:attrNameLst>
                                          <p:attrName>style.visibility</p:attrName>
                                        </p:attrNameLst>
                                      </p:cBhvr>
                                      <p:to>
                                        <p:strVal val="visible"/>
                                      </p:to>
                                    </p:set>
                                    <p:anim calcmode="lin" valueType="num">
                                      <p:cBhvr additive="base">
                                        <p:cTn id="55" dur="500" fill="hold"/>
                                        <p:tgtEl>
                                          <p:spTgt spid="71"/>
                                        </p:tgtEl>
                                        <p:attrNameLst>
                                          <p:attrName>ppt_x</p:attrName>
                                        </p:attrNameLst>
                                      </p:cBhvr>
                                      <p:tavLst>
                                        <p:tav tm="0">
                                          <p:val>
                                            <p:strVal val="1+#ppt_w/2"/>
                                          </p:val>
                                        </p:tav>
                                        <p:tav tm="100000">
                                          <p:val>
                                            <p:strVal val="#ppt_x"/>
                                          </p:val>
                                        </p:tav>
                                      </p:tavLst>
                                    </p:anim>
                                    <p:anim calcmode="lin" valueType="num">
                                      <p:cBhvr additive="base">
                                        <p:cTn id="56"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0" grpId="0" animBg="1"/>
      <p:bldP spid="17" grpId="0" animBg="1"/>
      <p:bldP spid="18" grpId="0" animBg="1"/>
      <p:bldP spid="19" grpId="0" animBg="1"/>
      <p:bldP spid="21" grpId="0" animBg="1"/>
      <p:bldP spid="22" grpId="0" animBg="1"/>
      <p:bldP spid="67" grpId="0"/>
      <p:bldP spid="68" grpId="0"/>
      <p:bldP spid="69" grpId="0"/>
      <p:bldP spid="70" grpId="0"/>
      <p:bldP spid="7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41083"/>
            <a:ext cx="9144000" cy="5364626"/>
          </a:xfrm>
          <a:prstGeom prst="rect">
            <a:avLst/>
          </a:prstGeom>
        </p:spPr>
      </p:pic>
      <p:sp>
        <p:nvSpPr>
          <p:cNvPr id="2" name="矩形 1"/>
          <p:cNvSpPr/>
          <p:nvPr/>
        </p:nvSpPr>
        <p:spPr>
          <a:xfrm>
            <a:off x="0" y="-241083"/>
            <a:ext cx="4025900" cy="5364626"/>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TextBox 6"/>
          <p:cNvSpPr txBox="1">
            <a:spLocks noChangeArrowheads="1"/>
          </p:cNvSpPr>
          <p:nvPr/>
        </p:nvSpPr>
        <p:spPr bwMode="auto">
          <a:xfrm>
            <a:off x="1143000" y="2612142"/>
            <a:ext cx="18652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685800" rtl="0" eaLnBrk="1" fontAlgn="auto" latinLnBrk="0" hangingPunct="1">
              <a:lnSpc>
                <a:spcPct val="100000"/>
              </a:lnSpc>
              <a:spcBef>
                <a:spcPts val="0"/>
              </a:spcBef>
              <a:spcAft>
                <a:spcPts val="0"/>
              </a:spcAft>
              <a:buClrTx/>
              <a:buSzTx/>
              <a:buFontTx/>
              <a:buNone/>
              <a:tabLst/>
              <a:defRPr/>
            </a:pPr>
            <a:r>
              <a:rPr lang="zh-CN" altLang="en-US" sz="3200" b="1" dirty="0">
                <a:solidFill>
                  <a:prstClr val="black"/>
                </a:solidFill>
                <a:cs typeface="+mn-ea"/>
                <a:sym typeface="+mn-lt"/>
              </a:rPr>
              <a:t>第五部分</a:t>
            </a:r>
            <a:endParaRPr kumimoji="0" lang="zh-CN" altLang="en-US" sz="3200" b="1" i="0" u="none" strike="noStrike" kern="1200" cap="none" spc="0" normalizeH="0" baseline="0" noProof="0" dirty="0">
              <a:ln>
                <a:noFill/>
              </a:ln>
              <a:solidFill>
                <a:prstClr val="black"/>
              </a:solidFill>
              <a:effectLst/>
              <a:uLnTx/>
              <a:uFillTx/>
              <a:cs typeface="+mn-ea"/>
              <a:sym typeface="+mn-lt"/>
            </a:endParaRPr>
          </a:p>
        </p:txBody>
      </p:sp>
      <p:sp>
        <p:nvSpPr>
          <p:cNvPr id="9" name="TextBox 36"/>
          <p:cNvSpPr txBox="1"/>
          <p:nvPr/>
        </p:nvSpPr>
        <p:spPr>
          <a:xfrm>
            <a:off x="455530" y="3319804"/>
            <a:ext cx="3235121" cy="461665"/>
          </a:xfrm>
          <a:prstGeom prst="rect">
            <a:avLst/>
          </a:prstGeom>
          <a:noFill/>
        </p:spPr>
        <p:txBody>
          <a:bodyPr wrap="square" rtlCol="0">
            <a:spAutoFit/>
          </a:bodyPr>
          <a:lstStyle/>
          <a:p>
            <a:pPr marL="0" lvl="1" algn="ctr">
              <a:defRPr/>
            </a:pPr>
            <a:r>
              <a:rPr kumimoji="0" lang="zh-CN" altLang="en-US" sz="2400" b="1" i="0" u="none" strike="noStrike" kern="1200" cap="none" spc="0" normalizeH="0" baseline="0" noProof="0" dirty="0">
                <a:ln>
                  <a:noFill/>
                </a:ln>
                <a:solidFill>
                  <a:srgbClr val="27242F"/>
                </a:solidFill>
                <a:effectLst/>
                <a:uLnTx/>
                <a:uFillTx/>
                <a:cs typeface="+mn-ea"/>
                <a:sym typeface="+mn-lt"/>
              </a:rPr>
              <a:t>数据清单的提取</a:t>
            </a:r>
          </a:p>
        </p:txBody>
      </p:sp>
      <p:grpSp>
        <p:nvGrpSpPr>
          <p:cNvPr id="10" name="组合 9"/>
          <p:cNvGrpSpPr/>
          <p:nvPr/>
        </p:nvGrpSpPr>
        <p:grpSpPr>
          <a:xfrm>
            <a:off x="1293558" y="1065078"/>
            <a:ext cx="1564118" cy="1410230"/>
            <a:chOff x="4634991" y="2138335"/>
            <a:chExt cx="428348" cy="386204"/>
          </a:xfrm>
        </p:grpSpPr>
        <p:sp>
          <p:nvSpPr>
            <p:cNvPr id="11"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54453"/>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cs typeface="+mn-ea"/>
                <a:sym typeface="+mn-lt"/>
              </a:endParaRPr>
            </a:p>
          </p:txBody>
        </p:sp>
        <p:sp>
          <p:nvSpPr>
            <p:cNvPr id="12"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FFFFFF"/>
                </a:solidFill>
                <a:effectLst/>
                <a:uLnTx/>
                <a:uFillTx/>
                <a:cs typeface="+mn-ea"/>
                <a:sym typeface="+mn-lt"/>
              </a:endParaRPr>
            </a:p>
          </p:txBody>
        </p:sp>
      </p:grpSp>
    </p:spTree>
    <p:extLst>
      <p:ext uri="{BB962C8B-B14F-4D97-AF65-F5344CB8AC3E}">
        <p14:creationId xmlns:p14="http://schemas.microsoft.com/office/powerpoint/2010/main" val="2997911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TextBox 257"/>
          <p:cNvSpPr txBox="1"/>
          <p:nvPr/>
        </p:nvSpPr>
        <p:spPr bwMode="auto">
          <a:xfrm>
            <a:off x="3835688" y="946104"/>
            <a:ext cx="1056700" cy="307777"/>
          </a:xfrm>
          <a:prstGeom prst="rect">
            <a:avLst/>
          </a:prstGeom>
          <a:noFill/>
        </p:spPr>
        <p:txBody>
          <a:bodyPr wrap="none">
            <a:spAutoFit/>
          </a:bodyPr>
          <a:lstStyle/>
          <a:p>
            <a:pPr fontAlgn="auto">
              <a:spcBef>
                <a:spcPts val="0"/>
              </a:spcBef>
              <a:spcAft>
                <a:spcPts val="0"/>
              </a:spcAft>
              <a:defRPr/>
            </a:pPr>
            <a:r>
              <a:rPr lang="zh-CN" altLang="en-US" sz="1400" spc="300" dirty="0">
                <a:solidFill>
                  <a:srgbClr val="284848"/>
                </a:solidFill>
                <a:cs typeface="+mn-ea"/>
                <a:sym typeface="+mn-lt"/>
              </a:rPr>
              <a:t>添加标题</a:t>
            </a:r>
          </a:p>
        </p:txBody>
      </p:sp>
      <p:grpSp>
        <p:nvGrpSpPr>
          <p:cNvPr id="5" name="组合 4"/>
          <p:cNvGrpSpPr/>
          <p:nvPr/>
        </p:nvGrpSpPr>
        <p:grpSpPr>
          <a:xfrm>
            <a:off x="457657" y="1777761"/>
            <a:ext cx="3018775" cy="2246769"/>
            <a:chOff x="-536395" y="2315380"/>
            <a:chExt cx="6732190" cy="2246769"/>
          </a:xfrm>
          <a:noFill/>
        </p:grpSpPr>
        <p:sp>
          <p:nvSpPr>
            <p:cNvPr id="20525" name="Freeform 7"/>
            <p:cNvSpPr>
              <a:spLocks/>
            </p:cNvSpPr>
            <p:nvPr/>
          </p:nvSpPr>
          <p:spPr bwMode="auto">
            <a:xfrm>
              <a:off x="895350" y="3418418"/>
              <a:ext cx="2185988" cy="915459"/>
            </a:xfrm>
            <a:custGeom>
              <a:avLst/>
              <a:gdLst>
                <a:gd name="T0" fmla="*/ 0 w 1377"/>
                <a:gd name="T1" fmla="*/ 0 h 519"/>
                <a:gd name="T2" fmla="*/ 0 w 1377"/>
                <a:gd name="T3" fmla="*/ 334 h 519"/>
                <a:gd name="T4" fmla="*/ 0 w 1377"/>
                <a:gd name="T5" fmla="*/ 334 h 519"/>
                <a:gd name="T6" fmla="*/ 343 w 1377"/>
                <a:gd name="T7" fmla="*/ 424 h 519"/>
                <a:gd name="T8" fmla="*/ 691 w 1377"/>
                <a:gd name="T9" fmla="*/ 519 h 519"/>
                <a:gd name="T10" fmla="*/ 1034 w 1377"/>
                <a:gd name="T11" fmla="*/ 424 h 519"/>
                <a:gd name="T12" fmla="*/ 1377 w 1377"/>
                <a:gd name="T13" fmla="*/ 334 h 519"/>
                <a:gd name="T14" fmla="*/ 1377 w 1377"/>
                <a:gd name="T15" fmla="*/ 334 h 519"/>
                <a:gd name="T16" fmla="*/ 1377 w 1377"/>
                <a:gd name="T17" fmla="*/ 0 h 519"/>
                <a:gd name="T18" fmla="*/ 0 w 1377"/>
                <a:gd name="T19" fmla="*/ 0 h 5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77" h="519">
                  <a:moveTo>
                    <a:pt x="0" y="0"/>
                  </a:moveTo>
                  <a:lnTo>
                    <a:pt x="0" y="334"/>
                  </a:lnTo>
                  <a:lnTo>
                    <a:pt x="343" y="424"/>
                  </a:lnTo>
                  <a:lnTo>
                    <a:pt x="691" y="519"/>
                  </a:lnTo>
                  <a:lnTo>
                    <a:pt x="1034" y="424"/>
                  </a:lnTo>
                  <a:lnTo>
                    <a:pt x="1377" y="334"/>
                  </a:lnTo>
                  <a:lnTo>
                    <a:pt x="1377" y="0"/>
                  </a:lnTo>
                  <a:lnTo>
                    <a:pt x="0" y="0"/>
                  </a:lnTo>
                  <a:close/>
                </a:path>
              </a:pathLst>
            </a:custGeom>
            <a:grpFill/>
            <a:ln>
              <a:noFill/>
            </a:ln>
            <a:extLst/>
          </p:spPr>
          <p:txBody>
            <a:bodyPr/>
            <a:lstStyle/>
            <a:p>
              <a:endParaRPr lang="zh-CN" altLang="en-US" sz="1200">
                <a:solidFill>
                  <a:srgbClr val="27242F"/>
                </a:solidFill>
                <a:cs typeface="+mn-ea"/>
                <a:sym typeface="+mn-lt"/>
              </a:endParaRPr>
            </a:p>
          </p:txBody>
        </p:sp>
        <p:sp>
          <p:nvSpPr>
            <p:cNvPr id="271" name="TextBox 270"/>
            <p:cNvSpPr txBox="1"/>
            <p:nvPr/>
          </p:nvSpPr>
          <p:spPr>
            <a:xfrm>
              <a:off x="-536395" y="2315380"/>
              <a:ext cx="6732190" cy="2246769"/>
            </a:xfrm>
            <a:prstGeom prst="rect">
              <a:avLst/>
            </a:prstGeom>
            <a:grp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pPr algn="l"/>
              <a:r>
                <a:rPr lang="zh-CN" altLang="en-US" sz="1400" dirty="0">
                  <a:solidFill>
                    <a:srgbClr val="27242F"/>
                  </a:solidFill>
                  <a:latin typeface="+mn-lt"/>
                  <a:ea typeface="+mn-ea"/>
                  <a:cs typeface="+mn-ea"/>
                  <a:sym typeface="+mn-lt"/>
                </a:rPr>
                <a:t>数据分析在整个电话销售项目</a:t>
              </a:r>
              <a:endParaRPr lang="en-US" altLang="zh-CN" sz="1400" dirty="0">
                <a:solidFill>
                  <a:srgbClr val="27242F"/>
                </a:solidFill>
                <a:latin typeface="+mn-lt"/>
                <a:ea typeface="+mn-ea"/>
                <a:cs typeface="+mn-ea"/>
                <a:sym typeface="+mn-lt"/>
              </a:endParaRPr>
            </a:p>
            <a:p>
              <a:pPr algn="l"/>
              <a:r>
                <a:rPr lang="zh-CN" altLang="en-US" sz="1400" dirty="0">
                  <a:solidFill>
                    <a:srgbClr val="27242F"/>
                  </a:solidFill>
                  <a:latin typeface="+mn-lt"/>
                  <a:ea typeface="+mn-ea"/>
                  <a:cs typeface="+mn-ea"/>
                  <a:sym typeface="+mn-lt"/>
                </a:rPr>
                <a:t>中是贯穿始末的，但主要集中</a:t>
              </a:r>
              <a:endParaRPr lang="en-US" altLang="zh-CN" sz="1400" dirty="0">
                <a:solidFill>
                  <a:srgbClr val="27242F"/>
                </a:solidFill>
                <a:latin typeface="+mn-lt"/>
                <a:ea typeface="+mn-ea"/>
                <a:cs typeface="+mn-ea"/>
                <a:sym typeface="+mn-lt"/>
              </a:endParaRPr>
            </a:p>
            <a:p>
              <a:pPr algn="l"/>
              <a:r>
                <a:rPr lang="zh-CN" altLang="en-US" sz="1400" dirty="0">
                  <a:solidFill>
                    <a:srgbClr val="27242F"/>
                  </a:solidFill>
                  <a:latin typeface="+mn-lt"/>
                  <a:ea typeface="+mn-ea"/>
                  <a:cs typeface="+mn-ea"/>
                  <a:sym typeface="+mn-lt"/>
                </a:rPr>
                <a:t>在以下三个方面：</a:t>
              </a:r>
              <a:br>
                <a:rPr lang="zh-CN" altLang="en-US" sz="1400" dirty="0">
                  <a:solidFill>
                    <a:srgbClr val="27242F"/>
                  </a:solidFill>
                  <a:latin typeface="+mn-lt"/>
                  <a:ea typeface="+mn-ea"/>
                  <a:cs typeface="+mn-ea"/>
                  <a:sym typeface="+mn-lt"/>
                </a:rPr>
              </a:br>
              <a:r>
                <a:rPr lang="zh-CN" altLang="en-US" sz="1400" dirty="0">
                  <a:solidFill>
                    <a:srgbClr val="27242F"/>
                  </a:solidFill>
                  <a:latin typeface="+mn-lt"/>
                  <a:ea typeface="+mn-ea"/>
                  <a:cs typeface="+mn-ea"/>
                  <a:sym typeface="+mn-lt"/>
                </a:rPr>
                <a:t>    </a:t>
              </a:r>
              <a:endParaRPr lang="en-US" altLang="zh-CN" sz="1400" dirty="0">
                <a:solidFill>
                  <a:srgbClr val="27242F"/>
                </a:solidFill>
                <a:latin typeface="+mn-lt"/>
                <a:ea typeface="+mn-ea"/>
                <a:cs typeface="+mn-ea"/>
                <a:sym typeface="+mn-lt"/>
              </a:endParaRPr>
            </a:p>
            <a:p>
              <a:pPr algn="l">
                <a:buFont typeface="Wingdings" panose="05000000000000000000" pitchFamily="2" charset="2"/>
                <a:buChar char="u"/>
              </a:pPr>
              <a:r>
                <a:rPr lang="zh-CN" altLang="en-US" sz="1400" dirty="0">
                  <a:solidFill>
                    <a:srgbClr val="27242F"/>
                  </a:solidFill>
                  <a:latin typeface="+mn-lt"/>
                  <a:ea typeface="+mn-ea"/>
                  <a:cs typeface="+mn-ea"/>
                  <a:sym typeface="+mn-lt"/>
                </a:rPr>
                <a:t>数据清单的提取 </a:t>
              </a:r>
              <a:br>
                <a:rPr lang="zh-CN" altLang="en-US" sz="1400" dirty="0">
                  <a:solidFill>
                    <a:srgbClr val="27242F"/>
                  </a:solidFill>
                  <a:latin typeface="+mn-lt"/>
                  <a:ea typeface="+mn-ea"/>
                  <a:cs typeface="+mn-ea"/>
                  <a:sym typeface="+mn-lt"/>
                </a:rPr>
              </a:br>
              <a:endParaRPr lang="zh-CN" altLang="en-US" sz="1400" dirty="0">
                <a:solidFill>
                  <a:srgbClr val="27242F"/>
                </a:solidFill>
                <a:latin typeface="+mn-lt"/>
                <a:ea typeface="+mn-ea"/>
                <a:cs typeface="+mn-ea"/>
                <a:sym typeface="+mn-lt"/>
              </a:endParaRPr>
            </a:p>
            <a:p>
              <a:pPr algn="l">
                <a:buFont typeface="Wingdings" panose="05000000000000000000" pitchFamily="2" charset="2"/>
                <a:buChar char="u"/>
              </a:pPr>
              <a:r>
                <a:rPr lang="zh-CN" altLang="en-US" sz="1400" dirty="0">
                  <a:solidFill>
                    <a:srgbClr val="27242F"/>
                  </a:solidFill>
                  <a:latin typeface="+mn-lt"/>
                  <a:ea typeface="+mn-ea"/>
                  <a:cs typeface="+mn-ea"/>
                  <a:sym typeface="+mn-lt"/>
                </a:rPr>
                <a:t>现场活动的监控 </a:t>
              </a:r>
              <a:br>
                <a:rPr lang="zh-CN" altLang="en-US" sz="1400" dirty="0">
                  <a:solidFill>
                    <a:srgbClr val="27242F"/>
                  </a:solidFill>
                  <a:latin typeface="+mn-lt"/>
                  <a:ea typeface="+mn-ea"/>
                  <a:cs typeface="+mn-ea"/>
                  <a:sym typeface="+mn-lt"/>
                </a:rPr>
              </a:br>
              <a:endParaRPr lang="zh-CN" altLang="en-US" sz="1400" dirty="0">
                <a:solidFill>
                  <a:srgbClr val="27242F"/>
                </a:solidFill>
                <a:latin typeface="+mn-lt"/>
                <a:ea typeface="+mn-ea"/>
                <a:cs typeface="+mn-ea"/>
                <a:sym typeface="+mn-lt"/>
              </a:endParaRPr>
            </a:p>
            <a:p>
              <a:pPr algn="l">
                <a:buFont typeface="Wingdings" panose="05000000000000000000" pitchFamily="2" charset="2"/>
                <a:buChar char="u"/>
              </a:pPr>
              <a:r>
                <a:rPr lang="zh-CN" altLang="en-US" sz="1400" dirty="0">
                  <a:solidFill>
                    <a:srgbClr val="27242F"/>
                  </a:solidFill>
                  <a:latin typeface="+mn-lt"/>
                  <a:ea typeface="+mn-ea"/>
                  <a:cs typeface="+mn-ea"/>
                  <a:sym typeface="+mn-lt"/>
                </a:rPr>
                <a:t>项目活动的总结 </a:t>
              </a:r>
            </a:p>
            <a:p>
              <a:pPr algn="l"/>
              <a:endParaRPr lang="zh-CN" altLang="en-US" sz="1400" dirty="0">
                <a:solidFill>
                  <a:srgbClr val="27242F"/>
                </a:solidFill>
                <a:latin typeface="+mn-lt"/>
                <a:ea typeface="+mn-ea"/>
                <a:cs typeface="+mn-ea"/>
                <a:sym typeface="+mn-lt"/>
              </a:endParaRPr>
            </a:p>
          </p:txBody>
        </p:sp>
      </p:grpSp>
      <p:grpSp>
        <p:nvGrpSpPr>
          <p:cNvPr id="6" name="组合 5"/>
          <p:cNvGrpSpPr/>
          <p:nvPr/>
        </p:nvGrpSpPr>
        <p:grpSpPr>
          <a:xfrm>
            <a:off x="5265220" y="1004301"/>
            <a:ext cx="840306" cy="253916"/>
            <a:chOff x="5265220" y="1290051"/>
            <a:chExt cx="840306" cy="253916"/>
          </a:xfrm>
        </p:grpSpPr>
        <p:sp>
          <p:nvSpPr>
            <p:cNvPr id="20662" name="Rectangle 144"/>
            <p:cNvSpPr>
              <a:spLocks noChangeArrowheads="1"/>
            </p:cNvSpPr>
            <p:nvPr/>
          </p:nvSpPr>
          <p:spPr bwMode="auto">
            <a:xfrm>
              <a:off x="5803901" y="1363487"/>
              <a:ext cx="301625" cy="144639"/>
            </a:xfrm>
            <a:prstGeom prst="rect">
              <a:avLst/>
            </a:prstGeom>
            <a:solidFill>
              <a:srgbClr val="486877"/>
            </a:solidFill>
            <a:ln>
              <a:noFill/>
            </a:ln>
            <a:extLst/>
          </p:spPr>
          <p:txBody>
            <a:bodyPr/>
            <a:lstStyle/>
            <a:p>
              <a:endParaRPr lang="zh-CN" altLang="en-US">
                <a:cs typeface="+mn-ea"/>
                <a:sym typeface="+mn-lt"/>
              </a:endParaRPr>
            </a:p>
          </p:txBody>
        </p:sp>
        <p:sp>
          <p:nvSpPr>
            <p:cNvPr id="273" name="TextBox 272"/>
            <p:cNvSpPr txBox="1"/>
            <p:nvPr/>
          </p:nvSpPr>
          <p:spPr bwMode="auto">
            <a:xfrm>
              <a:off x="5265220" y="1290051"/>
              <a:ext cx="530915" cy="253916"/>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tx1">
                      <a:lumMod val="65000"/>
                      <a:lumOff val="35000"/>
                    </a:schemeClr>
                  </a:solidFill>
                  <a:cs typeface="+mn-ea"/>
                  <a:sym typeface="+mn-lt"/>
                </a:rPr>
                <a:t>图例</a:t>
              </a:r>
            </a:p>
          </p:txBody>
        </p:sp>
      </p:grpSp>
      <p:grpSp>
        <p:nvGrpSpPr>
          <p:cNvPr id="7" name="组合 6"/>
          <p:cNvGrpSpPr/>
          <p:nvPr/>
        </p:nvGrpSpPr>
        <p:grpSpPr>
          <a:xfrm>
            <a:off x="6479145" y="1004301"/>
            <a:ext cx="831295" cy="253916"/>
            <a:chOff x="6479144" y="1290051"/>
            <a:chExt cx="831295" cy="253916"/>
          </a:xfrm>
        </p:grpSpPr>
        <p:sp>
          <p:nvSpPr>
            <p:cNvPr id="20663" name="Rectangle 145"/>
            <p:cNvSpPr>
              <a:spLocks noChangeArrowheads="1"/>
            </p:cNvSpPr>
            <p:nvPr/>
          </p:nvSpPr>
          <p:spPr bwMode="auto">
            <a:xfrm>
              <a:off x="7015164" y="1363487"/>
              <a:ext cx="295275" cy="144639"/>
            </a:xfrm>
            <a:prstGeom prst="rect">
              <a:avLst/>
            </a:prstGeom>
            <a:solidFill>
              <a:srgbClr val="486877"/>
            </a:solidFill>
            <a:ln>
              <a:noFill/>
            </a:ln>
            <a:extLst/>
          </p:spPr>
          <p:txBody>
            <a:bodyPr/>
            <a:lstStyle/>
            <a:p>
              <a:endParaRPr lang="zh-CN" altLang="en-US">
                <a:cs typeface="+mn-ea"/>
                <a:sym typeface="+mn-lt"/>
              </a:endParaRPr>
            </a:p>
          </p:txBody>
        </p:sp>
        <p:sp>
          <p:nvSpPr>
            <p:cNvPr id="274" name="TextBox 273"/>
            <p:cNvSpPr txBox="1"/>
            <p:nvPr/>
          </p:nvSpPr>
          <p:spPr bwMode="auto">
            <a:xfrm>
              <a:off x="6479144" y="1290051"/>
              <a:ext cx="530915" cy="253916"/>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tx1">
                      <a:lumMod val="65000"/>
                      <a:lumOff val="35000"/>
                    </a:schemeClr>
                  </a:solidFill>
                  <a:cs typeface="+mn-ea"/>
                  <a:sym typeface="+mn-lt"/>
                </a:rPr>
                <a:t>图例</a:t>
              </a:r>
            </a:p>
          </p:txBody>
        </p:sp>
      </p:grpSp>
      <p:grpSp>
        <p:nvGrpSpPr>
          <p:cNvPr id="2" name="组合 1"/>
          <p:cNvGrpSpPr/>
          <p:nvPr/>
        </p:nvGrpSpPr>
        <p:grpSpPr>
          <a:xfrm>
            <a:off x="3486876" y="1485196"/>
            <a:ext cx="4769713" cy="2777812"/>
            <a:chOff x="3486875" y="1770946"/>
            <a:chExt cx="4769713" cy="2777812"/>
          </a:xfrm>
        </p:grpSpPr>
        <p:cxnSp>
          <p:nvCxnSpPr>
            <p:cNvPr id="277" name="直接连接符 276"/>
            <p:cNvCxnSpPr/>
            <p:nvPr/>
          </p:nvCxnSpPr>
          <p:spPr>
            <a:xfrm>
              <a:off x="4490764" y="1770946"/>
              <a:ext cx="0" cy="2707570"/>
            </a:xfrm>
            <a:prstGeom prst="line">
              <a:avLst/>
            </a:prstGeom>
            <a:solidFill>
              <a:srgbClr val="9C9C9C"/>
            </a:solidFill>
            <a:ln w="9525">
              <a:solidFill>
                <a:schemeClr val="bg1">
                  <a:lumMod val="65000"/>
                </a:schemeClr>
              </a:solidFill>
              <a:miter lim="800000"/>
              <a:headEnd/>
              <a:tailEnd/>
            </a:ln>
          </p:spPr>
        </p:cxnSp>
        <p:cxnSp>
          <p:nvCxnSpPr>
            <p:cNvPr id="278" name="直接连接符 277"/>
            <p:cNvCxnSpPr/>
            <p:nvPr/>
          </p:nvCxnSpPr>
          <p:spPr>
            <a:xfrm>
              <a:off x="4736206" y="1770946"/>
              <a:ext cx="0" cy="2707570"/>
            </a:xfrm>
            <a:prstGeom prst="line">
              <a:avLst/>
            </a:prstGeom>
            <a:solidFill>
              <a:srgbClr val="9C9C9C"/>
            </a:solidFill>
            <a:ln w="9525">
              <a:solidFill>
                <a:schemeClr val="bg1">
                  <a:lumMod val="65000"/>
                </a:schemeClr>
              </a:solidFill>
              <a:miter lim="800000"/>
              <a:headEnd/>
              <a:tailEnd/>
            </a:ln>
          </p:spPr>
        </p:cxnSp>
        <p:cxnSp>
          <p:nvCxnSpPr>
            <p:cNvPr id="280" name="直接连接符 279"/>
            <p:cNvCxnSpPr/>
            <p:nvPr/>
          </p:nvCxnSpPr>
          <p:spPr>
            <a:xfrm>
              <a:off x="5227090" y="1770946"/>
              <a:ext cx="0" cy="2707570"/>
            </a:xfrm>
            <a:prstGeom prst="line">
              <a:avLst/>
            </a:prstGeom>
            <a:solidFill>
              <a:srgbClr val="9C9C9C"/>
            </a:solidFill>
            <a:ln w="9525">
              <a:solidFill>
                <a:schemeClr val="bg1">
                  <a:lumMod val="65000"/>
                </a:schemeClr>
              </a:solidFill>
              <a:miter lim="800000"/>
              <a:headEnd/>
              <a:tailEnd/>
            </a:ln>
          </p:spPr>
        </p:cxnSp>
        <p:cxnSp>
          <p:nvCxnSpPr>
            <p:cNvPr id="281" name="直接连接符 280"/>
            <p:cNvCxnSpPr/>
            <p:nvPr/>
          </p:nvCxnSpPr>
          <p:spPr>
            <a:xfrm>
              <a:off x="5472532" y="1770946"/>
              <a:ext cx="0" cy="2707570"/>
            </a:xfrm>
            <a:prstGeom prst="line">
              <a:avLst/>
            </a:prstGeom>
            <a:solidFill>
              <a:srgbClr val="9C9C9C"/>
            </a:solidFill>
            <a:ln w="9525">
              <a:solidFill>
                <a:schemeClr val="bg1">
                  <a:lumMod val="65000"/>
                </a:schemeClr>
              </a:solidFill>
              <a:miter lim="800000"/>
              <a:headEnd/>
              <a:tailEnd/>
            </a:ln>
          </p:spPr>
        </p:cxnSp>
        <p:cxnSp>
          <p:nvCxnSpPr>
            <p:cNvPr id="282" name="直接连接符 281"/>
            <p:cNvCxnSpPr/>
            <p:nvPr/>
          </p:nvCxnSpPr>
          <p:spPr>
            <a:xfrm>
              <a:off x="5717974" y="1770946"/>
              <a:ext cx="0" cy="2707570"/>
            </a:xfrm>
            <a:prstGeom prst="line">
              <a:avLst/>
            </a:prstGeom>
            <a:solidFill>
              <a:srgbClr val="9C9C9C"/>
            </a:solidFill>
            <a:ln w="9525">
              <a:solidFill>
                <a:schemeClr val="bg1">
                  <a:lumMod val="65000"/>
                </a:schemeClr>
              </a:solidFill>
              <a:miter lim="800000"/>
              <a:headEnd/>
              <a:tailEnd/>
            </a:ln>
          </p:spPr>
        </p:cxnSp>
        <p:cxnSp>
          <p:nvCxnSpPr>
            <p:cNvPr id="283" name="直接连接符 282"/>
            <p:cNvCxnSpPr/>
            <p:nvPr/>
          </p:nvCxnSpPr>
          <p:spPr>
            <a:xfrm>
              <a:off x="4981648" y="1770946"/>
              <a:ext cx="0" cy="2707570"/>
            </a:xfrm>
            <a:prstGeom prst="line">
              <a:avLst/>
            </a:prstGeom>
            <a:solidFill>
              <a:srgbClr val="9C9C9C"/>
            </a:solidFill>
            <a:ln w="9525">
              <a:solidFill>
                <a:schemeClr val="bg1">
                  <a:lumMod val="65000"/>
                </a:schemeClr>
              </a:solidFill>
              <a:miter lim="800000"/>
              <a:headEnd/>
              <a:tailEnd/>
            </a:ln>
          </p:spPr>
        </p:cxnSp>
        <p:cxnSp>
          <p:nvCxnSpPr>
            <p:cNvPr id="284" name="直接连接符 283"/>
            <p:cNvCxnSpPr/>
            <p:nvPr/>
          </p:nvCxnSpPr>
          <p:spPr>
            <a:xfrm>
              <a:off x="5963416" y="1770946"/>
              <a:ext cx="0" cy="2707570"/>
            </a:xfrm>
            <a:prstGeom prst="line">
              <a:avLst/>
            </a:prstGeom>
            <a:solidFill>
              <a:srgbClr val="9C9C9C"/>
            </a:solidFill>
            <a:ln w="9525">
              <a:solidFill>
                <a:schemeClr val="bg1">
                  <a:lumMod val="65000"/>
                </a:schemeClr>
              </a:solidFill>
              <a:miter lim="800000"/>
              <a:headEnd/>
              <a:tailEnd/>
            </a:ln>
          </p:spPr>
        </p:cxnSp>
        <p:cxnSp>
          <p:nvCxnSpPr>
            <p:cNvPr id="285" name="直接连接符 284"/>
            <p:cNvCxnSpPr/>
            <p:nvPr/>
          </p:nvCxnSpPr>
          <p:spPr>
            <a:xfrm>
              <a:off x="6208858" y="1770946"/>
              <a:ext cx="0" cy="2707570"/>
            </a:xfrm>
            <a:prstGeom prst="line">
              <a:avLst/>
            </a:prstGeom>
            <a:solidFill>
              <a:srgbClr val="9C9C9C"/>
            </a:solidFill>
            <a:ln w="9525">
              <a:solidFill>
                <a:schemeClr val="bg1">
                  <a:lumMod val="65000"/>
                </a:schemeClr>
              </a:solidFill>
              <a:miter lim="800000"/>
              <a:headEnd/>
              <a:tailEnd/>
            </a:ln>
          </p:spPr>
        </p:cxnSp>
        <p:cxnSp>
          <p:nvCxnSpPr>
            <p:cNvPr id="286" name="直接连接符 285"/>
            <p:cNvCxnSpPr/>
            <p:nvPr/>
          </p:nvCxnSpPr>
          <p:spPr>
            <a:xfrm>
              <a:off x="6699742" y="1770946"/>
              <a:ext cx="0" cy="2707570"/>
            </a:xfrm>
            <a:prstGeom prst="line">
              <a:avLst/>
            </a:prstGeom>
            <a:solidFill>
              <a:srgbClr val="9C9C9C"/>
            </a:solidFill>
            <a:ln w="9525">
              <a:solidFill>
                <a:schemeClr val="bg1">
                  <a:lumMod val="65000"/>
                </a:schemeClr>
              </a:solidFill>
              <a:miter lim="800000"/>
              <a:headEnd/>
              <a:tailEnd/>
            </a:ln>
          </p:spPr>
        </p:cxnSp>
        <p:cxnSp>
          <p:nvCxnSpPr>
            <p:cNvPr id="287" name="直接连接符 286"/>
            <p:cNvCxnSpPr/>
            <p:nvPr/>
          </p:nvCxnSpPr>
          <p:spPr>
            <a:xfrm>
              <a:off x="6945184" y="1770946"/>
              <a:ext cx="0" cy="2707570"/>
            </a:xfrm>
            <a:prstGeom prst="line">
              <a:avLst/>
            </a:prstGeom>
            <a:solidFill>
              <a:srgbClr val="9C9C9C"/>
            </a:solidFill>
            <a:ln w="9525">
              <a:solidFill>
                <a:schemeClr val="bg1">
                  <a:lumMod val="65000"/>
                </a:schemeClr>
              </a:solidFill>
              <a:miter lim="800000"/>
              <a:headEnd/>
              <a:tailEnd/>
            </a:ln>
          </p:spPr>
        </p:cxnSp>
        <p:cxnSp>
          <p:nvCxnSpPr>
            <p:cNvPr id="288" name="直接连接符 287"/>
            <p:cNvCxnSpPr/>
            <p:nvPr/>
          </p:nvCxnSpPr>
          <p:spPr>
            <a:xfrm>
              <a:off x="7190626" y="1770946"/>
              <a:ext cx="0" cy="2707570"/>
            </a:xfrm>
            <a:prstGeom prst="line">
              <a:avLst/>
            </a:prstGeom>
            <a:solidFill>
              <a:srgbClr val="9C9C9C"/>
            </a:solidFill>
            <a:ln w="9525">
              <a:solidFill>
                <a:schemeClr val="bg1">
                  <a:lumMod val="65000"/>
                </a:schemeClr>
              </a:solidFill>
              <a:miter lim="800000"/>
              <a:headEnd/>
              <a:tailEnd/>
            </a:ln>
          </p:spPr>
        </p:cxnSp>
        <p:cxnSp>
          <p:nvCxnSpPr>
            <p:cNvPr id="289" name="直接连接符 288"/>
            <p:cNvCxnSpPr/>
            <p:nvPr/>
          </p:nvCxnSpPr>
          <p:spPr>
            <a:xfrm>
              <a:off x="6454300" y="1770946"/>
              <a:ext cx="0" cy="2707570"/>
            </a:xfrm>
            <a:prstGeom prst="line">
              <a:avLst/>
            </a:prstGeom>
            <a:solidFill>
              <a:srgbClr val="9C9C9C"/>
            </a:solidFill>
            <a:ln w="9525">
              <a:solidFill>
                <a:schemeClr val="bg1">
                  <a:lumMod val="65000"/>
                </a:schemeClr>
              </a:solidFill>
              <a:miter lim="800000"/>
              <a:headEnd/>
              <a:tailEnd/>
            </a:ln>
          </p:spPr>
        </p:cxnSp>
        <p:cxnSp>
          <p:nvCxnSpPr>
            <p:cNvPr id="290" name="直接连接符 289"/>
            <p:cNvCxnSpPr/>
            <p:nvPr/>
          </p:nvCxnSpPr>
          <p:spPr>
            <a:xfrm>
              <a:off x="7681510" y="1770946"/>
              <a:ext cx="0" cy="2707570"/>
            </a:xfrm>
            <a:prstGeom prst="line">
              <a:avLst/>
            </a:prstGeom>
            <a:solidFill>
              <a:srgbClr val="9C9C9C"/>
            </a:solidFill>
            <a:ln w="9525">
              <a:solidFill>
                <a:schemeClr val="bg1">
                  <a:lumMod val="65000"/>
                </a:schemeClr>
              </a:solidFill>
              <a:miter lim="800000"/>
              <a:headEnd/>
              <a:tailEnd/>
            </a:ln>
          </p:spPr>
        </p:cxnSp>
        <p:cxnSp>
          <p:nvCxnSpPr>
            <p:cNvPr id="291" name="直接连接符 290"/>
            <p:cNvCxnSpPr/>
            <p:nvPr/>
          </p:nvCxnSpPr>
          <p:spPr>
            <a:xfrm>
              <a:off x="7926952" y="1770946"/>
              <a:ext cx="0" cy="2707570"/>
            </a:xfrm>
            <a:prstGeom prst="line">
              <a:avLst/>
            </a:prstGeom>
            <a:solidFill>
              <a:srgbClr val="9C9C9C"/>
            </a:solidFill>
            <a:ln w="9525">
              <a:solidFill>
                <a:schemeClr val="bg1">
                  <a:lumMod val="65000"/>
                </a:schemeClr>
              </a:solidFill>
              <a:miter lim="800000"/>
              <a:headEnd/>
              <a:tailEnd/>
            </a:ln>
          </p:spPr>
        </p:cxnSp>
        <p:cxnSp>
          <p:nvCxnSpPr>
            <p:cNvPr id="292" name="直接连接符 291"/>
            <p:cNvCxnSpPr/>
            <p:nvPr/>
          </p:nvCxnSpPr>
          <p:spPr>
            <a:xfrm>
              <a:off x="8172400" y="1770946"/>
              <a:ext cx="0" cy="2707570"/>
            </a:xfrm>
            <a:prstGeom prst="line">
              <a:avLst/>
            </a:prstGeom>
            <a:solidFill>
              <a:srgbClr val="9C9C9C"/>
            </a:solidFill>
            <a:ln w="9525">
              <a:solidFill>
                <a:schemeClr val="bg1">
                  <a:lumMod val="65000"/>
                </a:schemeClr>
              </a:solidFill>
              <a:miter lim="800000"/>
              <a:headEnd/>
              <a:tailEnd/>
            </a:ln>
          </p:spPr>
        </p:cxnSp>
        <p:cxnSp>
          <p:nvCxnSpPr>
            <p:cNvPr id="293" name="直接连接符 292"/>
            <p:cNvCxnSpPr/>
            <p:nvPr/>
          </p:nvCxnSpPr>
          <p:spPr>
            <a:xfrm>
              <a:off x="7436068" y="1770946"/>
              <a:ext cx="0" cy="2707570"/>
            </a:xfrm>
            <a:prstGeom prst="line">
              <a:avLst/>
            </a:prstGeom>
            <a:solidFill>
              <a:srgbClr val="9C9C9C"/>
            </a:solidFill>
            <a:ln w="9525">
              <a:solidFill>
                <a:schemeClr val="bg1">
                  <a:lumMod val="65000"/>
                </a:schemeClr>
              </a:solidFill>
              <a:miter lim="800000"/>
              <a:headEnd/>
              <a:tailEnd/>
            </a:ln>
          </p:spPr>
        </p:cxnSp>
        <p:sp>
          <p:nvSpPr>
            <p:cNvPr id="20695" name="Rectangle 177"/>
            <p:cNvSpPr>
              <a:spLocks noChangeArrowheads="1"/>
            </p:cNvSpPr>
            <p:nvPr/>
          </p:nvSpPr>
          <p:spPr bwMode="auto">
            <a:xfrm>
              <a:off x="4241800" y="3291418"/>
              <a:ext cx="4014788" cy="54681"/>
            </a:xfrm>
            <a:prstGeom prst="rect">
              <a:avLst/>
            </a:prstGeom>
            <a:solidFill>
              <a:srgbClr val="9C9C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cs typeface="+mn-ea"/>
                <a:sym typeface="+mn-lt"/>
              </a:endParaRPr>
            </a:p>
          </p:txBody>
        </p:sp>
        <p:sp>
          <p:nvSpPr>
            <p:cNvPr id="20709" name="Freeform 191"/>
            <p:cNvSpPr>
              <a:spLocks/>
            </p:cNvSpPr>
            <p:nvPr/>
          </p:nvSpPr>
          <p:spPr bwMode="auto">
            <a:xfrm>
              <a:off x="4808538" y="1889126"/>
              <a:ext cx="3354388" cy="1425222"/>
            </a:xfrm>
            <a:custGeom>
              <a:avLst/>
              <a:gdLst>
                <a:gd name="T0" fmla="*/ 2032 w 2113"/>
                <a:gd name="T1" fmla="*/ 736 h 808"/>
                <a:gd name="T2" fmla="*/ 1982 w 2113"/>
                <a:gd name="T3" fmla="*/ 736 h 808"/>
                <a:gd name="T4" fmla="*/ 1923 w 2113"/>
                <a:gd name="T5" fmla="*/ 587 h 808"/>
                <a:gd name="T6" fmla="*/ 1878 w 2113"/>
                <a:gd name="T7" fmla="*/ 601 h 808"/>
                <a:gd name="T8" fmla="*/ 1819 w 2113"/>
                <a:gd name="T9" fmla="*/ 556 h 808"/>
                <a:gd name="T10" fmla="*/ 1774 w 2113"/>
                <a:gd name="T11" fmla="*/ 447 h 808"/>
                <a:gd name="T12" fmla="*/ 1720 w 2113"/>
                <a:gd name="T13" fmla="*/ 357 h 808"/>
                <a:gd name="T14" fmla="*/ 1679 w 2113"/>
                <a:gd name="T15" fmla="*/ 217 h 808"/>
                <a:gd name="T16" fmla="*/ 1652 w 2113"/>
                <a:gd name="T17" fmla="*/ 217 h 808"/>
                <a:gd name="T18" fmla="*/ 1625 w 2113"/>
                <a:gd name="T19" fmla="*/ 199 h 808"/>
                <a:gd name="T20" fmla="*/ 1517 w 2113"/>
                <a:gd name="T21" fmla="*/ 0 h 808"/>
                <a:gd name="T22" fmla="*/ 1449 w 2113"/>
                <a:gd name="T23" fmla="*/ 82 h 808"/>
                <a:gd name="T24" fmla="*/ 1363 w 2113"/>
                <a:gd name="T25" fmla="*/ 158 h 808"/>
                <a:gd name="T26" fmla="*/ 1278 w 2113"/>
                <a:gd name="T27" fmla="*/ 181 h 808"/>
                <a:gd name="T28" fmla="*/ 1219 w 2113"/>
                <a:gd name="T29" fmla="*/ 194 h 808"/>
                <a:gd name="T30" fmla="*/ 1147 w 2113"/>
                <a:gd name="T31" fmla="*/ 208 h 808"/>
                <a:gd name="T32" fmla="*/ 1101 w 2113"/>
                <a:gd name="T33" fmla="*/ 398 h 808"/>
                <a:gd name="T34" fmla="*/ 1043 w 2113"/>
                <a:gd name="T35" fmla="*/ 398 h 808"/>
                <a:gd name="T36" fmla="*/ 1002 w 2113"/>
                <a:gd name="T37" fmla="*/ 389 h 808"/>
                <a:gd name="T38" fmla="*/ 966 w 2113"/>
                <a:gd name="T39" fmla="*/ 416 h 808"/>
                <a:gd name="T40" fmla="*/ 907 w 2113"/>
                <a:gd name="T41" fmla="*/ 407 h 808"/>
                <a:gd name="T42" fmla="*/ 862 w 2113"/>
                <a:gd name="T43" fmla="*/ 411 h 808"/>
                <a:gd name="T44" fmla="*/ 808 w 2113"/>
                <a:gd name="T45" fmla="*/ 506 h 808"/>
                <a:gd name="T46" fmla="*/ 722 w 2113"/>
                <a:gd name="T47" fmla="*/ 655 h 808"/>
                <a:gd name="T48" fmla="*/ 645 w 2113"/>
                <a:gd name="T49" fmla="*/ 547 h 808"/>
                <a:gd name="T50" fmla="*/ 555 w 2113"/>
                <a:gd name="T51" fmla="*/ 370 h 808"/>
                <a:gd name="T52" fmla="*/ 487 w 2113"/>
                <a:gd name="T53" fmla="*/ 393 h 808"/>
                <a:gd name="T54" fmla="*/ 424 w 2113"/>
                <a:gd name="T55" fmla="*/ 438 h 808"/>
                <a:gd name="T56" fmla="*/ 357 w 2113"/>
                <a:gd name="T57" fmla="*/ 601 h 808"/>
                <a:gd name="T58" fmla="*/ 320 w 2113"/>
                <a:gd name="T59" fmla="*/ 687 h 808"/>
                <a:gd name="T60" fmla="*/ 275 w 2113"/>
                <a:gd name="T61" fmla="*/ 709 h 808"/>
                <a:gd name="T62" fmla="*/ 226 w 2113"/>
                <a:gd name="T63" fmla="*/ 714 h 808"/>
                <a:gd name="T64" fmla="*/ 167 w 2113"/>
                <a:gd name="T65" fmla="*/ 736 h 808"/>
                <a:gd name="T66" fmla="*/ 126 w 2113"/>
                <a:gd name="T67" fmla="*/ 736 h 808"/>
                <a:gd name="T68" fmla="*/ 77 w 2113"/>
                <a:gd name="T69" fmla="*/ 736 h 808"/>
                <a:gd name="T70" fmla="*/ 0 w 2113"/>
                <a:gd name="T71" fmla="*/ 808 h 808"/>
                <a:gd name="T72" fmla="*/ 149 w 2113"/>
                <a:gd name="T73" fmla="*/ 808 h 808"/>
                <a:gd name="T74" fmla="*/ 758 w 2113"/>
                <a:gd name="T75" fmla="*/ 808 h 808"/>
                <a:gd name="T76" fmla="*/ 1973 w 2113"/>
                <a:gd name="T77" fmla="*/ 808 h 808"/>
                <a:gd name="T78" fmla="*/ 2059 w 2113"/>
                <a:gd name="T79" fmla="*/ 736 h 80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13" h="808">
                  <a:moveTo>
                    <a:pt x="2059" y="736"/>
                  </a:moveTo>
                  <a:lnTo>
                    <a:pt x="2032" y="736"/>
                  </a:lnTo>
                  <a:lnTo>
                    <a:pt x="2000" y="714"/>
                  </a:lnTo>
                  <a:lnTo>
                    <a:pt x="1982" y="736"/>
                  </a:lnTo>
                  <a:lnTo>
                    <a:pt x="1968" y="781"/>
                  </a:lnTo>
                  <a:lnTo>
                    <a:pt x="1923" y="587"/>
                  </a:lnTo>
                  <a:lnTo>
                    <a:pt x="1887" y="641"/>
                  </a:lnTo>
                  <a:lnTo>
                    <a:pt x="1878" y="601"/>
                  </a:lnTo>
                  <a:lnTo>
                    <a:pt x="1860" y="650"/>
                  </a:lnTo>
                  <a:lnTo>
                    <a:pt x="1819" y="556"/>
                  </a:lnTo>
                  <a:lnTo>
                    <a:pt x="1783" y="578"/>
                  </a:lnTo>
                  <a:lnTo>
                    <a:pt x="1774" y="447"/>
                  </a:lnTo>
                  <a:lnTo>
                    <a:pt x="1752" y="470"/>
                  </a:lnTo>
                  <a:lnTo>
                    <a:pt x="1720" y="357"/>
                  </a:lnTo>
                  <a:lnTo>
                    <a:pt x="1697" y="393"/>
                  </a:lnTo>
                  <a:lnTo>
                    <a:pt x="1679" y="217"/>
                  </a:lnTo>
                  <a:lnTo>
                    <a:pt x="1661" y="267"/>
                  </a:lnTo>
                  <a:lnTo>
                    <a:pt x="1652" y="217"/>
                  </a:lnTo>
                  <a:lnTo>
                    <a:pt x="1634" y="249"/>
                  </a:lnTo>
                  <a:lnTo>
                    <a:pt x="1625" y="199"/>
                  </a:lnTo>
                  <a:lnTo>
                    <a:pt x="1571" y="194"/>
                  </a:lnTo>
                  <a:lnTo>
                    <a:pt x="1517" y="0"/>
                  </a:lnTo>
                  <a:lnTo>
                    <a:pt x="1472" y="149"/>
                  </a:lnTo>
                  <a:lnTo>
                    <a:pt x="1449" y="82"/>
                  </a:lnTo>
                  <a:lnTo>
                    <a:pt x="1413" y="131"/>
                  </a:lnTo>
                  <a:lnTo>
                    <a:pt x="1363" y="158"/>
                  </a:lnTo>
                  <a:lnTo>
                    <a:pt x="1323" y="14"/>
                  </a:lnTo>
                  <a:lnTo>
                    <a:pt x="1278" y="181"/>
                  </a:lnTo>
                  <a:lnTo>
                    <a:pt x="1260" y="100"/>
                  </a:lnTo>
                  <a:lnTo>
                    <a:pt x="1219" y="194"/>
                  </a:lnTo>
                  <a:lnTo>
                    <a:pt x="1196" y="167"/>
                  </a:lnTo>
                  <a:lnTo>
                    <a:pt x="1147" y="208"/>
                  </a:lnTo>
                  <a:lnTo>
                    <a:pt x="1124" y="289"/>
                  </a:lnTo>
                  <a:lnTo>
                    <a:pt x="1101" y="398"/>
                  </a:lnTo>
                  <a:lnTo>
                    <a:pt x="1065" y="262"/>
                  </a:lnTo>
                  <a:lnTo>
                    <a:pt x="1043" y="398"/>
                  </a:lnTo>
                  <a:lnTo>
                    <a:pt x="1020" y="330"/>
                  </a:lnTo>
                  <a:lnTo>
                    <a:pt x="1002" y="389"/>
                  </a:lnTo>
                  <a:lnTo>
                    <a:pt x="984" y="370"/>
                  </a:lnTo>
                  <a:lnTo>
                    <a:pt x="966" y="416"/>
                  </a:lnTo>
                  <a:lnTo>
                    <a:pt x="948" y="370"/>
                  </a:lnTo>
                  <a:lnTo>
                    <a:pt x="907" y="407"/>
                  </a:lnTo>
                  <a:lnTo>
                    <a:pt x="880" y="393"/>
                  </a:lnTo>
                  <a:lnTo>
                    <a:pt x="862" y="411"/>
                  </a:lnTo>
                  <a:lnTo>
                    <a:pt x="817" y="438"/>
                  </a:lnTo>
                  <a:lnTo>
                    <a:pt x="808" y="506"/>
                  </a:lnTo>
                  <a:lnTo>
                    <a:pt x="754" y="601"/>
                  </a:lnTo>
                  <a:lnTo>
                    <a:pt x="722" y="655"/>
                  </a:lnTo>
                  <a:lnTo>
                    <a:pt x="704" y="587"/>
                  </a:lnTo>
                  <a:lnTo>
                    <a:pt x="645" y="547"/>
                  </a:lnTo>
                  <a:lnTo>
                    <a:pt x="573" y="416"/>
                  </a:lnTo>
                  <a:lnTo>
                    <a:pt x="555" y="370"/>
                  </a:lnTo>
                  <a:lnTo>
                    <a:pt x="515" y="407"/>
                  </a:lnTo>
                  <a:lnTo>
                    <a:pt x="487" y="393"/>
                  </a:lnTo>
                  <a:lnTo>
                    <a:pt x="465" y="411"/>
                  </a:lnTo>
                  <a:lnTo>
                    <a:pt x="424" y="438"/>
                  </a:lnTo>
                  <a:lnTo>
                    <a:pt x="411" y="506"/>
                  </a:lnTo>
                  <a:lnTo>
                    <a:pt x="357" y="601"/>
                  </a:lnTo>
                  <a:lnTo>
                    <a:pt x="325" y="655"/>
                  </a:lnTo>
                  <a:lnTo>
                    <a:pt x="320" y="687"/>
                  </a:lnTo>
                  <a:lnTo>
                    <a:pt x="298" y="709"/>
                  </a:lnTo>
                  <a:lnTo>
                    <a:pt x="275" y="709"/>
                  </a:lnTo>
                  <a:lnTo>
                    <a:pt x="244" y="736"/>
                  </a:lnTo>
                  <a:lnTo>
                    <a:pt x="226" y="714"/>
                  </a:lnTo>
                  <a:lnTo>
                    <a:pt x="194" y="736"/>
                  </a:lnTo>
                  <a:lnTo>
                    <a:pt x="167" y="736"/>
                  </a:lnTo>
                  <a:lnTo>
                    <a:pt x="140" y="777"/>
                  </a:lnTo>
                  <a:lnTo>
                    <a:pt x="126" y="736"/>
                  </a:lnTo>
                  <a:lnTo>
                    <a:pt x="108" y="714"/>
                  </a:lnTo>
                  <a:lnTo>
                    <a:pt x="77" y="736"/>
                  </a:lnTo>
                  <a:lnTo>
                    <a:pt x="50" y="736"/>
                  </a:lnTo>
                  <a:lnTo>
                    <a:pt x="0" y="808"/>
                  </a:lnTo>
                  <a:lnTo>
                    <a:pt x="117" y="808"/>
                  </a:lnTo>
                  <a:lnTo>
                    <a:pt x="149" y="808"/>
                  </a:lnTo>
                  <a:lnTo>
                    <a:pt x="510" y="808"/>
                  </a:lnTo>
                  <a:lnTo>
                    <a:pt x="758" y="808"/>
                  </a:lnTo>
                  <a:lnTo>
                    <a:pt x="1959" y="808"/>
                  </a:lnTo>
                  <a:lnTo>
                    <a:pt x="1973" y="808"/>
                  </a:lnTo>
                  <a:lnTo>
                    <a:pt x="2113" y="808"/>
                  </a:lnTo>
                  <a:lnTo>
                    <a:pt x="2059" y="736"/>
                  </a:lnTo>
                  <a:close/>
                </a:path>
              </a:pathLst>
            </a:custGeom>
            <a:solidFill>
              <a:srgbClr val="486877"/>
            </a:solidFill>
            <a:ln>
              <a:noFill/>
            </a:ln>
            <a:extLst/>
          </p:spPr>
          <p:txBody>
            <a:bodyPr/>
            <a:lstStyle/>
            <a:p>
              <a:endParaRPr lang="zh-CN" altLang="en-US">
                <a:cs typeface="+mn-ea"/>
                <a:sym typeface="+mn-lt"/>
              </a:endParaRPr>
            </a:p>
          </p:txBody>
        </p:sp>
        <p:sp>
          <p:nvSpPr>
            <p:cNvPr id="20710" name="Freeform 192"/>
            <p:cNvSpPr>
              <a:spLocks/>
            </p:cNvSpPr>
            <p:nvPr/>
          </p:nvSpPr>
          <p:spPr bwMode="auto">
            <a:xfrm>
              <a:off x="4241800" y="3314348"/>
              <a:ext cx="2020888" cy="756709"/>
            </a:xfrm>
            <a:custGeom>
              <a:avLst/>
              <a:gdLst>
                <a:gd name="T0" fmla="*/ 668 w 1273"/>
                <a:gd name="T1" fmla="*/ 0 h 429"/>
                <a:gd name="T2" fmla="*/ 574 w 1273"/>
                <a:gd name="T3" fmla="*/ 0 h 429"/>
                <a:gd name="T4" fmla="*/ 0 w 1273"/>
                <a:gd name="T5" fmla="*/ 0 h 429"/>
                <a:gd name="T6" fmla="*/ 36 w 1273"/>
                <a:gd name="T7" fmla="*/ 27 h 429"/>
                <a:gd name="T8" fmla="*/ 86 w 1273"/>
                <a:gd name="T9" fmla="*/ 95 h 429"/>
                <a:gd name="T10" fmla="*/ 131 w 1273"/>
                <a:gd name="T11" fmla="*/ 59 h 429"/>
                <a:gd name="T12" fmla="*/ 140 w 1273"/>
                <a:gd name="T13" fmla="*/ 95 h 429"/>
                <a:gd name="T14" fmla="*/ 194 w 1273"/>
                <a:gd name="T15" fmla="*/ 118 h 429"/>
                <a:gd name="T16" fmla="*/ 217 w 1273"/>
                <a:gd name="T17" fmla="*/ 163 h 429"/>
                <a:gd name="T18" fmla="*/ 276 w 1273"/>
                <a:gd name="T19" fmla="*/ 176 h 429"/>
                <a:gd name="T20" fmla="*/ 321 w 1273"/>
                <a:gd name="T21" fmla="*/ 127 h 429"/>
                <a:gd name="T22" fmla="*/ 379 w 1273"/>
                <a:gd name="T23" fmla="*/ 186 h 429"/>
                <a:gd name="T24" fmla="*/ 438 w 1273"/>
                <a:gd name="T25" fmla="*/ 149 h 429"/>
                <a:gd name="T26" fmla="*/ 497 w 1273"/>
                <a:gd name="T27" fmla="*/ 131 h 429"/>
                <a:gd name="T28" fmla="*/ 542 w 1273"/>
                <a:gd name="T29" fmla="*/ 154 h 429"/>
                <a:gd name="T30" fmla="*/ 587 w 1273"/>
                <a:gd name="T31" fmla="*/ 95 h 429"/>
                <a:gd name="T32" fmla="*/ 614 w 1273"/>
                <a:gd name="T33" fmla="*/ 64 h 429"/>
                <a:gd name="T34" fmla="*/ 632 w 1273"/>
                <a:gd name="T35" fmla="*/ 109 h 429"/>
                <a:gd name="T36" fmla="*/ 650 w 1273"/>
                <a:gd name="T37" fmla="*/ 100 h 429"/>
                <a:gd name="T38" fmla="*/ 659 w 1273"/>
                <a:gd name="T39" fmla="*/ 163 h 429"/>
                <a:gd name="T40" fmla="*/ 673 w 1273"/>
                <a:gd name="T41" fmla="*/ 204 h 429"/>
                <a:gd name="T42" fmla="*/ 695 w 1273"/>
                <a:gd name="T43" fmla="*/ 195 h 429"/>
                <a:gd name="T44" fmla="*/ 705 w 1273"/>
                <a:gd name="T45" fmla="*/ 244 h 429"/>
                <a:gd name="T46" fmla="*/ 718 w 1273"/>
                <a:gd name="T47" fmla="*/ 267 h 429"/>
                <a:gd name="T48" fmla="*/ 732 w 1273"/>
                <a:gd name="T49" fmla="*/ 307 h 429"/>
                <a:gd name="T50" fmla="*/ 745 w 1273"/>
                <a:gd name="T51" fmla="*/ 271 h 429"/>
                <a:gd name="T52" fmla="*/ 750 w 1273"/>
                <a:gd name="T53" fmla="*/ 316 h 429"/>
                <a:gd name="T54" fmla="*/ 772 w 1273"/>
                <a:gd name="T55" fmla="*/ 380 h 429"/>
                <a:gd name="T56" fmla="*/ 786 w 1273"/>
                <a:gd name="T57" fmla="*/ 348 h 429"/>
                <a:gd name="T58" fmla="*/ 822 w 1273"/>
                <a:gd name="T59" fmla="*/ 398 h 429"/>
                <a:gd name="T60" fmla="*/ 844 w 1273"/>
                <a:gd name="T61" fmla="*/ 429 h 429"/>
                <a:gd name="T62" fmla="*/ 858 w 1273"/>
                <a:gd name="T63" fmla="*/ 402 h 429"/>
                <a:gd name="T64" fmla="*/ 881 w 1273"/>
                <a:gd name="T65" fmla="*/ 384 h 429"/>
                <a:gd name="T66" fmla="*/ 903 w 1273"/>
                <a:gd name="T67" fmla="*/ 375 h 429"/>
                <a:gd name="T68" fmla="*/ 912 w 1273"/>
                <a:gd name="T69" fmla="*/ 357 h 429"/>
                <a:gd name="T70" fmla="*/ 948 w 1273"/>
                <a:gd name="T71" fmla="*/ 393 h 429"/>
                <a:gd name="T72" fmla="*/ 962 w 1273"/>
                <a:gd name="T73" fmla="*/ 335 h 429"/>
                <a:gd name="T74" fmla="*/ 980 w 1273"/>
                <a:gd name="T75" fmla="*/ 362 h 429"/>
                <a:gd name="T76" fmla="*/ 998 w 1273"/>
                <a:gd name="T77" fmla="*/ 339 h 429"/>
                <a:gd name="T78" fmla="*/ 1012 w 1273"/>
                <a:gd name="T79" fmla="*/ 312 h 429"/>
                <a:gd name="T80" fmla="*/ 1030 w 1273"/>
                <a:gd name="T81" fmla="*/ 312 h 429"/>
                <a:gd name="T82" fmla="*/ 1048 w 1273"/>
                <a:gd name="T83" fmla="*/ 244 h 429"/>
                <a:gd name="T84" fmla="*/ 1102 w 1273"/>
                <a:gd name="T85" fmla="*/ 208 h 429"/>
                <a:gd name="T86" fmla="*/ 1147 w 1273"/>
                <a:gd name="T87" fmla="*/ 244 h 429"/>
                <a:gd name="T88" fmla="*/ 1192 w 1273"/>
                <a:gd name="T89" fmla="*/ 154 h 429"/>
                <a:gd name="T90" fmla="*/ 1273 w 1273"/>
                <a:gd name="T91" fmla="*/ 0 h 429"/>
                <a:gd name="T92" fmla="*/ 668 w 1273"/>
                <a:gd name="T93" fmla="*/ 0 h 4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73" h="429">
                  <a:moveTo>
                    <a:pt x="668" y="0"/>
                  </a:moveTo>
                  <a:lnTo>
                    <a:pt x="574" y="0"/>
                  </a:lnTo>
                  <a:lnTo>
                    <a:pt x="0" y="0"/>
                  </a:lnTo>
                  <a:lnTo>
                    <a:pt x="36" y="27"/>
                  </a:lnTo>
                  <a:lnTo>
                    <a:pt x="86" y="95"/>
                  </a:lnTo>
                  <a:lnTo>
                    <a:pt x="131" y="59"/>
                  </a:lnTo>
                  <a:lnTo>
                    <a:pt x="140" y="95"/>
                  </a:lnTo>
                  <a:lnTo>
                    <a:pt x="194" y="118"/>
                  </a:lnTo>
                  <a:lnTo>
                    <a:pt x="217" y="163"/>
                  </a:lnTo>
                  <a:lnTo>
                    <a:pt x="276" y="176"/>
                  </a:lnTo>
                  <a:lnTo>
                    <a:pt x="321" y="127"/>
                  </a:lnTo>
                  <a:lnTo>
                    <a:pt x="379" y="186"/>
                  </a:lnTo>
                  <a:lnTo>
                    <a:pt x="438" y="149"/>
                  </a:lnTo>
                  <a:lnTo>
                    <a:pt x="497" y="131"/>
                  </a:lnTo>
                  <a:lnTo>
                    <a:pt x="542" y="154"/>
                  </a:lnTo>
                  <a:lnTo>
                    <a:pt x="587" y="95"/>
                  </a:lnTo>
                  <a:lnTo>
                    <a:pt x="614" y="64"/>
                  </a:lnTo>
                  <a:lnTo>
                    <a:pt x="632" y="109"/>
                  </a:lnTo>
                  <a:lnTo>
                    <a:pt x="650" y="100"/>
                  </a:lnTo>
                  <a:lnTo>
                    <a:pt x="659" y="163"/>
                  </a:lnTo>
                  <a:lnTo>
                    <a:pt x="673" y="204"/>
                  </a:lnTo>
                  <a:lnTo>
                    <a:pt x="695" y="195"/>
                  </a:lnTo>
                  <a:lnTo>
                    <a:pt x="705" y="244"/>
                  </a:lnTo>
                  <a:lnTo>
                    <a:pt x="718" y="267"/>
                  </a:lnTo>
                  <a:lnTo>
                    <a:pt x="732" y="307"/>
                  </a:lnTo>
                  <a:lnTo>
                    <a:pt x="745" y="271"/>
                  </a:lnTo>
                  <a:lnTo>
                    <a:pt x="750" y="316"/>
                  </a:lnTo>
                  <a:lnTo>
                    <a:pt x="772" y="380"/>
                  </a:lnTo>
                  <a:lnTo>
                    <a:pt x="786" y="348"/>
                  </a:lnTo>
                  <a:lnTo>
                    <a:pt x="822" y="398"/>
                  </a:lnTo>
                  <a:lnTo>
                    <a:pt x="844" y="429"/>
                  </a:lnTo>
                  <a:lnTo>
                    <a:pt x="858" y="402"/>
                  </a:lnTo>
                  <a:lnTo>
                    <a:pt x="881" y="384"/>
                  </a:lnTo>
                  <a:lnTo>
                    <a:pt x="903" y="375"/>
                  </a:lnTo>
                  <a:lnTo>
                    <a:pt x="912" y="357"/>
                  </a:lnTo>
                  <a:lnTo>
                    <a:pt x="948" y="393"/>
                  </a:lnTo>
                  <a:lnTo>
                    <a:pt x="962" y="335"/>
                  </a:lnTo>
                  <a:lnTo>
                    <a:pt x="980" y="362"/>
                  </a:lnTo>
                  <a:lnTo>
                    <a:pt x="998" y="339"/>
                  </a:lnTo>
                  <a:lnTo>
                    <a:pt x="1012" y="312"/>
                  </a:lnTo>
                  <a:lnTo>
                    <a:pt x="1030" y="312"/>
                  </a:lnTo>
                  <a:lnTo>
                    <a:pt x="1048" y="244"/>
                  </a:lnTo>
                  <a:lnTo>
                    <a:pt x="1102" y="208"/>
                  </a:lnTo>
                  <a:lnTo>
                    <a:pt x="1147" y="244"/>
                  </a:lnTo>
                  <a:lnTo>
                    <a:pt x="1192" y="154"/>
                  </a:lnTo>
                  <a:lnTo>
                    <a:pt x="1273" y="0"/>
                  </a:lnTo>
                  <a:lnTo>
                    <a:pt x="668" y="0"/>
                  </a:lnTo>
                  <a:close/>
                </a:path>
              </a:pathLst>
            </a:custGeom>
            <a:solidFill>
              <a:srgbClr val="486877"/>
            </a:solidFill>
            <a:ln>
              <a:noFill/>
            </a:ln>
            <a:extLst/>
          </p:spPr>
          <p:txBody>
            <a:bodyPr/>
            <a:lstStyle/>
            <a:p>
              <a:endParaRPr lang="zh-CN" altLang="en-US">
                <a:cs typeface="+mn-ea"/>
                <a:sym typeface="+mn-lt"/>
              </a:endParaRPr>
            </a:p>
          </p:txBody>
        </p:sp>
        <p:cxnSp>
          <p:nvCxnSpPr>
            <p:cNvPr id="3" name="直接连接符 2"/>
            <p:cNvCxnSpPr/>
            <p:nvPr/>
          </p:nvCxnSpPr>
          <p:spPr>
            <a:xfrm>
              <a:off x="4252942" y="1770946"/>
              <a:ext cx="0" cy="2707570"/>
            </a:xfrm>
            <a:prstGeom prst="line">
              <a:avLst/>
            </a:prstGeom>
            <a:solidFill>
              <a:srgbClr val="9C9C9C"/>
            </a:solidFill>
            <a:ln w="19050">
              <a:solidFill>
                <a:schemeClr val="bg1">
                  <a:lumMod val="65000"/>
                </a:schemeClr>
              </a:solidFill>
              <a:miter lim="800000"/>
              <a:headEnd/>
              <a:tailEnd/>
            </a:ln>
          </p:spPr>
        </p:cxnSp>
        <p:sp>
          <p:nvSpPr>
            <p:cNvPr id="294" name="TextBox 293"/>
            <p:cNvSpPr txBox="1"/>
            <p:nvPr/>
          </p:nvSpPr>
          <p:spPr bwMode="auto">
            <a:xfrm>
              <a:off x="3486875" y="3032217"/>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sp>
          <p:nvSpPr>
            <p:cNvPr id="295" name="TextBox 294"/>
            <p:cNvSpPr txBox="1"/>
            <p:nvPr/>
          </p:nvSpPr>
          <p:spPr bwMode="auto">
            <a:xfrm>
              <a:off x="3486875" y="2793740"/>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sp>
          <p:nvSpPr>
            <p:cNvPr id="296" name="TextBox 295"/>
            <p:cNvSpPr txBox="1"/>
            <p:nvPr/>
          </p:nvSpPr>
          <p:spPr bwMode="auto">
            <a:xfrm>
              <a:off x="3486875" y="2555262"/>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sp>
          <p:nvSpPr>
            <p:cNvPr id="297" name="TextBox 296"/>
            <p:cNvSpPr txBox="1"/>
            <p:nvPr/>
          </p:nvSpPr>
          <p:spPr bwMode="auto">
            <a:xfrm>
              <a:off x="3486875" y="2316784"/>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sp>
          <p:nvSpPr>
            <p:cNvPr id="298" name="TextBox 297"/>
            <p:cNvSpPr txBox="1"/>
            <p:nvPr/>
          </p:nvSpPr>
          <p:spPr bwMode="auto">
            <a:xfrm>
              <a:off x="3486875" y="2078306"/>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sp>
          <p:nvSpPr>
            <p:cNvPr id="299" name="TextBox 298"/>
            <p:cNvSpPr txBox="1"/>
            <p:nvPr/>
          </p:nvSpPr>
          <p:spPr bwMode="auto">
            <a:xfrm>
              <a:off x="3486875" y="1839829"/>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cxnSp>
          <p:nvCxnSpPr>
            <p:cNvPr id="304" name="直接连接符 303"/>
            <p:cNvCxnSpPr/>
            <p:nvPr/>
          </p:nvCxnSpPr>
          <p:spPr>
            <a:xfrm flipH="1">
              <a:off x="4126856" y="3143358"/>
              <a:ext cx="127783" cy="0"/>
            </a:xfrm>
            <a:prstGeom prst="line">
              <a:avLst/>
            </a:prstGeom>
            <a:solidFill>
              <a:srgbClr val="9C9C9C"/>
            </a:solidFill>
            <a:ln w="9525">
              <a:solidFill>
                <a:schemeClr val="bg1">
                  <a:lumMod val="65000"/>
                </a:schemeClr>
              </a:solidFill>
              <a:miter lim="800000"/>
              <a:headEnd/>
              <a:tailEnd/>
            </a:ln>
          </p:spPr>
        </p:cxnSp>
        <p:cxnSp>
          <p:nvCxnSpPr>
            <p:cNvPr id="305" name="直接连接符 304"/>
            <p:cNvCxnSpPr/>
            <p:nvPr/>
          </p:nvCxnSpPr>
          <p:spPr>
            <a:xfrm flipH="1">
              <a:off x="4126856" y="2903988"/>
              <a:ext cx="127783" cy="0"/>
            </a:xfrm>
            <a:prstGeom prst="line">
              <a:avLst/>
            </a:prstGeom>
            <a:solidFill>
              <a:srgbClr val="9C9C9C"/>
            </a:solidFill>
            <a:ln w="9525">
              <a:solidFill>
                <a:schemeClr val="bg1">
                  <a:lumMod val="65000"/>
                </a:schemeClr>
              </a:solidFill>
              <a:miter lim="800000"/>
              <a:headEnd/>
              <a:tailEnd/>
            </a:ln>
          </p:spPr>
        </p:cxnSp>
        <p:cxnSp>
          <p:nvCxnSpPr>
            <p:cNvPr id="306" name="直接连接符 305"/>
            <p:cNvCxnSpPr/>
            <p:nvPr/>
          </p:nvCxnSpPr>
          <p:spPr>
            <a:xfrm flipH="1">
              <a:off x="4126856" y="2664619"/>
              <a:ext cx="127783" cy="0"/>
            </a:xfrm>
            <a:prstGeom prst="line">
              <a:avLst/>
            </a:prstGeom>
            <a:solidFill>
              <a:srgbClr val="9C9C9C"/>
            </a:solidFill>
            <a:ln w="9525">
              <a:solidFill>
                <a:schemeClr val="bg1">
                  <a:lumMod val="65000"/>
                </a:schemeClr>
              </a:solidFill>
              <a:miter lim="800000"/>
              <a:headEnd/>
              <a:tailEnd/>
            </a:ln>
          </p:spPr>
        </p:cxnSp>
        <p:cxnSp>
          <p:nvCxnSpPr>
            <p:cNvPr id="307" name="直接连接符 306"/>
            <p:cNvCxnSpPr/>
            <p:nvPr/>
          </p:nvCxnSpPr>
          <p:spPr>
            <a:xfrm flipH="1">
              <a:off x="4126856" y="2425250"/>
              <a:ext cx="127783" cy="0"/>
            </a:xfrm>
            <a:prstGeom prst="line">
              <a:avLst/>
            </a:prstGeom>
            <a:solidFill>
              <a:srgbClr val="9C9C9C"/>
            </a:solidFill>
            <a:ln w="9525">
              <a:solidFill>
                <a:schemeClr val="bg1">
                  <a:lumMod val="65000"/>
                </a:schemeClr>
              </a:solidFill>
              <a:miter lim="800000"/>
              <a:headEnd/>
              <a:tailEnd/>
            </a:ln>
          </p:spPr>
        </p:cxnSp>
        <p:cxnSp>
          <p:nvCxnSpPr>
            <p:cNvPr id="308" name="直接连接符 307"/>
            <p:cNvCxnSpPr/>
            <p:nvPr/>
          </p:nvCxnSpPr>
          <p:spPr>
            <a:xfrm flipH="1">
              <a:off x="4126856" y="2185881"/>
              <a:ext cx="127783" cy="0"/>
            </a:xfrm>
            <a:prstGeom prst="line">
              <a:avLst/>
            </a:prstGeom>
            <a:solidFill>
              <a:srgbClr val="9C9C9C"/>
            </a:solidFill>
            <a:ln w="9525">
              <a:solidFill>
                <a:schemeClr val="bg1">
                  <a:lumMod val="65000"/>
                </a:schemeClr>
              </a:solidFill>
              <a:miter lim="800000"/>
              <a:headEnd/>
              <a:tailEnd/>
            </a:ln>
          </p:spPr>
        </p:cxnSp>
        <p:cxnSp>
          <p:nvCxnSpPr>
            <p:cNvPr id="309" name="直接连接符 308"/>
            <p:cNvCxnSpPr/>
            <p:nvPr/>
          </p:nvCxnSpPr>
          <p:spPr>
            <a:xfrm flipH="1">
              <a:off x="4126856" y="1946512"/>
              <a:ext cx="127783" cy="0"/>
            </a:xfrm>
            <a:prstGeom prst="line">
              <a:avLst/>
            </a:prstGeom>
            <a:solidFill>
              <a:srgbClr val="9C9C9C"/>
            </a:solidFill>
            <a:ln w="9525">
              <a:solidFill>
                <a:schemeClr val="bg1">
                  <a:lumMod val="65000"/>
                </a:schemeClr>
              </a:solidFill>
              <a:miter lim="800000"/>
              <a:headEnd/>
              <a:tailEnd/>
            </a:ln>
          </p:spPr>
        </p:cxnSp>
        <p:cxnSp>
          <p:nvCxnSpPr>
            <p:cNvPr id="311" name="直接连接符 310"/>
            <p:cNvCxnSpPr/>
            <p:nvPr/>
          </p:nvCxnSpPr>
          <p:spPr>
            <a:xfrm flipH="1">
              <a:off x="4126856" y="4462992"/>
              <a:ext cx="127783" cy="0"/>
            </a:xfrm>
            <a:prstGeom prst="line">
              <a:avLst/>
            </a:prstGeom>
            <a:solidFill>
              <a:srgbClr val="9C9C9C"/>
            </a:solidFill>
            <a:ln w="9525">
              <a:solidFill>
                <a:schemeClr val="bg1">
                  <a:lumMod val="65000"/>
                </a:schemeClr>
              </a:solidFill>
              <a:miter lim="800000"/>
              <a:headEnd/>
              <a:tailEnd/>
            </a:ln>
          </p:spPr>
        </p:cxnSp>
        <p:cxnSp>
          <p:nvCxnSpPr>
            <p:cNvPr id="312" name="直接连接符 311"/>
            <p:cNvCxnSpPr/>
            <p:nvPr/>
          </p:nvCxnSpPr>
          <p:spPr>
            <a:xfrm flipH="1">
              <a:off x="4126856" y="4223623"/>
              <a:ext cx="127783" cy="0"/>
            </a:xfrm>
            <a:prstGeom prst="line">
              <a:avLst/>
            </a:prstGeom>
            <a:solidFill>
              <a:srgbClr val="9C9C9C"/>
            </a:solidFill>
            <a:ln w="9525">
              <a:solidFill>
                <a:schemeClr val="bg1">
                  <a:lumMod val="65000"/>
                </a:schemeClr>
              </a:solidFill>
              <a:miter lim="800000"/>
              <a:headEnd/>
              <a:tailEnd/>
            </a:ln>
          </p:spPr>
        </p:cxnSp>
        <p:cxnSp>
          <p:nvCxnSpPr>
            <p:cNvPr id="313" name="直接连接符 312"/>
            <p:cNvCxnSpPr/>
            <p:nvPr/>
          </p:nvCxnSpPr>
          <p:spPr>
            <a:xfrm flipH="1">
              <a:off x="4126856" y="3984254"/>
              <a:ext cx="127783" cy="0"/>
            </a:xfrm>
            <a:prstGeom prst="line">
              <a:avLst/>
            </a:prstGeom>
            <a:solidFill>
              <a:srgbClr val="9C9C9C"/>
            </a:solidFill>
            <a:ln w="9525">
              <a:solidFill>
                <a:schemeClr val="bg1">
                  <a:lumMod val="65000"/>
                </a:schemeClr>
              </a:solidFill>
              <a:miter lim="800000"/>
              <a:headEnd/>
              <a:tailEnd/>
            </a:ln>
          </p:spPr>
        </p:cxnSp>
        <p:cxnSp>
          <p:nvCxnSpPr>
            <p:cNvPr id="314" name="直接连接符 313"/>
            <p:cNvCxnSpPr/>
            <p:nvPr/>
          </p:nvCxnSpPr>
          <p:spPr>
            <a:xfrm flipH="1">
              <a:off x="4126856" y="3744886"/>
              <a:ext cx="127783" cy="0"/>
            </a:xfrm>
            <a:prstGeom prst="line">
              <a:avLst/>
            </a:prstGeom>
            <a:solidFill>
              <a:srgbClr val="9C9C9C"/>
            </a:solidFill>
            <a:ln w="9525">
              <a:solidFill>
                <a:schemeClr val="bg1">
                  <a:lumMod val="65000"/>
                </a:schemeClr>
              </a:solidFill>
              <a:miter lim="800000"/>
              <a:headEnd/>
              <a:tailEnd/>
            </a:ln>
          </p:spPr>
        </p:cxnSp>
        <p:cxnSp>
          <p:nvCxnSpPr>
            <p:cNvPr id="315" name="直接连接符 314"/>
            <p:cNvCxnSpPr/>
            <p:nvPr/>
          </p:nvCxnSpPr>
          <p:spPr>
            <a:xfrm flipH="1">
              <a:off x="4126856" y="3505517"/>
              <a:ext cx="127783" cy="0"/>
            </a:xfrm>
            <a:prstGeom prst="line">
              <a:avLst/>
            </a:prstGeom>
            <a:solidFill>
              <a:srgbClr val="9C9C9C"/>
            </a:solidFill>
            <a:ln w="9525">
              <a:solidFill>
                <a:schemeClr val="bg1">
                  <a:lumMod val="65000"/>
                </a:schemeClr>
              </a:solidFill>
              <a:miter lim="800000"/>
              <a:headEnd/>
              <a:tailEnd/>
            </a:ln>
          </p:spPr>
        </p:cxnSp>
        <p:sp>
          <p:nvSpPr>
            <p:cNvPr id="317" name="TextBox 316"/>
            <p:cNvSpPr txBox="1"/>
            <p:nvPr/>
          </p:nvSpPr>
          <p:spPr bwMode="auto">
            <a:xfrm>
              <a:off x="3486875" y="4348703"/>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sp>
          <p:nvSpPr>
            <p:cNvPr id="318" name="TextBox 317"/>
            <p:cNvSpPr txBox="1"/>
            <p:nvPr/>
          </p:nvSpPr>
          <p:spPr bwMode="auto">
            <a:xfrm>
              <a:off x="3486875" y="4110225"/>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sp>
          <p:nvSpPr>
            <p:cNvPr id="319" name="TextBox 318"/>
            <p:cNvSpPr txBox="1"/>
            <p:nvPr/>
          </p:nvSpPr>
          <p:spPr bwMode="auto">
            <a:xfrm>
              <a:off x="3486875" y="3871747"/>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sp>
          <p:nvSpPr>
            <p:cNvPr id="320" name="TextBox 319"/>
            <p:cNvSpPr txBox="1"/>
            <p:nvPr/>
          </p:nvSpPr>
          <p:spPr bwMode="auto">
            <a:xfrm>
              <a:off x="3486875" y="3633270"/>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sp>
          <p:nvSpPr>
            <p:cNvPr id="321" name="TextBox 320"/>
            <p:cNvSpPr txBox="1"/>
            <p:nvPr/>
          </p:nvSpPr>
          <p:spPr bwMode="auto">
            <a:xfrm>
              <a:off x="3486875" y="3394792"/>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cs typeface="+mn-ea"/>
                  <a:sym typeface="+mn-lt"/>
                </a:rPr>
                <a:t>添加标题</a:t>
              </a:r>
            </a:p>
          </p:txBody>
        </p:sp>
      </p:grpSp>
      <p:sp>
        <p:nvSpPr>
          <p:cNvPr id="58" name="TextBox 6">
            <a:extLst>
              <a:ext uri="{FF2B5EF4-FFF2-40B4-BE49-F238E27FC236}">
                <a16:creationId xmlns="" xmlns:a16="http://schemas.microsoft.com/office/drawing/2014/main" id="{0C9F94D0-56D8-4AF8-BF05-566AA359475D}"/>
              </a:ext>
            </a:extLst>
          </p:cNvPr>
          <p:cNvSpPr txBox="1"/>
          <p:nvPr/>
        </p:nvSpPr>
        <p:spPr>
          <a:xfrm>
            <a:off x="279492" y="-39956"/>
            <a:ext cx="2339102" cy="369332"/>
          </a:xfrm>
          <a:prstGeom prst="rect">
            <a:avLst/>
          </a:prstGeom>
          <a:noFill/>
        </p:spPr>
        <p:txBody>
          <a:bodyPr wrap="none" rtlCol="0">
            <a:spAutoFit/>
          </a:bodyPr>
          <a:lstStyle/>
          <a:p>
            <a:pPr marL="274320" indent="-274320">
              <a:buClr>
                <a:schemeClr val="accent3"/>
              </a:buClr>
              <a:defRPr/>
            </a:pPr>
            <a:r>
              <a:rPr lang="zh-CN" altLang="en-US" sz="1800" b="1" spc="300" dirty="0">
                <a:solidFill>
                  <a:schemeClr val="bg1"/>
                </a:solidFill>
                <a:cs typeface="+mn-ea"/>
                <a:sym typeface="+mn-lt"/>
              </a:rPr>
              <a:t>从数据中获取利润</a:t>
            </a:r>
            <a:endParaRPr lang="en-US" altLang="zh-CN" sz="1800" b="1" spc="300" dirty="0">
              <a:solidFill>
                <a:schemeClr val="bg1"/>
              </a:solidFill>
              <a:cs typeface="+mn-ea"/>
              <a:sym typeface="+mn-lt"/>
            </a:endParaRPr>
          </a:p>
        </p:txBody>
      </p:sp>
    </p:spTree>
    <p:extLst>
      <p:ext uri="{BB962C8B-B14F-4D97-AF65-F5344CB8AC3E}">
        <p14:creationId xmlns:p14="http://schemas.microsoft.com/office/powerpoint/2010/main" val="30979483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750"/>
                                        <p:tgtEl>
                                          <p:spTgt spid="5"/>
                                        </p:tgtEl>
                                      </p:cBhvr>
                                    </p:animEffect>
                                    <p:anim calcmode="lin" valueType="num">
                                      <p:cBhvr>
                                        <p:cTn id="13" dur="750" fill="hold"/>
                                        <p:tgtEl>
                                          <p:spTgt spid="5"/>
                                        </p:tgtEl>
                                        <p:attrNameLst>
                                          <p:attrName>ppt_x</p:attrName>
                                        </p:attrNameLst>
                                      </p:cBhvr>
                                      <p:tavLst>
                                        <p:tav tm="0">
                                          <p:val>
                                            <p:strVal val="#ppt_x"/>
                                          </p:val>
                                        </p:tav>
                                        <p:tav tm="100000">
                                          <p:val>
                                            <p:strVal val="#ppt_x"/>
                                          </p:val>
                                        </p:tav>
                                      </p:tavLst>
                                    </p:anim>
                                    <p:anim calcmode="lin" valueType="num">
                                      <p:cBhvr>
                                        <p:cTn id="14" dur="75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258"/>
                                        </p:tgtEl>
                                        <p:attrNameLst>
                                          <p:attrName>style.visibility</p:attrName>
                                        </p:attrNameLst>
                                      </p:cBhvr>
                                      <p:to>
                                        <p:strVal val="visible"/>
                                      </p:to>
                                    </p:set>
                                    <p:animEffect transition="in" filter="wipe(down)">
                                      <p:cBhvr>
                                        <p:cTn id="18" dur="500"/>
                                        <p:tgtEl>
                                          <p:spTgt spid="258"/>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AutoShape 8"/>
          <p:cNvPicPr>
            <a:picLocks noChangeArrowheads="1"/>
          </p:cNvPicPr>
          <p:nvPr/>
        </p:nvPicPr>
        <p:blipFill>
          <a:blip r:embed="rId4" cstate="print"/>
          <a:srcRect/>
          <a:stretch>
            <a:fillRect/>
          </a:stretch>
        </p:blipFill>
        <p:spPr bwMode="auto">
          <a:xfrm>
            <a:off x="455176" y="850179"/>
            <a:ext cx="7833360" cy="4200144"/>
          </a:xfrm>
          <a:prstGeom prst="rect">
            <a:avLst/>
          </a:prstGeom>
          <a:noFill/>
          <a:ln w="9525">
            <a:noFill/>
            <a:miter lim="800000"/>
            <a:headEnd/>
            <a:tailEnd/>
          </a:ln>
        </p:spPr>
      </p:pic>
      <p:sp>
        <p:nvSpPr>
          <p:cNvPr id="74" name="矩形 3"/>
          <p:cNvSpPr>
            <a:spLocks noChangeArrowheads="1"/>
          </p:cNvSpPr>
          <p:nvPr/>
        </p:nvSpPr>
        <p:spPr bwMode="auto">
          <a:xfrm>
            <a:off x="710497" y="680902"/>
            <a:ext cx="1207785" cy="338554"/>
          </a:xfrm>
          <a:prstGeom prst="rect">
            <a:avLst/>
          </a:prstGeom>
          <a:solidFill>
            <a:srgbClr val="27242F"/>
          </a:solidFill>
          <a:ln>
            <a:noFill/>
          </a:ln>
          <a:extLst/>
        </p:spPr>
        <p:txBody>
          <a:bodyPr wrap="square">
            <a:spAutoFit/>
          </a:bodyPr>
          <a:lstStyle/>
          <a:p>
            <a:pPr algn="ctr" fontAlgn="auto">
              <a:spcBef>
                <a:spcPts val="0"/>
              </a:spcBef>
              <a:spcAft>
                <a:spcPts val="0"/>
              </a:spcAft>
              <a:defRPr/>
            </a:pPr>
            <a:r>
              <a:rPr lang="zh-CN" altLang="en-US" sz="1600" b="1" kern="0" dirty="0">
                <a:solidFill>
                  <a:schemeClr val="bg1"/>
                </a:solidFill>
                <a:cs typeface="+mn-ea"/>
                <a:sym typeface="+mn-lt"/>
              </a:rPr>
              <a:t>案 例 </a:t>
            </a:r>
            <a:r>
              <a:rPr lang="en-US" altLang="zh-CN" sz="1600" b="1" kern="0" dirty="0">
                <a:solidFill>
                  <a:schemeClr val="bg1"/>
                </a:solidFill>
                <a:cs typeface="+mn-ea"/>
                <a:sym typeface="+mn-lt"/>
              </a:rPr>
              <a:t>1</a:t>
            </a:r>
            <a:endParaRPr lang="zh-CN" altLang="en-US" sz="1600" b="1" kern="0" dirty="0">
              <a:solidFill>
                <a:schemeClr val="bg1"/>
              </a:solidFill>
              <a:cs typeface="+mn-ea"/>
              <a:sym typeface="+mn-lt"/>
            </a:endParaRPr>
          </a:p>
        </p:txBody>
      </p:sp>
      <p:sp>
        <p:nvSpPr>
          <p:cNvPr id="157" name="矩形 19"/>
          <p:cNvSpPr>
            <a:spLocks noChangeArrowheads="1"/>
          </p:cNvSpPr>
          <p:nvPr/>
        </p:nvSpPr>
        <p:spPr bwMode="auto">
          <a:xfrm>
            <a:off x="884487" y="1591572"/>
            <a:ext cx="5232954" cy="2677656"/>
          </a:xfrm>
          <a:prstGeom prst="rect">
            <a:avLst/>
          </a:prstGeom>
          <a:noFill/>
          <a:ln>
            <a:noFill/>
          </a:ln>
          <a:extLst/>
        </p:spPr>
        <p:txBody>
          <a:bodyPr wrap="square">
            <a:spAutoFit/>
          </a:bodyPr>
          <a:lstStyle/>
          <a:p>
            <a:pPr>
              <a:lnSpc>
                <a:spcPct val="150000"/>
              </a:lnSpc>
            </a:pPr>
            <a:r>
              <a:rPr lang="zh-CN" altLang="en-US" sz="1600" dirty="0">
                <a:solidFill>
                  <a:srgbClr val="27242F"/>
                </a:solidFill>
                <a:cs typeface="+mn-ea"/>
                <a:sym typeface="+mn-lt"/>
              </a:rPr>
              <a:t>某电信公司在推广新业务的时候，对所有的用户进行地毯式的外呼，耗时之长、影响之大令人叹为观止。但实际结果是新增市场份额的目的是达到了，但作为一个商业项目来核算的话，收益却是负值。用户的满意度及忠诚度也会因为这个不合时宜的电销活动受到影响，对今后其他电话销售活动的开展埋下了隐患。 </a:t>
            </a:r>
            <a:br>
              <a:rPr lang="zh-CN" altLang="en-US" sz="1600" dirty="0">
                <a:solidFill>
                  <a:srgbClr val="27242F"/>
                </a:solidFill>
                <a:cs typeface="+mn-ea"/>
                <a:sym typeface="+mn-lt"/>
              </a:rPr>
            </a:br>
            <a:endParaRPr lang="en-US" altLang="zh-CN" sz="1600" dirty="0">
              <a:solidFill>
                <a:srgbClr val="27242F"/>
              </a:solidFill>
              <a:cs typeface="+mn-ea"/>
              <a:sym typeface="+mn-lt"/>
            </a:endParaRPr>
          </a:p>
        </p:txBody>
      </p:sp>
      <p:sp>
        <p:nvSpPr>
          <p:cNvPr id="21" name="TextBox 6">
            <a:extLst>
              <a:ext uri="{FF2B5EF4-FFF2-40B4-BE49-F238E27FC236}">
                <a16:creationId xmlns="" xmlns:a16="http://schemas.microsoft.com/office/drawing/2014/main" id="{A6EF064F-F531-41D3-8540-251ADE6E13A6}"/>
              </a:ext>
            </a:extLst>
          </p:cNvPr>
          <p:cNvSpPr txBox="1"/>
          <p:nvPr/>
        </p:nvSpPr>
        <p:spPr>
          <a:xfrm>
            <a:off x="279492" y="-39956"/>
            <a:ext cx="2069797" cy="369332"/>
          </a:xfrm>
          <a:prstGeom prst="rect">
            <a:avLst/>
          </a:prstGeom>
          <a:noFill/>
        </p:spPr>
        <p:txBody>
          <a:bodyPr wrap="none" rtlCol="0">
            <a:spAutoFit/>
          </a:bodyPr>
          <a:lstStyle/>
          <a:p>
            <a:pPr marL="274320" indent="-274320">
              <a:buClr>
                <a:schemeClr val="accent3"/>
              </a:buClr>
              <a:defRPr/>
            </a:pPr>
            <a:r>
              <a:rPr lang="zh-CN" altLang="en-US" sz="1800" b="1" spc="300" dirty="0">
                <a:solidFill>
                  <a:schemeClr val="bg1"/>
                </a:solidFill>
                <a:cs typeface="+mn-ea"/>
                <a:sym typeface="+mn-lt"/>
              </a:rPr>
              <a:t>数据清单的提取</a:t>
            </a:r>
            <a:endParaRPr lang="en-US" altLang="zh-CN" sz="1800" b="1" spc="300" dirty="0">
              <a:solidFill>
                <a:schemeClr val="bg1"/>
              </a:solidFill>
              <a:cs typeface="+mn-ea"/>
              <a:sym typeface="+mn-lt"/>
            </a:endParaRPr>
          </a:p>
        </p:txBody>
      </p:sp>
      <p:grpSp>
        <p:nvGrpSpPr>
          <p:cNvPr id="22" name="组合 21">
            <a:extLst>
              <a:ext uri="{FF2B5EF4-FFF2-40B4-BE49-F238E27FC236}">
                <a16:creationId xmlns="" xmlns:a16="http://schemas.microsoft.com/office/drawing/2014/main" id="{412E1AF1-3A74-47B9-9568-B04B9209876A}"/>
              </a:ext>
            </a:extLst>
          </p:cNvPr>
          <p:cNvGrpSpPr/>
          <p:nvPr/>
        </p:nvGrpSpPr>
        <p:grpSpPr>
          <a:xfrm>
            <a:off x="6255622" y="1150624"/>
            <a:ext cx="1902535" cy="3249956"/>
            <a:chOff x="1108703" y="1329917"/>
            <a:chExt cx="3406147" cy="6491571"/>
          </a:xfrm>
        </p:grpSpPr>
        <p:sp>
          <p:nvSpPr>
            <p:cNvPr id="23" name="Freeform 6">
              <a:extLst>
                <a:ext uri="{FF2B5EF4-FFF2-40B4-BE49-F238E27FC236}">
                  <a16:creationId xmlns="" xmlns:a16="http://schemas.microsoft.com/office/drawing/2014/main" id="{E4CAAB71-1E72-4844-AF8A-F94677E1F1BE}"/>
                </a:ext>
              </a:extLst>
            </p:cNvPr>
            <p:cNvSpPr>
              <a:spLocks/>
            </p:cNvSpPr>
            <p:nvPr/>
          </p:nvSpPr>
          <p:spPr bwMode="auto">
            <a:xfrm>
              <a:off x="1166029" y="1388547"/>
              <a:ext cx="3315378" cy="6402542"/>
            </a:xfrm>
            <a:custGeom>
              <a:avLst/>
              <a:gdLst>
                <a:gd name="T0" fmla="*/ 155 w 1172"/>
                <a:gd name="T1" fmla="*/ 2493 h 2493"/>
                <a:gd name="T2" fmla="*/ 0 w 1172"/>
                <a:gd name="T3" fmla="*/ 2337 h 2493"/>
                <a:gd name="T4" fmla="*/ 0 w 1172"/>
                <a:gd name="T5" fmla="*/ 156 h 2493"/>
                <a:gd name="T6" fmla="*/ 155 w 1172"/>
                <a:gd name="T7" fmla="*/ 0 h 2493"/>
                <a:gd name="T8" fmla="*/ 1016 w 1172"/>
                <a:gd name="T9" fmla="*/ 0 h 2493"/>
                <a:gd name="T10" fmla="*/ 1172 w 1172"/>
                <a:gd name="T11" fmla="*/ 156 h 2493"/>
                <a:gd name="T12" fmla="*/ 1172 w 1172"/>
                <a:gd name="T13" fmla="*/ 2337 h 2493"/>
                <a:gd name="T14" fmla="*/ 1016 w 1172"/>
                <a:gd name="T15" fmla="*/ 2493 h 2493"/>
                <a:gd name="T16" fmla="*/ 155 w 1172"/>
                <a:gd name="T17" fmla="*/ 2493 h 2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2" h="2493">
                  <a:moveTo>
                    <a:pt x="155" y="2493"/>
                  </a:moveTo>
                  <a:cubicBezTo>
                    <a:pt x="69" y="2493"/>
                    <a:pt x="0" y="2423"/>
                    <a:pt x="0" y="2337"/>
                  </a:cubicBezTo>
                  <a:cubicBezTo>
                    <a:pt x="0" y="156"/>
                    <a:pt x="0" y="156"/>
                    <a:pt x="0" y="156"/>
                  </a:cubicBezTo>
                  <a:cubicBezTo>
                    <a:pt x="0" y="65"/>
                    <a:pt x="65" y="0"/>
                    <a:pt x="155" y="0"/>
                  </a:cubicBezTo>
                  <a:cubicBezTo>
                    <a:pt x="1016" y="0"/>
                    <a:pt x="1016" y="0"/>
                    <a:pt x="1016" y="0"/>
                  </a:cubicBezTo>
                  <a:cubicBezTo>
                    <a:pt x="1105" y="0"/>
                    <a:pt x="1172" y="67"/>
                    <a:pt x="1172" y="156"/>
                  </a:cubicBezTo>
                  <a:cubicBezTo>
                    <a:pt x="1172" y="2337"/>
                    <a:pt x="1172" y="2337"/>
                    <a:pt x="1172" y="2337"/>
                  </a:cubicBezTo>
                  <a:cubicBezTo>
                    <a:pt x="1172" y="2423"/>
                    <a:pt x="1102" y="2493"/>
                    <a:pt x="1016" y="2493"/>
                  </a:cubicBezTo>
                  <a:lnTo>
                    <a:pt x="155" y="2493"/>
                  </a:lnTo>
                  <a:close/>
                </a:path>
              </a:pathLst>
            </a:custGeom>
            <a:solidFill>
              <a:schemeClr val="tx1">
                <a:lumMod val="95000"/>
                <a:lumOff val="5000"/>
              </a:schemeClr>
            </a:solidFill>
            <a:ln>
              <a:noFill/>
            </a:ln>
          </p:spPr>
          <p:txBody>
            <a:bodyPr/>
            <a:lstStyle/>
            <a:p>
              <a:pPr eaLnBrk="1" fontAlgn="auto" hangingPunct="1">
                <a:spcBef>
                  <a:spcPts val="0"/>
                </a:spcBef>
                <a:spcAft>
                  <a:spcPts val="0"/>
                </a:spcAft>
                <a:defRPr/>
              </a:pPr>
              <a:endParaRPr lang="id-ID">
                <a:cs typeface="+mn-ea"/>
                <a:sym typeface="+mn-lt"/>
              </a:endParaRPr>
            </a:p>
          </p:txBody>
        </p:sp>
        <p:sp>
          <p:nvSpPr>
            <p:cNvPr id="24" name="Oval 8">
              <a:extLst>
                <a:ext uri="{FF2B5EF4-FFF2-40B4-BE49-F238E27FC236}">
                  <a16:creationId xmlns="" xmlns:a16="http://schemas.microsoft.com/office/drawing/2014/main" id="{9C557DB3-BEB9-4D83-BD11-1D4306024B07}"/>
                </a:ext>
              </a:extLst>
            </p:cNvPr>
            <p:cNvSpPr>
              <a:spLocks noChangeArrowheads="1"/>
            </p:cNvSpPr>
            <p:nvPr/>
          </p:nvSpPr>
          <p:spPr bwMode="auto">
            <a:xfrm>
              <a:off x="2604779" y="7130163"/>
              <a:ext cx="437881" cy="436984"/>
            </a:xfrm>
            <a:prstGeom prst="ellipse">
              <a:avLst/>
            </a:prstGeom>
            <a:solidFill>
              <a:schemeClr val="tx1">
                <a:lumMod val="65000"/>
                <a:lumOff val="35000"/>
              </a:schemeClr>
            </a:solidFill>
            <a:ln>
              <a:noFill/>
            </a:ln>
            <a:extLst/>
          </p:spPr>
          <p:txBody>
            <a:bodyPr/>
            <a:lstStyle/>
            <a:p>
              <a:pPr eaLnBrk="1" fontAlgn="auto" hangingPunct="1">
                <a:spcBef>
                  <a:spcPts val="0"/>
                </a:spcBef>
                <a:spcAft>
                  <a:spcPts val="0"/>
                </a:spcAft>
                <a:defRPr/>
              </a:pPr>
              <a:endParaRPr lang="id-ID">
                <a:cs typeface="+mn-ea"/>
                <a:sym typeface="+mn-lt"/>
              </a:endParaRPr>
            </a:p>
          </p:txBody>
        </p:sp>
        <p:sp>
          <p:nvSpPr>
            <p:cNvPr id="25" name="Freeform 9">
              <a:extLst>
                <a:ext uri="{FF2B5EF4-FFF2-40B4-BE49-F238E27FC236}">
                  <a16:creationId xmlns="" xmlns:a16="http://schemas.microsoft.com/office/drawing/2014/main" id="{CC15B3F1-00DC-4194-AC2F-BDA3222F1C96}"/>
                </a:ext>
              </a:extLst>
            </p:cNvPr>
            <p:cNvSpPr>
              <a:spLocks noEditPoints="1"/>
            </p:cNvSpPr>
            <p:nvPr/>
          </p:nvSpPr>
          <p:spPr bwMode="auto">
            <a:xfrm>
              <a:off x="2543602" y="7069079"/>
              <a:ext cx="560236" cy="560235"/>
            </a:xfrm>
            <a:custGeom>
              <a:avLst/>
              <a:gdLst>
                <a:gd name="T0" fmla="*/ 109 w 218"/>
                <a:gd name="T1" fmla="*/ 12 h 218"/>
                <a:gd name="T2" fmla="*/ 206 w 218"/>
                <a:gd name="T3" fmla="*/ 109 h 218"/>
                <a:gd name="T4" fmla="*/ 109 w 218"/>
                <a:gd name="T5" fmla="*/ 206 h 218"/>
                <a:gd name="T6" fmla="*/ 12 w 218"/>
                <a:gd name="T7" fmla="*/ 109 h 218"/>
                <a:gd name="T8" fmla="*/ 109 w 218"/>
                <a:gd name="T9" fmla="*/ 12 h 218"/>
                <a:gd name="T10" fmla="*/ 109 w 218"/>
                <a:gd name="T11" fmla="*/ 0 h 218"/>
                <a:gd name="T12" fmla="*/ 0 w 218"/>
                <a:gd name="T13" fmla="*/ 109 h 218"/>
                <a:gd name="T14" fmla="*/ 109 w 218"/>
                <a:gd name="T15" fmla="*/ 218 h 218"/>
                <a:gd name="T16" fmla="*/ 218 w 218"/>
                <a:gd name="T17" fmla="*/ 109 h 218"/>
                <a:gd name="T18" fmla="*/ 109 w 218"/>
                <a:gd name="T19"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18">
                  <a:moveTo>
                    <a:pt x="109" y="12"/>
                  </a:moveTo>
                  <a:cubicBezTo>
                    <a:pt x="162" y="12"/>
                    <a:pt x="206" y="55"/>
                    <a:pt x="206" y="109"/>
                  </a:cubicBezTo>
                  <a:cubicBezTo>
                    <a:pt x="206" y="162"/>
                    <a:pt x="162" y="206"/>
                    <a:pt x="109" y="206"/>
                  </a:cubicBezTo>
                  <a:cubicBezTo>
                    <a:pt x="55" y="206"/>
                    <a:pt x="12" y="162"/>
                    <a:pt x="12" y="109"/>
                  </a:cubicBezTo>
                  <a:cubicBezTo>
                    <a:pt x="12" y="55"/>
                    <a:pt x="55" y="12"/>
                    <a:pt x="109" y="12"/>
                  </a:cubicBezTo>
                  <a:moveTo>
                    <a:pt x="109" y="0"/>
                  </a:moveTo>
                  <a:cubicBezTo>
                    <a:pt x="49" y="0"/>
                    <a:pt x="0" y="48"/>
                    <a:pt x="0" y="109"/>
                  </a:cubicBezTo>
                  <a:cubicBezTo>
                    <a:pt x="0" y="169"/>
                    <a:pt x="49" y="218"/>
                    <a:pt x="109" y="218"/>
                  </a:cubicBezTo>
                  <a:cubicBezTo>
                    <a:pt x="169" y="218"/>
                    <a:pt x="218" y="169"/>
                    <a:pt x="218" y="109"/>
                  </a:cubicBezTo>
                  <a:cubicBezTo>
                    <a:pt x="218" y="48"/>
                    <a:pt x="169" y="0"/>
                    <a:pt x="109" y="0"/>
                  </a:cubicBezTo>
                  <a:close/>
                </a:path>
              </a:pathLst>
            </a:custGeom>
            <a:solidFill>
              <a:srgbClr val="CFCECE"/>
            </a:solidFill>
            <a:ln w="19050">
              <a:solidFill>
                <a:schemeClr val="tx1"/>
              </a:solidFill>
            </a:ln>
            <a:extLst/>
          </p:spPr>
          <p:txBody>
            <a:bodyPr/>
            <a:lstStyle/>
            <a:p>
              <a:pPr eaLnBrk="1" fontAlgn="auto" hangingPunct="1">
                <a:spcBef>
                  <a:spcPts val="0"/>
                </a:spcBef>
                <a:spcAft>
                  <a:spcPts val="0"/>
                </a:spcAft>
                <a:defRPr/>
              </a:pPr>
              <a:endParaRPr lang="id-ID">
                <a:cs typeface="+mn-ea"/>
                <a:sym typeface="+mn-lt"/>
              </a:endParaRPr>
            </a:p>
          </p:txBody>
        </p:sp>
        <p:grpSp>
          <p:nvGrpSpPr>
            <p:cNvPr id="26" name="组合 25">
              <a:extLst>
                <a:ext uri="{FF2B5EF4-FFF2-40B4-BE49-F238E27FC236}">
                  <a16:creationId xmlns="" xmlns:a16="http://schemas.microsoft.com/office/drawing/2014/main" id="{5DDA0DAD-5FA5-457E-9C5A-86BC8B2D0027}"/>
                </a:ext>
              </a:extLst>
            </p:cNvPr>
            <p:cNvGrpSpPr/>
            <p:nvPr/>
          </p:nvGrpSpPr>
          <p:grpSpPr>
            <a:xfrm>
              <a:off x="1108703" y="1329917"/>
              <a:ext cx="3406147" cy="6491571"/>
              <a:chOff x="1108703" y="1329917"/>
              <a:chExt cx="3406147" cy="6491571"/>
            </a:xfrm>
          </p:grpSpPr>
          <p:sp>
            <p:nvSpPr>
              <p:cNvPr id="30" name="Freeform 10">
                <a:extLst>
                  <a:ext uri="{FF2B5EF4-FFF2-40B4-BE49-F238E27FC236}">
                    <a16:creationId xmlns="" xmlns:a16="http://schemas.microsoft.com/office/drawing/2014/main" id="{442F699F-7FDC-4BE3-B631-ACD8DBA008E7}"/>
                  </a:ext>
                </a:extLst>
              </p:cNvPr>
              <p:cNvSpPr>
                <a:spLocks/>
              </p:cNvSpPr>
              <p:nvPr/>
            </p:nvSpPr>
            <p:spPr bwMode="auto">
              <a:xfrm>
                <a:off x="1108703" y="2240843"/>
                <a:ext cx="48968" cy="298574"/>
              </a:xfrm>
              <a:custGeom>
                <a:avLst/>
                <a:gdLst>
                  <a:gd name="T0" fmla="*/ 17 w 17"/>
                  <a:gd name="T1" fmla="*/ 110 h 116"/>
                  <a:gd name="T2" fmla="*/ 11 w 17"/>
                  <a:gd name="T3" fmla="*/ 116 h 116"/>
                  <a:gd name="T4" fmla="*/ 6 w 17"/>
                  <a:gd name="T5" fmla="*/ 116 h 116"/>
                  <a:gd name="T6" fmla="*/ 0 w 17"/>
                  <a:gd name="T7" fmla="*/ 110 h 116"/>
                  <a:gd name="T8" fmla="*/ 0 w 17"/>
                  <a:gd name="T9" fmla="*/ 6 h 116"/>
                  <a:gd name="T10" fmla="*/ 6 w 17"/>
                  <a:gd name="T11" fmla="*/ 0 h 116"/>
                  <a:gd name="T12" fmla="*/ 11 w 17"/>
                  <a:gd name="T13" fmla="*/ 0 h 116"/>
                  <a:gd name="T14" fmla="*/ 17 w 17"/>
                  <a:gd name="T15" fmla="*/ 6 h 116"/>
                  <a:gd name="T16" fmla="*/ 17 w 17"/>
                  <a:gd name="T17" fmla="*/ 11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6">
                    <a:moveTo>
                      <a:pt x="17" y="110"/>
                    </a:moveTo>
                    <a:cubicBezTo>
                      <a:pt x="17" y="113"/>
                      <a:pt x="14" y="116"/>
                      <a:pt x="11" y="116"/>
                    </a:cubicBezTo>
                    <a:cubicBezTo>
                      <a:pt x="6" y="116"/>
                      <a:pt x="6" y="116"/>
                      <a:pt x="6" y="116"/>
                    </a:cubicBezTo>
                    <a:cubicBezTo>
                      <a:pt x="3" y="116"/>
                      <a:pt x="0" y="113"/>
                      <a:pt x="0" y="110"/>
                    </a:cubicBezTo>
                    <a:cubicBezTo>
                      <a:pt x="0" y="6"/>
                      <a:pt x="0" y="6"/>
                      <a:pt x="0" y="6"/>
                    </a:cubicBezTo>
                    <a:cubicBezTo>
                      <a:pt x="0" y="2"/>
                      <a:pt x="3" y="0"/>
                      <a:pt x="6" y="0"/>
                    </a:cubicBezTo>
                    <a:cubicBezTo>
                      <a:pt x="11" y="0"/>
                      <a:pt x="11" y="0"/>
                      <a:pt x="11" y="0"/>
                    </a:cubicBezTo>
                    <a:cubicBezTo>
                      <a:pt x="14" y="0"/>
                      <a:pt x="17" y="2"/>
                      <a:pt x="17" y="6"/>
                    </a:cubicBezTo>
                    <a:lnTo>
                      <a:pt x="17" y="110"/>
                    </a:lnTo>
                    <a:close/>
                  </a:path>
                </a:pathLst>
              </a:custGeom>
              <a:solidFill>
                <a:schemeClr val="bg1">
                  <a:lumMod val="50000"/>
                </a:schemeClr>
              </a:solidFill>
              <a:ln>
                <a:noFill/>
              </a:ln>
              <a:extLst/>
            </p:spPr>
            <p:txBody>
              <a:bodyPr/>
              <a:lstStyle/>
              <a:p>
                <a:pPr eaLnBrk="1" fontAlgn="auto" hangingPunct="1">
                  <a:spcBef>
                    <a:spcPts val="0"/>
                  </a:spcBef>
                  <a:spcAft>
                    <a:spcPts val="0"/>
                  </a:spcAft>
                  <a:defRPr/>
                </a:pPr>
                <a:endParaRPr lang="id-ID">
                  <a:cs typeface="+mn-ea"/>
                  <a:sym typeface="+mn-lt"/>
                </a:endParaRPr>
              </a:p>
            </p:txBody>
          </p:sp>
          <p:sp>
            <p:nvSpPr>
              <p:cNvPr id="31" name="Freeform 11">
                <a:extLst>
                  <a:ext uri="{FF2B5EF4-FFF2-40B4-BE49-F238E27FC236}">
                    <a16:creationId xmlns="" xmlns:a16="http://schemas.microsoft.com/office/drawing/2014/main" id="{409FA88D-23B7-45B5-886A-802B7634D6D8}"/>
                  </a:ext>
                </a:extLst>
              </p:cNvPr>
              <p:cNvSpPr>
                <a:spLocks/>
              </p:cNvSpPr>
              <p:nvPr/>
            </p:nvSpPr>
            <p:spPr bwMode="auto">
              <a:xfrm>
                <a:off x="1108703" y="2857537"/>
                <a:ext cx="53744" cy="223660"/>
              </a:xfrm>
              <a:custGeom>
                <a:avLst/>
                <a:gdLst>
                  <a:gd name="T0" fmla="*/ 19 w 19"/>
                  <a:gd name="T1" fmla="*/ 81 h 87"/>
                  <a:gd name="T2" fmla="*/ 14 w 19"/>
                  <a:gd name="T3" fmla="*/ 87 h 87"/>
                  <a:gd name="T4" fmla="*/ 6 w 19"/>
                  <a:gd name="T5" fmla="*/ 87 h 87"/>
                  <a:gd name="T6" fmla="*/ 0 w 19"/>
                  <a:gd name="T7" fmla="*/ 81 h 87"/>
                  <a:gd name="T8" fmla="*/ 0 w 19"/>
                  <a:gd name="T9" fmla="*/ 6 h 87"/>
                  <a:gd name="T10" fmla="*/ 6 w 19"/>
                  <a:gd name="T11" fmla="*/ 0 h 87"/>
                  <a:gd name="T12" fmla="*/ 14 w 19"/>
                  <a:gd name="T13" fmla="*/ 0 h 87"/>
                  <a:gd name="T14" fmla="*/ 19 w 19"/>
                  <a:gd name="T15" fmla="*/ 6 h 87"/>
                  <a:gd name="T16" fmla="*/ 19 w 19"/>
                  <a:gd name="T17" fmla="*/ 8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87">
                    <a:moveTo>
                      <a:pt x="19" y="81"/>
                    </a:moveTo>
                    <a:cubicBezTo>
                      <a:pt x="19" y="84"/>
                      <a:pt x="17" y="87"/>
                      <a:pt x="14" y="87"/>
                    </a:cubicBezTo>
                    <a:cubicBezTo>
                      <a:pt x="6" y="87"/>
                      <a:pt x="6" y="87"/>
                      <a:pt x="6" y="87"/>
                    </a:cubicBezTo>
                    <a:cubicBezTo>
                      <a:pt x="3" y="87"/>
                      <a:pt x="0" y="84"/>
                      <a:pt x="0" y="81"/>
                    </a:cubicBezTo>
                    <a:cubicBezTo>
                      <a:pt x="0" y="6"/>
                      <a:pt x="0" y="6"/>
                      <a:pt x="0" y="6"/>
                    </a:cubicBezTo>
                    <a:cubicBezTo>
                      <a:pt x="0" y="2"/>
                      <a:pt x="3" y="0"/>
                      <a:pt x="6" y="0"/>
                    </a:cubicBezTo>
                    <a:cubicBezTo>
                      <a:pt x="14" y="0"/>
                      <a:pt x="14" y="0"/>
                      <a:pt x="14" y="0"/>
                    </a:cubicBezTo>
                    <a:cubicBezTo>
                      <a:pt x="17" y="0"/>
                      <a:pt x="19" y="2"/>
                      <a:pt x="19" y="6"/>
                    </a:cubicBezTo>
                    <a:lnTo>
                      <a:pt x="19" y="81"/>
                    </a:lnTo>
                    <a:close/>
                  </a:path>
                </a:pathLst>
              </a:custGeom>
              <a:solidFill>
                <a:schemeClr val="bg1">
                  <a:lumMod val="50000"/>
                </a:schemeClr>
              </a:solidFill>
              <a:ln>
                <a:noFill/>
              </a:ln>
              <a:extLst/>
            </p:spPr>
            <p:txBody>
              <a:bodyPr/>
              <a:lstStyle/>
              <a:p>
                <a:pPr eaLnBrk="1" fontAlgn="auto" hangingPunct="1">
                  <a:spcBef>
                    <a:spcPts val="0"/>
                  </a:spcBef>
                  <a:spcAft>
                    <a:spcPts val="0"/>
                  </a:spcAft>
                  <a:defRPr/>
                </a:pPr>
                <a:endParaRPr lang="id-ID">
                  <a:cs typeface="+mn-ea"/>
                  <a:sym typeface="+mn-lt"/>
                </a:endParaRPr>
              </a:p>
            </p:txBody>
          </p:sp>
          <p:sp>
            <p:nvSpPr>
              <p:cNvPr id="32" name="Freeform 12">
                <a:extLst>
                  <a:ext uri="{FF2B5EF4-FFF2-40B4-BE49-F238E27FC236}">
                    <a16:creationId xmlns="" xmlns:a16="http://schemas.microsoft.com/office/drawing/2014/main" id="{4AABF679-3BEF-44D8-B92E-88B36ECEC631}"/>
                  </a:ext>
                </a:extLst>
              </p:cNvPr>
              <p:cNvSpPr>
                <a:spLocks/>
              </p:cNvSpPr>
              <p:nvPr/>
            </p:nvSpPr>
            <p:spPr bwMode="auto">
              <a:xfrm>
                <a:off x="1108703" y="3389544"/>
                <a:ext cx="53744" cy="230174"/>
              </a:xfrm>
              <a:custGeom>
                <a:avLst/>
                <a:gdLst>
                  <a:gd name="T0" fmla="*/ 19 w 19"/>
                  <a:gd name="T1" fmla="*/ 84 h 90"/>
                  <a:gd name="T2" fmla="*/ 14 w 19"/>
                  <a:gd name="T3" fmla="*/ 90 h 90"/>
                  <a:gd name="T4" fmla="*/ 6 w 19"/>
                  <a:gd name="T5" fmla="*/ 90 h 90"/>
                  <a:gd name="T6" fmla="*/ 0 w 19"/>
                  <a:gd name="T7" fmla="*/ 84 h 90"/>
                  <a:gd name="T8" fmla="*/ 0 w 19"/>
                  <a:gd name="T9" fmla="*/ 6 h 90"/>
                  <a:gd name="T10" fmla="*/ 6 w 19"/>
                  <a:gd name="T11" fmla="*/ 0 h 90"/>
                  <a:gd name="T12" fmla="*/ 14 w 19"/>
                  <a:gd name="T13" fmla="*/ 0 h 90"/>
                  <a:gd name="T14" fmla="*/ 19 w 19"/>
                  <a:gd name="T15" fmla="*/ 6 h 90"/>
                  <a:gd name="T16" fmla="*/ 19 w 19"/>
                  <a:gd name="T17" fmla="*/ 8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90">
                    <a:moveTo>
                      <a:pt x="19" y="84"/>
                    </a:moveTo>
                    <a:cubicBezTo>
                      <a:pt x="19" y="87"/>
                      <a:pt x="17" y="90"/>
                      <a:pt x="14" y="90"/>
                    </a:cubicBezTo>
                    <a:cubicBezTo>
                      <a:pt x="6" y="90"/>
                      <a:pt x="6" y="90"/>
                      <a:pt x="6" y="90"/>
                    </a:cubicBezTo>
                    <a:cubicBezTo>
                      <a:pt x="3" y="90"/>
                      <a:pt x="0" y="87"/>
                      <a:pt x="0" y="84"/>
                    </a:cubicBezTo>
                    <a:cubicBezTo>
                      <a:pt x="0" y="6"/>
                      <a:pt x="0" y="6"/>
                      <a:pt x="0" y="6"/>
                    </a:cubicBezTo>
                    <a:cubicBezTo>
                      <a:pt x="0" y="3"/>
                      <a:pt x="3" y="0"/>
                      <a:pt x="6" y="0"/>
                    </a:cubicBezTo>
                    <a:cubicBezTo>
                      <a:pt x="14" y="0"/>
                      <a:pt x="14" y="0"/>
                      <a:pt x="14" y="0"/>
                    </a:cubicBezTo>
                    <a:cubicBezTo>
                      <a:pt x="17" y="0"/>
                      <a:pt x="19" y="3"/>
                      <a:pt x="19" y="6"/>
                    </a:cubicBezTo>
                    <a:lnTo>
                      <a:pt x="19" y="84"/>
                    </a:lnTo>
                    <a:close/>
                  </a:path>
                </a:pathLst>
              </a:custGeom>
              <a:solidFill>
                <a:schemeClr val="bg1">
                  <a:lumMod val="50000"/>
                </a:schemeClr>
              </a:solidFill>
              <a:ln>
                <a:noFill/>
              </a:ln>
              <a:extLst/>
            </p:spPr>
            <p:txBody>
              <a:bodyPr/>
              <a:lstStyle/>
              <a:p>
                <a:pPr eaLnBrk="1" fontAlgn="auto" hangingPunct="1">
                  <a:spcBef>
                    <a:spcPts val="0"/>
                  </a:spcBef>
                  <a:spcAft>
                    <a:spcPts val="0"/>
                  </a:spcAft>
                  <a:defRPr/>
                </a:pPr>
                <a:endParaRPr lang="id-ID">
                  <a:cs typeface="+mn-ea"/>
                  <a:sym typeface="+mn-lt"/>
                </a:endParaRPr>
              </a:p>
            </p:txBody>
          </p:sp>
          <p:grpSp>
            <p:nvGrpSpPr>
              <p:cNvPr id="33" name="Group 30">
                <a:extLst>
                  <a:ext uri="{FF2B5EF4-FFF2-40B4-BE49-F238E27FC236}">
                    <a16:creationId xmlns="" xmlns:a16="http://schemas.microsoft.com/office/drawing/2014/main" id="{E063B6E9-3A2F-42AB-A30F-9CD4EE8BA99A}"/>
                  </a:ext>
                </a:extLst>
              </p:cNvPr>
              <p:cNvGrpSpPr/>
              <p:nvPr/>
            </p:nvGrpSpPr>
            <p:grpSpPr>
              <a:xfrm>
                <a:off x="1131393" y="1329917"/>
                <a:ext cx="3383457" cy="6491571"/>
                <a:chOff x="3911598" y="3646488"/>
                <a:chExt cx="4497390" cy="9491661"/>
              </a:xfrm>
              <a:solidFill>
                <a:schemeClr val="bg1">
                  <a:lumMod val="75000"/>
                </a:schemeClr>
              </a:solidFill>
            </p:grpSpPr>
            <p:sp>
              <p:nvSpPr>
                <p:cNvPr id="34" name="Freeform 7">
                  <a:extLst>
                    <a:ext uri="{FF2B5EF4-FFF2-40B4-BE49-F238E27FC236}">
                      <a16:creationId xmlns="" xmlns:a16="http://schemas.microsoft.com/office/drawing/2014/main" id="{0D732B44-6196-49EC-A550-2DF2D643BB82}"/>
                    </a:ext>
                  </a:extLst>
                </p:cNvPr>
                <p:cNvSpPr>
                  <a:spLocks noEditPoints="1"/>
                </p:cNvSpPr>
                <p:nvPr/>
              </p:nvSpPr>
              <p:spPr bwMode="auto">
                <a:xfrm>
                  <a:off x="3911598" y="3687762"/>
                  <a:ext cx="4497390" cy="9450387"/>
                </a:xfrm>
                <a:custGeom>
                  <a:avLst/>
                  <a:gdLst>
                    <a:gd name="T0" fmla="*/ 1028 w 1196"/>
                    <a:gd name="T1" fmla="*/ 24 h 2517"/>
                    <a:gd name="T2" fmla="*/ 1172 w 1196"/>
                    <a:gd name="T3" fmla="*/ 168 h 2517"/>
                    <a:gd name="T4" fmla="*/ 1172 w 1196"/>
                    <a:gd name="T5" fmla="*/ 2349 h 2517"/>
                    <a:gd name="T6" fmla="*/ 1028 w 1196"/>
                    <a:gd name="T7" fmla="*/ 2493 h 2517"/>
                    <a:gd name="T8" fmla="*/ 167 w 1196"/>
                    <a:gd name="T9" fmla="*/ 2493 h 2517"/>
                    <a:gd name="T10" fmla="*/ 24 w 1196"/>
                    <a:gd name="T11" fmla="*/ 2349 h 2517"/>
                    <a:gd name="T12" fmla="*/ 24 w 1196"/>
                    <a:gd name="T13" fmla="*/ 168 h 2517"/>
                    <a:gd name="T14" fmla="*/ 167 w 1196"/>
                    <a:gd name="T15" fmla="*/ 24 h 2517"/>
                    <a:gd name="T16" fmla="*/ 1028 w 1196"/>
                    <a:gd name="T17" fmla="*/ 24 h 2517"/>
                    <a:gd name="T18" fmla="*/ 1028 w 1196"/>
                    <a:gd name="T19" fmla="*/ 0 h 2517"/>
                    <a:gd name="T20" fmla="*/ 167 w 1196"/>
                    <a:gd name="T21" fmla="*/ 0 h 2517"/>
                    <a:gd name="T22" fmla="*/ 0 w 1196"/>
                    <a:gd name="T23" fmla="*/ 168 h 2517"/>
                    <a:gd name="T24" fmla="*/ 0 w 1196"/>
                    <a:gd name="T25" fmla="*/ 2349 h 2517"/>
                    <a:gd name="T26" fmla="*/ 167 w 1196"/>
                    <a:gd name="T27" fmla="*/ 2517 h 2517"/>
                    <a:gd name="T28" fmla="*/ 1028 w 1196"/>
                    <a:gd name="T29" fmla="*/ 2517 h 2517"/>
                    <a:gd name="T30" fmla="*/ 1196 w 1196"/>
                    <a:gd name="T31" fmla="*/ 2349 h 2517"/>
                    <a:gd name="T32" fmla="*/ 1196 w 1196"/>
                    <a:gd name="T33" fmla="*/ 168 h 2517"/>
                    <a:gd name="T34" fmla="*/ 1149 w 1196"/>
                    <a:gd name="T35" fmla="*/ 49 h 2517"/>
                    <a:gd name="T36" fmla="*/ 1028 w 1196"/>
                    <a:gd name="T37" fmla="*/ 0 h 2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6" h="2517">
                      <a:moveTo>
                        <a:pt x="1028" y="24"/>
                      </a:moveTo>
                      <a:cubicBezTo>
                        <a:pt x="1113" y="24"/>
                        <a:pt x="1172" y="88"/>
                        <a:pt x="1172" y="168"/>
                      </a:cubicBezTo>
                      <a:cubicBezTo>
                        <a:pt x="1172" y="2349"/>
                        <a:pt x="1172" y="2349"/>
                        <a:pt x="1172" y="2349"/>
                      </a:cubicBezTo>
                      <a:cubicBezTo>
                        <a:pt x="1172" y="2429"/>
                        <a:pt x="1108" y="2493"/>
                        <a:pt x="1028" y="2493"/>
                      </a:cubicBezTo>
                      <a:cubicBezTo>
                        <a:pt x="167" y="2493"/>
                        <a:pt x="167" y="2493"/>
                        <a:pt x="167" y="2493"/>
                      </a:cubicBezTo>
                      <a:cubicBezTo>
                        <a:pt x="88" y="2493"/>
                        <a:pt x="24" y="2429"/>
                        <a:pt x="24" y="2349"/>
                      </a:cubicBezTo>
                      <a:cubicBezTo>
                        <a:pt x="24" y="168"/>
                        <a:pt x="24" y="168"/>
                        <a:pt x="24" y="168"/>
                      </a:cubicBezTo>
                      <a:cubicBezTo>
                        <a:pt x="24" y="83"/>
                        <a:pt x="83" y="24"/>
                        <a:pt x="167" y="24"/>
                      </a:cubicBezTo>
                      <a:cubicBezTo>
                        <a:pt x="1028" y="24"/>
                        <a:pt x="1028" y="24"/>
                        <a:pt x="1028" y="24"/>
                      </a:cubicBezTo>
                      <a:moveTo>
                        <a:pt x="1028" y="0"/>
                      </a:moveTo>
                      <a:cubicBezTo>
                        <a:pt x="167" y="0"/>
                        <a:pt x="167" y="0"/>
                        <a:pt x="167" y="0"/>
                      </a:cubicBezTo>
                      <a:cubicBezTo>
                        <a:pt x="70" y="0"/>
                        <a:pt x="0" y="70"/>
                        <a:pt x="0" y="168"/>
                      </a:cubicBezTo>
                      <a:cubicBezTo>
                        <a:pt x="0" y="2349"/>
                        <a:pt x="0" y="2349"/>
                        <a:pt x="0" y="2349"/>
                      </a:cubicBezTo>
                      <a:cubicBezTo>
                        <a:pt x="0" y="2442"/>
                        <a:pt x="75" y="2517"/>
                        <a:pt x="167" y="2517"/>
                      </a:cubicBezTo>
                      <a:cubicBezTo>
                        <a:pt x="1028" y="2517"/>
                        <a:pt x="1028" y="2517"/>
                        <a:pt x="1028" y="2517"/>
                      </a:cubicBezTo>
                      <a:cubicBezTo>
                        <a:pt x="1121" y="2517"/>
                        <a:pt x="1196" y="2442"/>
                        <a:pt x="1196" y="2349"/>
                      </a:cubicBezTo>
                      <a:cubicBezTo>
                        <a:pt x="1196" y="168"/>
                        <a:pt x="1196" y="168"/>
                        <a:pt x="1196" y="168"/>
                      </a:cubicBezTo>
                      <a:cubicBezTo>
                        <a:pt x="1196" y="122"/>
                        <a:pt x="1179" y="80"/>
                        <a:pt x="1149" y="49"/>
                      </a:cubicBezTo>
                      <a:cubicBezTo>
                        <a:pt x="1118" y="17"/>
                        <a:pt x="1075" y="0"/>
                        <a:pt x="1028" y="0"/>
                      </a:cubicBezTo>
                      <a:close/>
                    </a:path>
                  </a:pathLst>
                </a:custGeom>
                <a:grpFill/>
                <a:ln>
                  <a:noFill/>
                </a:ln>
                <a:extLst/>
              </p:spPr>
              <p:txBody>
                <a:bodyPr/>
                <a:lstStyle/>
                <a:p>
                  <a:pPr eaLnBrk="1" fontAlgn="auto" hangingPunct="1">
                    <a:spcBef>
                      <a:spcPts val="0"/>
                    </a:spcBef>
                    <a:spcAft>
                      <a:spcPts val="0"/>
                    </a:spcAft>
                    <a:defRPr/>
                  </a:pPr>
                  <a:endParaRPr lang="id-ID">
                    <a:cs typeface="+mn-ea"/>
                    <a:sym typeface="+mn-lt"/>
                  </a:endParaRPr>
                </a:p>
              </p:txBody>
            </p:sp>
            <p:sp>
              <p:nvSpPr>
                <p:cNvPr id="35" name="Freeform 13">
                  <a:extLst>
                    <a:ext uri="{FF2B5EF4-FFF2-40B4-BE49-F238E27FC236}">
                      <a16:creationId xmlns="" xmlns:a16="http://schemas.microsoft.com/office/drawing/2014/main" id="{9B445F94-F705-4B5E-BFAA-BD21D91BEFFB}"/>
                    </a:ext>
                  </a:extLst>
                </p:cNvPr>
                <p:cNvSpPr>
                  <a:spLocks/>
                </p:cNvSpPr>
                <p:nvPr/>
              </p:nvSpPr>
              <p:spPr bwMode="auto">
                <a:xfrm>
                  <a:off x="6911975" y="3646488"/>
                  <a:ext cx="733425" cy="77787"/>
                </a:xfrm>
                <a:custGeom>
                  <a:avLst/>
                  <a:gdLst>
                    <a:gd name="T0" fmla="*/ 195 w 195"/>
                    <a:gd name="T1" fmla="*/ 16 h 21"/>
                    <a:gd name="T2" fmla="*/ 189 w 195"/>
                    <a:gd name="T3" fmla="*/ 21 h 21"/>
                    <a:gd name="T4" fmla="*/ 6 w 195"/>
                    <a:gd name="T5" fmla="*/ 21 h 21"/>
                    <a:gd name="T6" fmla="*/ 0 w 195"/>
                    <a:gd name="T7" fmla="*/ 16 h 21"/>
                    <a:gd name="T8" fmla="*/ 0 w 195"/>
                    <a:gd name="T9" fmla="*/ 5 h 21"/>
                    <a:gd name="T10" fmla="*/ 6 w 195"/>
                    <a:gd name="T11" fmla="*/ 0 h 21"/>
                    <a:gd name="T12" fmla="*/ 189 w 195"/>
                    <a:gd name="T13" fmla="*/ 0 h 21"/>
                    <a:gd name="T14" fmla="*/ 195 w 195"/>
                    <a:gd name="T15" fmla="*/ 5 h 21"/>
                    <a:gd name="T16" fmla="*/ 195 w 195"/>
                    <a:gd name="T1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21">
                      <a:moveTo>
                        <a:pt x="195" y="16"/>
                      </a:moveTo>
                      <a:cubicBezTo>
                        <a:pt x="195" y="19"/>
                        <a:pt x="192" y="21"/>
                        <a:pt x="189" y="21"/>
                      </a:cubicBezTo>
                      <a:cubicBezTo>
                        <a:pt x="6" y="21"/>
                        <a:pt x="6" y="21"/>
                        <a:pt x="6" y="21"/>
                      </a:cubicBezTo>
                      <a:cubicBezTo>
                        <a:pt x="3" y="21"/>
                        <a:pt x="0" y="19"/>
                        <a:pt x="0" y="16"/>
                      </a:cubicBezTo>
                      <a:cubicBezTo>
                        <a:pt x="0" y="5"/>
                        <a:pt x="0" y="5"/>
                        <a:pt x="0" y="5"/>
                      </a:cubicBezTo>
                      <a:cubicBezTo>
                        <a:pt x="0" y="3"/>
                        <a:pt x="3" y="0"/>
                        <a:pt x="6" y="0"/>
                      </a:cubicBezTo>
                      <a:cubicBezTo>
                        <a:pt x="189" y="0"/>
                        <a:pt x="189" y="0"/>
                        <a:pt x="189" y="0"/>
                      </a:cubicBezTo>
                      <a:cubicBezTo>
                        <a:pt x="192" y="0"/>
                        <a:pt x="195" y="3"/>
                        <a:pt x="195" y="5"/>
                      </a:cubicBezTo>
                      <a:lnTo>
                        <a:pt x="195" y="16"/>
                      </a:lnTo>
                      <a:close/>
                    </a:path>
                  </a:pathLst>
                </a:custGeom>
                <a:grpFill/>
                <a:ln>
                  <a:noFill/>
                </a:ln>
                <a:extLst/>
              </p:spPr>
              <p:txBody>
                <a:bodyPr/>
                <a:lstStyle/>
                <a:p>
                  <a:pPr eaLnBrk="1" fontAlgn="auto" hangingPunct="1">
                    <a:spcBef>
                      <a:spcPts val="0"/>
                    </a:spcBef>
                    <a:spcAft>
                      <a:spcPts val="0"/>
                    </a:spcAft>
                    <a:defRPr/>
                  </a:pPr>
                  <a:endParaRPr lang="id-ID">
                    <a:cs typeface="+mn-ea"/>
                    <a:sym typeface="+mn-lt"/>
                  </a:endParaRPr>
                </a:p>
              </p:txBody>
            </p:sp>
          </p:grpSp>
        </p:grpSp>
        <p:sp>
          <p:nvSpPr>
            <p:cNvPr id="27" name="Freeform 14">
              <a:extLst>
                <a:ext uri="{FF2B5EF4-FFF2-40B4-BE49-F238E27FC236}">
                  <a16:creationId xmlns="" xmlns:a16="http://schemas.microsoft.com/office/drawing/2014/main" id="{427E4A8A-5C66-4B48-A8C1-6ADE87E282B0}"/>
                </a:ext>
              </a:extLst>
            </p:cNvPr>
            <p:cNvSpPr>
              <a:spLocks noEditPoints="1"/>
            </p:cNvSpPr>
            <p:nvPr/>
          </p:nvSpPr>
          <p:spPr bwMode="auto">
            <a:xfrm>
              <a:off x="2509619" y="1851068"/>
              <a:ext cx="624619" cy="128117"/>
            </a:xfrm>
            <a:custGeom>
              <a:avLst/>
              <a:gdLst>
                <a:gd name="T0" fmla="*/ 197 w 221"/>
                <a:gd name="T1" fmla="*/ 0 h 50"/>
                <a:gd name="T2" fmla="*/ 25 w 221"/>
                <a:gd name="T3" fmla="*/ 0 h 50"/>
                <a:gd name="T4" fmla="*/ 0 w 221"/>
                <a:gd name="T5" fmla="*/ 25 h 50"/>
                <a:gd name="T6" fmla="*/ 25 w 221"/>
                <a:gd name="T7" fmla="*/ 50 h 50"/>
                <a:gd name="T8" fmla="*/ 197 w 221"/>
                <a:gd name="T9" fmla="*/ 50 h 50"/>
                <a:gd name="T10" fmla="*/ 221 w 221"/>
                <a:gd name="T11" fmla="*/ 25 h 50"/>
                <a:gd name="T12" fmla="*/ 197 w 221"/>
                <a:gd name="T13" fmla="*/ 0 h 50"/>
                <a:gd name="T14" fmla="*/ 194 w 221"/>
                <a:gd name="T15" fmla="*/ 36 h 50"/>
                <a:gd name="T16" fmla="*/ 28 w 221"/>
                <a:gd name="T17" fmla="*/ 36 h 50"/>
                <a:gd name="T18" fmla="*/ 18 w 221"/>
                <a:gd name="T19" fmla="*/ 25 h 50"/>
                <a:gd name="T20" fmla="*/ 28 w 221"/>
                <a:gd name="T21" fmla="*/ 15 h 50"/>
                <a:gd name="T22" fmla="*/ 194 w 221"/>
                <a:gd name="T23" fmla="*/ 15 h 50"/>
                <a:gd name="T24" fmla="*/ 204 w 221"/>
                <a:gd name="T25" fmla="*/ 25 h 50"/>
                <a:gd name="T26" fmla="*/ 194 w 221"/>
                <a:gd name="T27" fmla="*/ 3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1" h="50">
                  <a:moveTo>
                    <a:pt x="197" y="0"/>
                  </a:moveTo>
                  <a:cubicBezTo>
                    <a:pt x="25" y="0"/>
                    <a:pt x="25" y="0"/>
                    <a:pt x="25" y="0"/>
                  </a:cubicBezTo>
                  <a:cubicBezTo>
                    <a:pt x="11" y="0"/>
                    <a:pt x="0" y="11"/>
                    <a:pt x="0" y="25"/>
                  </a:cubicBezTo>
                  <a:cubicBezTo>
                    <a:pt x="0" y="39"/>
                    <a:pt x="11" y="50"/>
                    <a:pt x="25" y="50"/>
                  </a:cubicBezTo>
                  <a:cubicBezTo>
                    <a:pt x="197" y="50"/>
                    <a:pt x="197" y="50"/>
                    <a:pt x="197" y="50"/>
                  </a:cubicBezTo>
                  <a:cubicBezTo>
                    <a:pt x="210" y="50"/>
                    <a:pt x="221" y="39"/>
                    <a:pt x="221" y="25"/>
                  </a:cubicBezTo>
                  <a:cubicBezTo>
                    <a:pt x="221" y="11"/>
                    <a:pt x="210" y="0"/>
                    <a:pt x="197" y="0"/>
                  </a:cubicBezTo>
                  <a:close/>
                  <a:moveTo>
                    <a:pt x="194" y="36"/>
                  </a:moveTo>
                  <a:cubicBezTo>
                    <a:pt x="28" y="36"/>
                    <a:pt x="28" y="36"/>
                    <a:pt x="28" y="36"/>
                  </a:cubicBezTo>
                  <a:cubicBezTo>
                    <a:pt x="23" y="36"/>
                    <a:pt x="18" y="31"/>
                    <a:pt x="18" y="25"/>
                  </a:cubicBezTo>
                  <a:cubicBezTo>
                    <a:pt x="18" y="20"/>
                    <a:pt x="23" y="15"/>
                    <a:pt x="28" y="15"/>
                  </a:cubicBezTo>
                  <a:cubicBezTo>
                    <a:pt x="194" y="15"/>
                    <a:pt x="194" y="15"/>
                    <a:pt x="194" y="15"/>
                  </a:cubicBezTo>
                  <a:cubicBezTo>
                    <a:pt x="199" y="15"/>
                    <a:pt x="204" y="20"/>
                    <a:pt x="204" y="25"/>
                  </a:cubicBezTo>
                  <a:cubicBezTo>
                    <a:pt x="204" y="31"/>
                    <a:pt x="199" y="36"/>
                    <a:pt x="194" y="36"/>
                  </a:cubicBezTo>
                  <a:close/>
                </a:path>
              </a:pathLst>
            </a:custGeom>
            <a:solidFill>
              <a:schemeClr val="bg1">
                <a:lumMod val="85000"/>
              </a:schemeClr>
            </a:solidFill>
            <a:ln w="19050">
              <a:solidFill>
                <a:schemeClr val="tx1"/>
              </a:solidFill>
            </a:ln>
          </p:spPr>
          <p:txBody>
            <a:bodyPr/>
            <a:lstStyle/>
            <a:p>
              <a:pPr eaLnBrk="1" fontAlgn="auto" hangingPunct="1">
                <a:spcBef>
                  <a:spcPts val="0"/>
                </a:spcBef>
                <a:spcAft>
                  <a:spcPts val="0"/>
                </a:spcAft>
                <a:defRPr/>
              </a:pPr>
              <a:endParaRPr lang="id-ID">
                <a:cs typeface="+mn-ea"/>
                <a:sym typeface="+mn-lt"/>
              </a:endParaRPr>
            </a:p>
          </p:txBody>
        </p:sp>
        <p:sp>
          <p:nvSpPr>
            <p:cNvPr id="28" name="Freeform 15">
              <a:extLst>
                <a:ext uri="{FF2B5EF4-FFF2-40B4-BE49-F238E27FC236}">
                  <a16:creationId xmlns="" xmlns:a16="http://schemas.microsoft.com/office/drawing/2014/main" id="{4F8293EC-CE25-46F0-B695-39ED36FD2B1B}"/>
                </a:ext>
              </a:extLst>
            </p:cNvPr>
            <p:cNvSpPr>
              <a:spLocks noEditPoints="1"/>
            </p:cNvSpPr>
            <p:nvPr/>
          </p:nvSpPr>
          <p:spPr bwMode="auto">
            <a:xfrm>
              <a:off x="2741318" y="1599178"/>
              <a:ext cx="161231" cy="146572"/>
            </a:xfrm>
            <a:custGeom>
              <a:avLst/>
              <a:gdLst>
                <a:gd name="T0" fmla="*/ 29 w 57"/>
                <a:gd name="T1" fmla="*/ 57 h 57"/>
                <a:gd name="T2" fmla="*/ 0 w 57"/>
                <a:gd name="T3" fmla="*/ 29 h 57"/>
                <a:gd name="T4" fmla="*/ 0 w 57"/>
                <a:gd name="T5" fmla="*/ 28 h 57"/>
                <a:gd name="T6" fmla="*/ 29 w 57"/>
                <a:gd name="T7" fmla="*/ 0 h 57"/>
                <a:gd name="T8" fmla="*/ 57 w 57"/>
                <a:gd name="T9" fmla="*/ 28 h 57"/>
                <a:gd name="T10" fmla="*/ 57 w 57"/>
                <a:gd name="T11" fmla="*/ 29 h 57"/>
                <a:gd name="T12" fmla="*/ 29 w 57"/>
                <a:gd name="T13" fmla="*/ 57 h 57"/>
                <a:gd name="T14" fmla="*/ 29 w 57"/>
                <a:gd name="T15" fmla="*/ 12 h 57"/>
                <a:gd name="T16" fmla="*/ 12 w 57"/>
                <a:gd name="T17" fmla="*/ 28 h 57"/>
                <a:gd name="T18" fmla="*/ 12 w 57"/>
                <a:gd name="T19" fmla="*/ 29 h 57"/>
                <a:gd name="T20" fmla="*/ 29 w 57"/>
                <a:gd name="T21" fmla="*/ 45 h 57"/>
                <a:gd name="T22" fmla="*/ 45 w 57"/>
                <a:gd name="T23" fmla="*/ 29 h 57"/>
                <a:gd name="T24" fmla="*/ 45 w 57"/>
                <a:gd name="T25" fmla="*/ 28 h 57"/>
                <a:gd name="T26" fmla="*/ 29 w 57"/>
                <a:gd name="T2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57">
                  <a:moveTo>
                    <a:pt x="29" y="57"/>
                  </a:moveTo>
                  <a:cubicBezTo>
                    <a:pt x="13" y="57"/>
                    <a:pt x="0" y="45"/>
                    <a:pt x="0" y="29"/>
                  </a:cubicBezTo>
                  <a:cubicBezTo>
                    <a:pt x="0" y="28"/>
                    <a:pt x="0" y="28"/>
                    <a:pt x="0" y="28"/>
                  </a:cubicBezTo>
                  <a:cubicBezTo>
                    <a:pt x="0" y="12"/>
                    <a:pt x="13" y="0"/>
                    <a:pt x="29" y="0"/>
                  </a:cubicBezTo>
                  <a:cubicBezTo>
                    <a:pt x="44" y="0"/>
                    <a:pt x="57" y="12"/>
                    <a:pt x="57" y="28"/>
                  </a:cubicBezTo>
                  <a:cubicBezTo>
                    <a:pt x="57" y="29"/>
                    <a:pt x="57" y="29"/>
                    <a:pt x="57" y="29"/>
                  </a:cubicBezTo>
                  <a:cubicBezTo>
                    <a:pt x="57" y="45"/>
                    <a:pt x="44" y="57"/>
                    <a:pt x="29" y="57"/>
                  </a:cubicBezTo>
                  <a:close/>
                  <a:moveTo>
                    <a:pt x="29" y="12"/>
                  </a:moveTo>
                  <a:cubicBezTo>
                    <a:pt x="20" y="12"/>
                    <a:pt x="12" y="19"/>
                    <a:pt x="12" y="28"/>
                  </a:cubicBezTo>
                  <a:cubicBezTo>
                    <a:pt x="12" y="29"/>
                    <a:pt x="12" y="29"/>
                    <a:pt x="12" y="29"/>
                  </a:cubicBezTo>
                  <a:cubicBezTo>
                    <a:pt x="12" y="38"/>
                    <a:pt x="20" y="45"/>
                    <a:pt x="29" y="45"/>
                  </a:cubicBezTo>
                  <a:cubicBezTo>
                    <a:pt x="38" y="45"/>
                    <a:pt x="45" y="38"/>
                    <a:pt x="45" y="29"/>
                  </a:cubicBezTo>
                  <a:cubicBezTo>
                    <a:pt x="45" y="28"/>
                    <a:pt x="45" y="28"/>
                    <a:pt x="45" y="28"/>
                  </a:cubicBezTo>
                  <a:cubicBezTo>
                    <a:pt x="45" y="19"/>
                    <a:pt x="38" y="12"/>
                    <a:pt x="29" y="12"/>
                  </a:cubicBezTo>
                  <a:close/>
                </a:path>
              </a:pathLst>
            </a:custGeom>
            <a:solidFill>
              <a:schemeClr val="bg1">
                <a:lumMod val="85000"/>
              </a:schemeClr>
            </a:solidFill>
            <a:ln w="9525">
              <a:solidFill>
                <a:schemeClr val="tx1"/>
              </a:solidFill>
            </a:ln>
          </p:spPr>
          <p:txBody>
            <a:bodyPr/>
            <a:lstStyle/>
            <a:p>
              <a:pPr eaLnBrk="1" fontAlgn="auto" hangingPunct="1">
                <a:spcBef>
                  <a:spcPts val="0"/>
                </a:spcBef>
                <a:spcAft>
                  <a:spcPts val="0"/>
                </a:spcAft>
                <a:defRPr/>
              </a:pPr>
              <a:endParaRPr lang="id-ID">
                <a:cs typeface="+mn-ea"/>
                <a:sym typeface="+mn-lt"/>
              </a:endParaRPr>
            </a:p>
          </p:txBody>
        </p:sp>
        <p:sp>
          <p:nvSpPr>
            <p:cNvPr id="29" name="矩形 28">
              <a:extLst>
                <a:ext uri="{FF2B5EF4-FFF2-40B4-BE49-F238E27FC236}">
                  <a16:creationId xmlns="" xmlns:a16="http://schemas.microsoft.com/office/drawing/2014/main" id="{572786B1-0305-42F3-BA2D-98F9DF9CFE7F}"/>
                </a:ext>
              </a:extLst>
            </p:cNvPr>
            <p:cNvSpPr/>
            <p:nvPr/>
          </p:nvSpPr>
          <p:spPr>
            <a:xfrm>
              <a:off x="1430794" y="2240305"/>
              <a:ext cx="2797699" cy="4646320"/>
            </a:xfrm>
            <a:prstGeom prst="rect">
              <a:avLst/>
            </a:prstGeom>
            <a:blipFill dpi="0" rotWithShape="1">
              <a:blip r:embed="rId5">
                <a:extLst>
                  <a:ext uri="{28A0092B-C50C-407E-A947-70E740481C1C}">
                    <a14:useLocalDpi xmlns:a14="http://schemas.microsoft.com/office/drawing/2010/main" val="0"/>
                  </a:ext>
                </a:extLst>
              </a:blip>
              <a:srcRect/>
              <a:stretch>
                <a:fillRect l="-129239" r="-1956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ustDataLst>
      <p:tags r:id="rId1"/>
    </p:custDataLst>
    <p:extLst>
      <p:ext uri="{BB962C8B-B14F-4D97-AF65-F5344CB8AC3E}">
        <p14:creationId xmlns:p14="http://schemas.microsoft.com/office/powerpoint/2010/main" val="15894485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anim calcmode="lin" valueType="num">
                                      <p:cBhvr>
                                        <p:cTn id="8" dur="1000" fill="hold"/>
                                        <p:tgtEl>
                                          <p:spTgt spid="73"/>
                                        </p:tgtEl>
                                        <p:attrNameLst>
                                          <p:attrName>ppt_x</p:attrName>
                                        </p:attrNameLst>
                                      </p:cBhvr>
                                      <p:tavLst>
                                        <p:tav tm="0">
                                          <p:val>
                                            <p:strVal val="#ppt_x"/>
                                          </p:val>
                                        </p:tav>
                                        <p:tav tm="100000">
                                          <p:val>
                                            <p:strVal val="#ppt_x"/>
                                          </p:val>
                                        </p:tav>
                                      </p:tavLst>
                                    </p:anim>
                                    <p:anim calcmode="lin" valueType="num">
                                      <p:cBhvr>
                                        <p:cTn id="9" dur="1000" fill="hold"/>
                                        <p:tgtEl>
                                          <p:spTgt spid="7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74"/>
                                        </p:tgtEl>
                                        <p:attrNameLst>
                                          <p:attrName>style.visibility</p:attrName>
                                        </p:attrNameLst>
                                      </p:cBhvr>
                                      <p:to>
                                        <p:strVal val="visible"/>
                                      </p:to>
                                    </p:set>
                                    <p:anim calcmode="lin" valueType="num">
                                      <p:cBhvr additive="base">
                                        <p:cTn id="13" dur="500" fill="hold"/>
                                        <p:tgtEl>
                                          <p:spTgt spid="74"/>
                                        </p:tgtEl>
                                        <p:attrNameLst>
                                          <p:attrName>ppt_x</p:attrName>
                                        </p:attrNameLst>
                                      </p:cBhvr>
                                      <p:tavLst>
                                        <p:tav tm="0">
                                          <p:val>
                                            <p:strVal val="0-#ppt_w/2"/>
                                          </p:val>
                                        </p:tav>
                                        <p:tav tm="100000">
                                          <p:val>
                                            <p:strVal val="#ppt_x"/>
                                          </p:val>
                                        </p:tav>
                                      </p:tavLst>
                                    </p:anim>
                                    <p:anim calcmode="lin" valueType="num">
                                      <p:cBhvr additive="base">
                                        <p:cTn id="14" dur="500" fill="hold"/>
                                        <p:tgtEl>
                                          <p:spTgt spid="74"/>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500"/>
                                  </p:stCondLst>
                                  <p:childTnLst>
                                    <p:set>
                                      <p:cBhvr>
                                        <p:cTn id="16" dur="1" fill="hold">
                                          <p:stCondLst>
                                            <p:cond delay="0"/>
                                          </p:stCondLst>
                                        </p:cTn>
                                        <p:tgtEl>
                                          <p:spTgt spid="157"/>
                                        </p:tgtEl>
                                        <p:attrNameLst>
                                          <p:attrName>style.visibility</p:attrName>
                                        </p:attrNameLst>
                                      </p:cBhvr>
                                      <p:to>
                                        <p:strVal val="visible"/>
                                      </p:to>
                                    </p:set>
                                    <p:anim calcmode="lin" valueType="num">
                                      <p:cBhvr additive="base">
                                        <p:cTn id="17" dur="500" fill="hold"/>
                                        <p:tgtEl>
                                          <p:spTgt spid="157"/>
                                        </p:tgtEl>
                                        <p:attrNameLst>
                                          <p:attrName>ppt_x</p:attrName>
                                        </p:attrNameLst>
                                      </p:cBhvr>
                                      <p:tavLst>
                                        <p:tav tm="0">
                                          <p:val>
                                            <p:strVal val="1+#ppt_w/2"/>
                                          </p:val>
                                        </p:tav>
                                        <p:tav tm="100000">
                                          <p:val>
                                            <p:strVal val="#ppt_x"/>
                                          </p:val>
                                        </p:tav>
                                      </p:tavLst>
                                    </p:anim>
                                    <p:anim calcmode="lin" valueType="num">
                                      <p:cBhvr additive="base">
                                        <p:cTn id="18" dur="500" fill="hold"/>
                                        <p:tgtEl>
                                          <p:spTgt spid="157"/>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6" presetClass="entr" presetSubtype="21"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arn(inVertical)">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15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6">
            <a:extLst>
              <a:ext uri="{FF2B5EF4-FFF2-40B4-BE49-F238E27FC236}">
                <a16:creationId xmlns="" xmlns:a16="http://schemas.microsoft.com/office/drawing/2014/main" id="{F170AEA0-B21D-4BAD-903B-6A95916D9FBB}"/>
              </a:ext>
            </a:extLst>
          </p:cNvPr>
          <p:cNvSpPr txBox="1"/>
          <p:nvPr/>
        </p:nvSpPr>
        <p:spPr>
          <a:xfrm>
            <a:off x="279492" y="-39956"/>
            <a:ext cx="2069797" cy="369332"/>
          </a:xfrm>
          <a:prstGeom prst="rect">
            <a:avLst/>
          </a:prstGeom>
          <a:noFill/>
        </p:spPr>
        <p:txBody>
          <a:bodyPr wrap="none" rtlCol="0">
            <a:spAutoFit/>
          </a:bodyPr>
          <a:lstStyle/>
          <a:p>
            <a:pPr marL="274320" indent="-274320">
              <a:buClr>
                <a:schemeClr val="accent3"/>
              </a:buClr>
              <a:defRPr/>
            </a:pPr>
            <a:r>
              <a:rPr lang="zh-CN" altLang="en-US" sz="1800" b="1" spc="300" dirty="0">
                <a:solidFill>
                  <a:schemeClr val="bg1"/>
                </a:solidFill>
                <a:cs typeface="+mn-ea"/>
                <a:sym typeface="+mn-lt"/>
              </a:rPr>
              <a:t>数据清单的提取</a:t>
            </a:r>
            <a:endParaRPr lang="en-US" altLang="zh-CN" sz="1800" b="1" spc="300" dirty="0">
              <a:solidFill>
                <a:schemeClr val="bg1"/>
              </a:solidFill>
              <a:cs typeface="+mn-ea"/>
              <a:sym typeface="+mn-lt"/>
            </a:endParaRPr>
          </a:p>
        </p:txBody>
      </p:sp>
      <p:sp>
        <p:nvSpPr>
          <p:cNvPr id="54" name="矩形 19">
            <a:extLst>
              <a:ext uri="{FF2B5EF4-FFF2-40B4-BE49-F238E27FC236}">
                <a16:creationId xmlns="" xmlns:a16="http://schemas.microsoft.com/office/drawing/2014/main" id="{B853758E-950D-462D-886A-B911362A703C}"/>
              </a:ext>
            </a:extLst>
          </p:cNvPr>
          <p:cNvSpPr>
            <a:spLocks noChangeArrowheads="1"/>
          </p:cNvSpPr>
          <p:nvPr/>
        </p:nvSpPr>
        <p:spPr bwMode="auto">
          <a:xfrm>
            <a:off x="840466" y="882646"/>
            <a:ext cx="5176563" cy="3785652"/>
          </a:xfrm>
          <a:prstGeom prst="rect">
            <a:avLst/>
          </a:prstGeom>
          <a:noFill/>
          <a:ln>
            <a:noFill/>
          </a:ln>
          <a:extLst/>
        </p:spPr>
        <p:txBody>
          <a:bodyPr wrap="square">
            <a:spAutoFit/>
          </a:bodyPr>
          <a:lstStyle/>
          <a:p>
            <a:pPr>
              <a:lnSpc>
                <a:spcPct val="150000"/>
              </a:lnSpc>
            </a:pPr>
            <a:r>
              <a:rPr lang="zh-CN" altLang="en-US" sz="1600" dirty="0">
                <a:solidFill>
                  <a:srgbClr val="27242F"/>
                </a:solidFill>
                <a:cs typeface="+mn-ea"/>
                <a:sym typeface="+mn-lt"/>
              </a:rPr>
              <a:t>以上是一个没有经过数据分析就贸然进行电话销售活动的典型案例，在电信或银行等拥有大量客户数据的企业，在进行电话销售活动前需要思索的是：究竟哪些客户是我们的目标用户呢？或许有些项目会有很明显的客户群体特征，例如我们要做一个客户挽留，那流失的客户就是一个很明显的目标群体。但深层次思考，在这些流失的用户中</a:t>
            </a:r>
            <a:r>
              <a:rPr lang="en-US" altLang="zh-CN" sz="1600" dirty="0">
                <a:solidFill>
                  <a:srgbClr val="27242F"/>
                </a:solidFill>
                <a:cs typeface="+mn-ea"/>
                <a:sym typeface="+mn-lt"/>
              </a:rPr>
              <a:t>100%</a:t>
            </a:r>
            <a:r>
              <a:rPr lang="zh-CN" altLang="en-US" sz="1600" dirty="0">
                <a:solidFill>
                  <a:srgbClr val="27242F"/>
                </a:solidFill>
                <a:cs typeface="+mn-ea"/>
                <a:sym typeface="+mn-lt"/>
              </a:rPr>
              <a:t>都是会成功的吗？又或者</a:t>
            </a:r>
            <a:r>
              <a:rPr lang="en-US" altLang="zh-CN" sz="1600" dirty="0">
                <a:solidFill>
                  <a:srgbClr val="27242F"/>
                </a:solidFill>
                <a:cs typeface="+mn-ea"/>
                <a:sym typeface="+mn-lt"/>
              </a:rPr>
              <a:t>100</a:t>
            </a:r>
            <a:r>
              <a:rPr lang="zh-CN" altLang="en-US" sz="1600" dirty="0">
                <a:solidFill>
                  <a:srgbClr val="27242F"/>
                </a:solidFill>
                <a:cs typeface="+mn-ea"/>
                <a:sym typeface="+mn-lt"/>
              </a:rPr>
              <a:t>％都是我们应该去挽留的吗？答案是否定的！因此在正式开始项目前，我们必须对这些数据进行有效的分析，并提炼出最合适的目标用户群体。</a:t>
            </a:r>
            <a:endParaRPr lang="en-US" altLang="zh-CN" sz="1600" dirty="0">
              <a:solidFill>
                <a:srgbClr val="27242F"/>
              </a:solidFill>
              <a:cs typeface="+mn-ea"/>
              <a:sym typeface="+mn-lt"/>
            </a:endParaRPr>
          </a:p>
        </p:txBody>
      </p:sp>
      <p:pic>
        <p:nvPicPr>
          <p:cNvPr id="63" name="图片 62">
            <a:extLst>
              <a:ext uri="{FF2B5EF4-FFF2-40B4-BE49-F238E27FC236}">
                <a16:creationId xmlns="" xmlns:a16="http://schemas.microsoft.com/office/drawing/2014/main" id="{163622D5-8ECF-4114-8E11-4CFCC7E5AEA2}"/>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l="12463" r="24648"/>
          <a:stretch/>
        </p:blipFill>
        <p:spPr>
          <a:xfrm>
            <a:off x="6173816" y="786852"/>
            <a:ext cx="2970184" cy="4177651"/>
          </a:xfrm>
          <a:prstGeom prst="rect">
            <a:avLst/>
          </a:prstGeom>
        </p:spPr>
      </p:pic>
    </p:spTree>
    <p:custDataLst>
      <p:tags r:id="rId1"/>
    </p:custDataLst>
    <p:extLst>
      <p:ext uri="{BB962C8B-B14F-4D97-AF65-F5344CB8AC3E}">
        <p14:creationId xmlns:p14="http://schemas.microsoft.com/office/powerpoint/2010/main" val="2261349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1+#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fade">
                                      <p:cBhvr>
                                        <p:cTn id="12" dur="1000"/>
                                        <p:tgtEl>
                                          <p:spTgt spid="63"/>
                                        </p:tgtEl>
                                      </p:cBhvr>
                                    </p:animEffect>
                                    <p:anim calcmode="lin" valueType="num">
                                      <p:cBhvr>
                                        <p:cTn id="13" dur="1000" fill="hold"/>
                                        <p:tgtEl>
                                          <p:spTgt spid="63"/>
                                        </p:tgtEl>
                                        <p:attrNameLst>
                                          <p:attrName>ppt_x</p:attrName>
                                        </p:attrNameLst>
                                      </p:cBhvr>
                                      <p:tavLst>
                                        <p:tav tm="0">
                                          <p:val>
                                            <p:strVal val="#ppt_x"/>
                                          </p:val>
                                        </p:tav>
                                        <p:tav tm="100000">
                                          <p:val>
                                            <p:strVal val="#ppt_x"/>
                                          </p:val>
                                        </p:tav>
                                      </p:tavLst>
                                    </p:anim>
                                    <p:anim calcmode="lin" valueType="num">
                                      <p:cBhvr>
                                        <p:cTn id="14"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6">
            <a:extLst>
              <a:ext uri="{FF2B5EF4-FFF2-40B4-BE49-F238E27FC236}">
                <a16:creationId xmlns="" xmlns:a16="http://schemas.microsoft.com/office/drawing/2014/main" id="{F170AEA0-B21D-4BAD-903B-6A95916D9FBB}"/>
              </a:ext>
            </a:extLst>
          </p:cNvPr>
          <p:cNvSpPr txBox="1"/>
          <p:nvPr/>
        </p:nvSpPr>
        <p:spPr>
          <a:xfrm>
            <a:off x="279492" y="-39956"/>
            <a:ext cx="2069797" cy="369332"/>
          </a:xfrm>
          <a:prstGeom prst="rect">
            <a:avLst/>
          </a:prstGeom>
          <a:noFill/>
        </p:spPr>
        <p:txBody>
          <a:bodyPr wrap="none" rtlCol="0">
            <a:spAutoFit/>
          </a:bodyPr>
          <a:lstStyle/>
          <a:p>
            <a:pPr marL="274320" indent="-274320">
              <a:buClr>
                <a:schemeClr val="accent3"/>
              </a:buClr>
              <a:defRPr/>
            </a:pPr>
            <a:r>
              <a:rPr lang="zh-CN" altLang="en-US" sz="1800" b="1" spc="300" dirty="0">
                <a:solidFill>
                  <a:schemeClr val="bg1"/>
                </a:solidFill>
                <a:cs typeface="+mn-ea"/>
                <a:sym typeface="+mn-lt"/>
              </a:rPr>
              <a:t>数据清单的提取</a:t>
            </a:r>
            <a:endParaRPr lang="en-US" altLang="zh-CN" sz="1800" b="1" spc="300" dirty="0">
              <a:solidFill>
                <a:schemeClr val="bg1"/>
              </a:solidFill>
              <a:cs typeface="+mn-ea"/>
              <a:sym typeface="+mn-lt"/>
            </a:endParaRPr>
          </a:p>
        </p:txBody>
      </p:sp>
      <p:sp>
        <p:nvSpPr>
          <p:cNvPr id="54" name="矩形 19">
            <a:extLst>
              <a:ext uri="{FF2B5EF4-FFF2-40B4-BE49-F238E27FC236}">
                <a16:creationId xmlns="" xmlns:a16="http://schemas.microsoft.com/office/drawing/2014/main" id="{B853758E-950D-462D-886A-B911362A703C}"/>
              </a:ext>
            </a:extLst>
          </p:cNvPr>
          <p:cNvSpPr>
            <a:spLocks noChangeArrowheads="1"/>
          </p:cNvSpPr>
          <p:nvPr/>
        </p:nvSpPr>
        <p:spPr bwMode="auto">
          <a:xfrm>
            <a:off x="601089" y="1450467"/>
            <a:ext cx="3496400" cy="1895071"/>
          </a:xfrm>
          <a:prstGeom prst="rect">
            <a:avLst/>
          </a:prstGeom>
          <a:noFill/>
          <a:ln>
            <a:noFill/>
          </a:ln>
          <a:extLst/>
        </p:spPr>
        <p:txBody>
          <a:bodyPr wrap="square">
            <a:spAutoFit/>
          </a:bodyPr>
          <a:lstStyle/>
          <a:p>
            <a:pPr>
              <a:lnSpc>
                <a:spcPct val="150000"/>
              </a:lnSpc>
            </a:pPr>
            <a:r>
              <a:rPr lang="en-US" altLang="zh-CN" sz="1600" dirty="0">
                <a:solidFill>
                  <a:srgbClr val="27242F"/>
                </a:solidFill>
                <a:cs typeface="+mn-ea"/>
                <a:sym typeface="+mn-lt"/>
              </a:rPr>
              <a:t>Mr. Arthur M Hughes</a:t>
            </a:r>
            <a:r>
              <a:rPr lang="zh-CN" altLang="en-US" sz="1600" dirty="0">
                <a:solidFill>
                  <a:srgbClr val="27242F"/>
                </a:solidFill>
                <a:cs typeface="+mn-ea"/>
                <a:sym typeface="+mn-lt"/>
              </a:rPr>
              <a:t>曾经提出过一个著名的</a:t>
            </a:r>
            <a:r>
              <a:rPr lang="en-US" altLang="zh-CN" sz="1600" dirty="0">
                <a:solidFill>
                  <a:srgbClr val="27242F"/>
                </a:solidFill>
                <a:cs typeface="+mn-ea"/>
                <a:sym typeface="+mn-lt"/>
              </a:rPr>
              <a:t>RFM</a:t>
            </a:r>
            <a:r>
              <a:rPr lang="zh-CN" altLang="en-US" sz="1600" dirty="0">
                <a:solidFill>
                  <a:srgbClr val="27242F"/>
                </a:solidFill>
                <a:cs typeface="+mn-ea"/>
                <a:sym typeface="+mn-lt"/>
              </a:rPr>
              <a:t>模式来进行销售前的目标用户提取，所谓的</a:t>
            </a:r>
            <a:r>
              <a:rPr lang="en-US" altLang="zh-CN" sz="1600" dirty="0">
                <a:solidFill>
                  <a:srgbClr val="27242F"/>
                </a:solidFill>
                <a:cs typeface="+mn-ea"/>
                <a:sym typeface="+mn-lt"/>
              </a:rPr>
              <a:t>RFM</a:t>
            </a:r>
            <a:r>
              <a:rPr lang="zh-CN" altLang="en-US" sz="1600" dirty="0">
                <a:solidFill>
                  <a:srgbClr val="27242F"/>
                </a:solidFill>
                <a:cs typeface="+mn-ea"/>
                <a:sym typeface="+mn-lt"/>
              </a:rPr>
              <a:t>是指根据客户的最近购买情况、购买频率、消费金额将用户群切割成不同的细分群体。</a:t>
            </a:r>
            <a:endParaRPr lang="en-US" altLang="zh-CN" sz="1600" dirty="0">
              <a:solidFill>
                <a:srgbClr val="27242F"/>
              </a:solidFill>
              <a:cs typeface="+mn-ea"/>
              <a:sym typeface="+mn-lt"/>
            </a:endParaRPr>
          </a:p>
        </p:txBody>
      </p:sp>
      <p:graphicFrame>
        <p:nvGraphicFramePr>
          <p:cNvPr id="4" name="图表 3">
            <a:extLst>
              <a:ext uri="{FF2B5EF4-FFF2-40B4-BE49-F238E27FC236}">
                <a16:creationId xmlns="" xmlns:a16="http://schemas.microsoft.com/office/drawing/2014/main" id="{6AB808E3-BD19-4119-898A-553AC6908F36}"/>
              </a:ext>
            </a:extLst>
          </p:cNvPr>
          <p:cNvGraphicFramePr/>
          <p:nvPr>
            <p:extLst>
              <p:ext uri="{D42A27DB-BD31-4B8C-83A1-F6EECF244321}">
                <p14:modId xmlns:p14="http://schemas.microsoft.com/office/powerpoint/2010/main" val="3098902608"/>
              </p:ext>
            </p:extLst>
          </p:nvPr>
        </p:nvGraphicFramePr>
        <p:xfrm>
          <a:off x="3418901" y="671876"/>
          <a:ext cx="6096000" cy="4064000"/>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2087917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1+#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Graphic spid="4"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6">
            <a:extLst>
              <a:ext uri="{FF2B5EF4-FFF2-40B4-BE49-F238E27FC236}">
                <a16:creationId xmlns="" xmlns:a16="http://schemas.microsoft.com/office/drawing/2014/main" id="{F170AEA0-B21D-4BAD-903B-6A95916D9FBB}"/>
              </a:ext>
            </a:extLst>
          </p:cNvPr>
          <p:cNvSpPr txBox="1"/>
          <p:nvPr/>
        </p:nvSpPr>
        <p:spPr>
          <a:xfrm>
            <a:off x="279492" y="-39956"/>
            <a:ext cx="2069797" cy="369332"/>
          </a:xfrm>
          <a:prstGeom prst="rect">
            <a:avLst/>
          </a:prstGeom>
          <a:noFill/>
        </p:spPr>
        <p:txBody>
          <a:bodyPr wrap="none" rtlCol="0">
            <a:spAutoFit/>
          </a:bodyPr>
          <a:lstStyle/>
          <a:p>
            <a:pPr marL="274320" indent="-274320">
              <a:buClr>
                <a:schemeClr val="accent3"/>
              </a:buClr>
              <a:defRPr/>
            </a:pPr>
            <a:r>
              <a:rPr lang="zh-CN" altLang="en-US" sz="1800" b="1" spc="300" dirty="0">
                <a:solidFill>
                  <a:schemeClr val="bg1"/>
                </a:solidFill>
                <a:cs typeface="+mn-ea"/>
                <a:sym typeface="+mn-lt"/>
              </a:rPr>
              <a:t>数据清单的提取</a:t>
            </a:r>
            <a:endParaRPr lang="en-US" altLang="zh-CN" sz="1800" b="1" spc="300" dirty="0">
              <a:solidFill>
                <a:schemeClr val="bg1"/>
              </a:solidFill>
              <a:cs typeface="+mn-ea"/>
              <a:sym typeface="+mn-lt"/>
            </a:endParaRPr>
          </a:p>
        </p:txBody>
      </p:sp>
      <p:sp>
        <p:nvSpPr>
          <p:cNvPr id="54" name="矩形 19">
            <a:extLst>
              <a:ext uri="{FF2B5EF4-FFF2-40B4-BE49-F238E27FC236}">
                <a16:creationId xmlns="" xmlns:a16="http://schemas.microsoft.com/office/drawing/2014/main" id="{B853758E-950D-462D-886A-B911362A703C}"/>
              </a:ext>
            </a:extLst>
          </p:cNvPr>
          <p:cNvSpPr>
            <a:spLocks noChangeArrowheads="1"/>
          </p:cNvSpPr>
          <p:nvPr/>
        </p:nvSpPr>
        <p:spPr bwMode="auto">
          <a:xfrm>
            <a:off x="4269705" y="759712"/>
            <a:ext cx="3849726" cy="3785652"/>
          </a:xfrm>
          <a:prstGeom prst="rect">
            <a:avLst/>
          </a:prstGeom>
          <a:noFill/>
          <a:ln>
            <a:noFill/>
          </a:ln>
          <a:extLst/>
        </p:spPr>
        <p:txBody>
          <a:bodyPr wrap="square">
            <a:spAutoFit/>
          </a:bodyPr>
          <a:lstStyle/>
          <a:p>
            <a:pPr>
              <a:lnSpc>
                <a:spcPct val="150000"/>
              </a:lnSpc>
            </a:pPr>
            <a:r>
              <a:rPr lang="zh-CN" altLang="en-US" sz="1600" dirty="0">
                <a:solidFill>
                  <a:srgbClr val="27242F"/>
                </a:solidFill>
                <a:cs typeface="+mn-ea"/>
                <a:sym typeface="+mn-lt"/>
              </a:rPr>
              <a:t>根据左边的图表显示，并不是每个细分群体的客户都是能获得利润，在</a:t>
            </a:r>
            <a:r>
              <a:rPr lang="en-US" altLang="zh-CN" sz="1600" dirty="0">
                <a:solidFill>
                  <a:srgbClr val="27242F"/>
                </a:solidFill>
                <a:cs typeface="+mn-ea"/>
                <a:sym typeface="+mn-lt"/>
              </a:rPr>
              <a:t>125</a:t>
            </a:r>
            <a:r>
              <a:rPr lang="zh-CN" altLang="en-US" sz="1600" dirty="0">
                <a:solidFill>
                  <a:srgbClr val="27242F"/>
                </a:solidFill>
                <a:cs typeface="+mn-ea"/>
                <a:sym typeface="+mn-lt"/>
              </a:rPr>
              <a:t>个群体中可能只有</a:t>
            </a:r>
            <a:r>
              <a:rPr lang="en-US" altLang="zh-CN" sz="1600" dirty="0">
                <a:solidFill>
                  <a:srgbClr val="27242F"/>
                </a:solidFill>
                <a:cs typeface="+mn-ea"/>
                <a:sym typeface="+mn-lt"/>
              </a:rPr>
              <a:t>21</a:t>
            </a:r>
            <a:r>
              <a:rPr lang="zh-CN" altLang="en-US" sz="1600" dirty="0">
                <a:solidFill>
                  <a:srgbClr val="27242F"/>
                </a:solidFill>
                <a:cs typeface="+mn-ea"/>
                <a:sym typeface="+mn-lt"/>
              </a:rPr>
              <a:t>个群体在盈亏平衡点之上，其他却都是亏损的。如果我们对所有的群体进行外呼，其收益可能是负数。盈利的那部分群体的收益会被其他亏损的群体所消耗掉。因此在进行大规模的正式外呼前，如果我们只提取符合获利群体代码的数据，你就会发现最终的结果会比你撒网式的外呼效果好的多！</a:t>
            </a:r>
            <a:endParaRPr lang="en-US" altLang="zh-CN" sz="1600" dirty="0">
              <a:solidFill>
                <a:srgbClr val="27242F"/>
              </a:solidFill>
              <a:cs typeface="+mn-ea"/>
              <a:sym typeface="+mn-lt"/>
            </a:endParaRPr>
          </a:p>
        </p:txBody>
      </p:sp>
      <p:pic>
        <p:nvPicPr>
          <p:cNvPr id="5" name="Picture 2" descr="http://www.ccmw.net/images/articles/4(35).gif">
            <a:extLst>
              <a:ext uri="{FF2B5EF4-FFF2-40B4-BE49-F238E27FC236}">
                <a16:creationId xmlns="" xmlns:a16="http://schemas.microsoft.com/office/drawing/2014/main" id="{A14FEBB4-EC46-4487-BC8B-34F00F13DD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089" y="1566862"/>
            <a:ext cx="3496400"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6761334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1+#ppt_w/2"/>
                                          </p:val>
                                        </p:tav>
                                        <p:tav tm="100000">
                                          <p:val>
                                            <p:strVal val="#ppt_x"/>
                                          </p:val>
                                        </p:tav>
                                      </p:tavLst>
                                    </p:anim>
                                    <p:anim calcmode="lin" valueType="num">
                                      <p:cBhvr additive="base">
                                        <p:cTn id="12"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41084"/>
            <a:ext cx="9144000" cy="3171571"/>
          </a:xfrm>
          <a:prstGeom prst="rect">
            <a:avLst/>
          </a:prstGeom>
        </p:spPr>
      </p:pic>
      <p:sp>
        <p:nvSpPr>
          <p:cNvPr id="3" name="矩形 2"/>
          <p:cNvSpPr/>
          <p:nvPr/>
        </p:nvSpPr>
        <p:spPr>
          <a:xfrm>
            <a:off x="2438780" y="3125118"/>
            <a:ext cx="915704" cy="890954"/>
          </a:xfrm>
          <a:prstGeom prst="rect">
            <a:avLst/>
          </a:prstGeom>
          <a:solidFill>
            <a:srgbClr val="27242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dirty="0">
                <a:cs typeface="+mn-ea"/>
                <a:sym typeface="+mn-lt"/>
              </a:rPr>
              <a:t>感</a:t>
            </a:r>
          </a:p>
        </p:txBody>
      </p:sp>
      <p:sp>
        <p:nvSpPr>
          <p:cNvPr id="4" name="矩形 3"/>
          <p:cNvSpPr/>
          <p:nvPr/>
        </p:nvSpPr>
        <p:spPr>
          <a:xfrm>
            <a:off x="3548346" y="3125118"/>
            <a:ext cx="915704" cy="890954"/>
          </a:xfrm>
          <a:prstGeom prst="rect">
            <a:avLst/>
          </a:prstGeom>
          <a:solidFill>
            <a:srgbClr val="27242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dirty="0">
                <a:cs typeface="+mn-ea"/>
                <a:sym typeface="+mn-lt"/>
              </a:rPr>
              <a:t>谢</a:t>
            </a:r>
          </a:p>
        </p:txBody>
      </p:sp>
      <p:sp>
        <p:nvSpPr>
          <p:cNvPr id="5" name="矩形 4"/>
          <p:cNvSpPr/>
          <p:nvPr/>
        </p:nvSpPr>
        <p:spPr>
          <a:xfrm>
            <a:off x="4657913" y="3125118"/>
            <a:ext cx="915704" cy="890954"/>
          </a:xfrm>
          <a:prstGeom prst="rect">
            <a:avLst/>
          </a:prstGeom>
          <a:solidFill>
            <a:srgbClr val="27242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dirty="0">
                <a:cs typeface="+mn-ea"/>
                <a:sym typeface="+mn-lt"/>
              </a:rPr>
              <a:t>观</a:t>
            </a:r>
          </a:p>
        </p:txBody>
      </p:sp>
      <p:sp>
        <p:nvSpPr>
          <p:cNvPr id="6" name="矩形 5"/>
          <p:cNvSpPr/>
          <p:nvPr/>
        </p:nvSpPr>
        <p:spPr>
          <a:xfrm>
            <a:off x="5767479" y="3125118"/>
            <a:ext cx="915704" cy="890954"/>
          </a:xfrm>
          <a:prstGeom prst="rect">
            <a:avLst/>
          </a:prstGeom>
          <a:solidFill>
            <a:srgbClr val="27242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dirty="0">
                <a:cs typeface="+mn-ea"/>
                <a:sym typeface="+mn-lt"/>
              </a:rPr>
              <a:t>看</a:t>
            </a:r>
          </a:p>
        </p:txBody>
      </p:sp>
    </p:spTree>
    <p:extLst>
      <p:ext uri="{BB962C8B-B14F-4D97-AF65-F5344CB8AC3E}">
        <p14:creationId xmlns:p14="http://schemas.microsoft.com/office/powerpoint/2010/main" val="5010130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49" presetClass="entr" presetSubtype="0" decel="10000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 calcmode="lin" valueType="num">
                                      <p:cBhvr>
                                        <p:cTn id="13" dur="1000" fill="hold"/>
                                        <p:tgtEl>
                                          <p:spTgt spid="3"/>
                                        </p:tgtEl>
                                        <p:attrNameLst>
                                          <p:attrName>style.rotation</p:attrName>
                                        </p:attrNameLst>
                                      </p:cBhvr>
                                      <p:tavLst>
                                        <p:tav tm="0">
                                          <p:val>
                                            <p:fltVal val="360"/>
                                          </p:val>
                                        </p:tav>
                                        <p:tav tm="100000">
                                          <p:val>
                                            <p:fltVal val="0"/>
                                          </p:val>
                                        </p:tav>
                                      </p:tavLst>
                                    </p:anim>
                                    <p:animEffect transition="in" filter="fade">
                                      <p:cBhvr>
                                        <p:cTn id="14" dur="1000"/>
                                        <p:tgtEl>
                                          <p:spTgt spid="3"/>
                                        </p:tgtEl>
                                      </p:cBhvr>
                                    </p:animEffect>
                                  </p:childTnLst>
                                </p:cTn>
                              </p:par>
                              <p:par>
                                <p:cTn id="15" presetID="49" presetClass="entr" presetSubtype="0" decel="100000" fill="hold" grpId="0" nodeType="withEffect">
                                  <p:stCondLst>
                                    <p:cond delay="50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360"/>
                                          </p:val>
                                        </p:tav>
                                        <p:tav tm="100000">
                                          <p:val>
                                            <p:fltVal val="0"/>
                                          </p:val>
                                        </p:tav>
                                      </p:tavLst>
                                    </p:anim>
                                    <p:animEffect transition="in" filter="fade">
                                      <p:cBhvr>
                                        <p:cTn id="20" dur="1000"/>
                                        <p:tgtEl>
                                          <p:spTgt spid="4"/>
                                        </p:tgtEl>
                                      </p:cBhvr>
                                    </p:animEffect>
                                  </p:childTnLst>
                                </p:cTn>
                              </p:par>
                              <p:par>
                                <p:cTn id="21" presetID="49" presetClass="entr" presetSubtype="0" decel="100000" fill="hold" grpId="0" nodeType="withEffect">
                                  <p:stCondLst>
                                    <p:cond delay="100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fltVal val="0"/>
                                          </p:val>
                                        </p:tav>
                                        <p:tav tm="100000">
                                          <p:val>
                                            <p:strVal val="#ppt_w"/>
                                          </p:val>
                                        </p:tav>
                                      </p:tavLst>
                                    </p:anim>
                                    <p:anim calcmode="lin" valueType="num">
                                      <p:cBhvr>
                                        <p:cTn id="24" dur="1000" fill="hold"/>
                                        <p:tgtEl>
                                          <p:spTgt spid="5"/>
                                        </p:tgtEl>
                                        <p:attrNameLst>
                                          <p:attrName>ppt_h</p:attrName>
                                        </p:attrNameLst>
                                      </p:cBhvr>
                                      <p:tavLst>
                                        <p:tav tm="0">
                                          <p:val>
                                            <p:fltVal val="0"/>
                                          </p:val>
                                        </p:tav>
                                        <p:tav tm="100000">
                                          <p:val>
                                            <p:strVal val="#ppt_h"/>
                                          </p:val>
                                        </p:tav>
                                      </p:tavLst>
                                    </p:anim>
                                    <p:anim calcmode="lin" valueType="num">
                                      <p:cBhvr>
                                        <p:cTn id="25" dur="1000" fill="hold"/>
                                        <p:tgtEl>
                                          <p:spTgt spid="5"/>
                                        </p:tgtEl>
                                        <p:attrNameLst>
                                          <p:attrName>style.rotation</p:attrName>
                                        </p:attrNameLst>
                                      </p:cBhvr>
                                      <p:tavLst>
                                        <p:tav tm="0">
                                          <p:val>
                                            <p:fltVal val="360"/>
                                          </p:val>
                                        </p:tav>
                                        <p:tav tm="100000">
                                          <p:val>
                                            <p:fltVal val="0"/>
                                          </p:val>
                                        </p:tav>
                                      </p:tavLst>
                                    </p:anim>
                                    <p:animEffect transition="in" filter="fade">
                                      <p:cBhvr>
                                        <p:cTn id="26" dur="1000"/>
                                        <p:tgtEl>
                                          <p:spTgt spid="5"/>
                                        </p:tgtEl>
                                      </p:cBhvr>
                                    </p:animEffect>
                                  </p:childTnLst>
                                </p:cTn>
                              </p:par>
                              <p:par>
                                <p:cTn id="27" presetID="49" presetClass="entr" presetSubtype="0" decel="100000" fill="hold" grpId="0" nodeType="withEffect">
                                  <p:stCondLst>
                                    <p:cond delay="1600"/>
                                  </p:stCondLst>
                                  <p:childTnLst>
                                    <p:set>
                                      <p:cBhvr>
                                        <p:cTn id="28" dur="1" fill="hold">
                                          <p:stCondLst>
                                            <p:cond delay="0"/>
                                          </p:stCondLst>
                                        </p:cTn>
                                        <p:tgtEl>
                                          <p:spTgt spid="6"/>
                                        </p:tgtEl>
                                        <p:attrNameLst>
                                          <p:attrName>style.visibility</p:attrName>
                                        </p:attrNameLst>
                                      </p:cBhvr>
                                      <p:to>
                                        <p:strVal val="visible"/>
                                      </p:to>
                                    </p:set>
                                    <p:anim calcmode="lin" valueType="num">
                                      <p:cBhvr>
                                        <p:cTn id="29" dur="1000" fill="hold"/>
                                        <p:tgtEl>
                                          <p:spTgt spid="6"/>
                                        </p:tgtEl>
                                        <p:attrNameLst>
                                          <p:attrName>ppt_w</p:attrName>
                                        </p:attrNameLst>
                                      </p:cBhvr>
                                      <p:tavLst>
                                        <p:tav tm="0">
                                          <p:val>
                                            <p:fltVal val="0"/>
                                          </p:val>
                                        </p:tav>
                                        <p:tav tm="100000">
                                          <p:val>
                                            <p:strVal val="#ppt_w"/>
                                          </p:val>
                                        </p:tav>
                                      </p:tavLst>
                                    </p:anim>
                                    <p:anim calcmode="lin" valueType="num">
                                      <p:cBhvr>
                                        <p:cTn id="30" dur="1000" fill="hold"/>
                                        <p:tgtEl>
                                          <p:spTgt spid="6"/>
                                        </p:tgtEl>
                                        <p:attrNameLst>
                                          <p:attrName>ppt_h</p:attrName>
                                        </p:attrNameLst>
                                      </p:cBhvr>
                                      <p:tavLst>
                                        <p:tav tm="0">
                                          <p:val>
                                            <p:fltVal val="0"/>
                                          </p:val>
                                        </p:tav>
                                        <p:tav tm="100000">
                                          <p:val>
                                            <p:strVal val="#ppt_h"/>
                                          </p:val>
                                        </p:tav>
                                      </p:tavLst>
                                    </p:anim>
                                    <p:anim calcmode="lin" valueType="num">
                                      <p:cBhvr>
                                        <p:cTn id="31" dur="1000" fill="hold"/>
                                        <p:tgtEl>
                                          <p:spTgt spid="6"/>
                                        </p:tgtEl>
                                        <p:attrNameLst>
                                          <p:attrName>style.rotation</p:attrName>
                                        </p:attrNameLst>
                                      </p:cBhvr>
                                      <p:tavLst>
                                        <p:tav tm="0">
                                          <p:val>
                                            <p:fltVal val="360"/>
                                          </p:val>
                                        </p:tav>
                                        <p:tav tm="100000">
                                          <p:val>
                                            <p:fltVal val="0"/>
                                          </p:val>
                                        </p:tav>
                                      </p:tavLst>
                                    </p:anim>
                                    <p:animEffect transition="in" filter="fade">
                                      <p:cBhvr>
                                        <p:cTn id="3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AEEF704E-3288-4C5C-B125-ED51B64AB7A1"/>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D:\Documents\Downloads\114.财务报告"/>
  <p:tag name="ISPRING_PRESENTATION_TITLE" val="财务分析报表 (109)"/>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TIMING" val="|2.9"/>
</p:tagLst>
</file>

<file path=ppt/tags/tag3.xml><?xml version="1.0" encoding="utf-8"?>
<p:tagLst xmlns:a="http://schemas.openxmlformats.org/drawingml/2006/main" xmlns:r="http://schemas.openxmlformats.org/officeDocument/2006/relationships" xmlns:p="http://schemas.openxmlformats.org/presentationml/2006/main">
  <p:tag name="TIMING" val="|3.3"/>
</p:tagLst>
</file>

<file path=ppt/tags/tag4.xml><?xml version="1.0" encoding="utf-8"?>
<p:tagLst xmlns:a="http://schemas.openxmlformats.org/drawingml/2006/main" xmlns:r="http://schemas.openxmlformats.org/officeDocument/2006/relationships" xmlns:p="http://schemas.openxmlformats.org/presentationml/2006/main">
  <p:tag name="TIMING" val="|2.9"/>
</p:tagLst>
</file>

<file path=ppt/tags/tag5.xml><?xml version="1.0" encoding="utf-8"?>
<p:tagLst xmlns:a="http://schemas.openxmlformats.org/drawingml/2006/main" xmlns:r="http://schemas.openxmlformats.org/officeDocument/2006/relationships" xmlns:p="http://schemas.openxmlformats.org/presentationml/2006/main">
  <p:tag name="TIMING" val="|3.5"/>
</p:tagLst>
</file>

<file path=ppt/tags/tag6.xml><?xml version="1.0" encoding="utf-8"?>
<p:tagLst xmlns:a="http://schemas.openxmlformats.org/drawingml/2006/main" xmlns:r="http://schemas.openxmlformats.org/officeDocument/2006/relationships" xmlns:p="http://schemas.openxmlformats.org/presentationml/2006/main">
  <p:tag name="TIMING" val="|2.5"/>
</p:tagLst>
</file>

<file path=ppt/tags/tag7.xml><?xml version="1.0" encoding="utf-8"?>
<p:tagLst xmlns:a="http://schemas.openxmlformats.org/drawingml/2006/main" xmlns:r="http://schemas.openxmlformats.org/officeDocument/2006/relationships" xmlns:p="http://schemas.openxmlformats.org/presentationml/2006/main">
  <p:tag name="TIMING" val="|2.5"/>
</p:tagLst>
</file>

<file path=ppt/tags/tag8.xml><?xml version="1.0" encoding="utf-8"?>
<p:tagLst xmlns:a="http://schemas.openxmlformats.org/drawingml/2006/main" xmlns:r="http://schemas.openxmlformats.org/officeDocument/2006/relationships" xmlns:p="http://schemas.openxmlformats.org/presentationml/2006/main">
  <p:tag name="TIMING" val="|3.7"/>
</p:tagLst>
</file>

<file path=ppt/tags/tag9.xml><?xml version="1.0" encoding="utf-8"?>
<p:tagLst xmlns:a="http://schemas.openxmlformats.org/drawingml/2006/main" xmlns:r="http://schemas.openxmlformats.org/officeDocument/2006/relationships" xmlns:p="http://schemas.openxmlformats.org/presentationml/2006/main">
  <p:tag name="TIMING" val="|3.7"/>
</p:tagLst>
</file>

<file path=ppt/tags/tag10.xml><?xml version="1.0" encoding="utf-8"?>
<p:tagLst xmlns:a="http://schemas.openxmlformats.org/drawingml/2006/main" xmlns:r="http://schemas.openxmlformats.org/officeDocument/2006/relationships" xmlns:p="http://schemas.openxmlformats.org/presentationml/2006/main">
  <p:tag name="TIMING" val="|3.7"/>
</p:tagLst>
</file>

<file path=ppt/tags/tag11.xml><?xml version="1.0" encoding="utf-8"?>
<p:tagLst xmlns:a="http://schemas.openxmlformats.org/drawingml/2006/main" xmlns:r="http://schemas.openxmlformats.org/officeDocument/2006/relationships" xmlns:p="http://schemas.openxmlformats.org/presentationml/2006/main">
  <p:tag name="TIMING" val="|3.7"/>
</p:tagLst>
</file>

<file path=ppt/tags/tag12.xml><?xml version="1.0" encoding="utf-8"?>
<p:tagLst xmlns:a="http://schemas.openxmlformats.org/drawingml/2006/main" xmlns:r="http://schemas.openxmlformats.org/officeDocument/2006/relationships" xmlns:p="http://schemas.openxmlformats.org/presentationml/2006/main">
  <p:tag name="TIMING" val="|3"/>
</p:tagLst>
</file>

<file path=ppt/tags/tag13.xml><?xml version="1.0" encoding="utf-8"?>
<p:tagLst xmlns:a="http://schemas.openxmlformats.org/drawingml/2006/main" xmlns:r="http://schemas.openxmlformats.org/officeDocument/2006/relationships" xmlns:p="http://schemas.openxmlformats.org/presentationml/2006/main">
  <p:tag name="TIMING" val="|2.5"/>
</p:tagLst>
</file>

<file path=ppt/tags/tag14.xml><?xml version="1.0" encoding="utf-8"?>
<p:tagLst xmlns:a="http://schemas.openxmlformats.org/drawingml/2006/main" xmlns:r="http://schemas.openxmlformats.org/officeDocument/2006/relationships" xmlns:p="http://schemas.openxmlformats.org/presentationml/2006/main">
  <p:tag name="TIMING" val="|3"/>
</p:tagLst>
</file>

<file path=ppt/tags/tag15.xml><?xml version="1.0" encoding="utf-8"?>
<p:tagLst xmlns:a="http://schemas.openxmlformats.org/drawingml/2006/main" xmlns:r="http://schemas.openxmlformats.org/officeDocument/2006/relationships" xmlns:p="http://schemas.openxmlformats.org/presentationml/2006/main">
  <p:tag name="TIMING" val="|3.2"/>
</p:tagLst>
</file>

<file path=ppt/tags/tag16.xml><?xml version="1.0" encoding="utf-8"?>
<p:tagLst xmlns:a="http://schemas.openxmlformats.org/drawingml/2006/main" xmlns:r="http://schemas.openxmlformats.org/officeDocument/2006/relationships" xmlns:p="http://schemas.openxmlformats.org/presentationml/2006/main">
  <p:tag name="TIMING" val="|3.1"/>
</p:tagLst>
</file>

<file path=ppt/tags/tag17.xml><?xml version="1.0" encoding="utf-8"?>
<p:tagLst xmlns:a="http://schemas.openxmlformats.org/drawingml/2006/main" xmlns:r="http://schemas.openxmlformats.org/officeDocument/2006/relationships" xmlns:p="http://schemas.openxmlformats.org/presentationml/2006/main">
  <p:tag name="TIMING" val="|4.4"/>
</p:tagLst>
</file>

<file path=ppt/tags/tag18.xml><?xml version="1.0" encoding="utf-8"?>
<p:tagLst xmlns:a="http://schemas.openxmlformats.org/drawingml/2006/main" xmlns:r="http://schemas.openxmlformats.org/officeDocument/2006/relationships" xmlns:p="http://schemas.openxmlformats.org/presentationml/2006/main">
  <p:tag name="TIMING" val="|4.4"/>
</p:tagLst>
</file>

<file path=ppt/tags/tag19.xml><?xml version="1.0" encoding="utf-8"?>
<p:tagLst xmlns:a="http://schemas.openxmlformats.org/drawingml/2006/main" xmlns:r="http://schemas.openxmlformats.org/officeDocument/2006/relationships" xmlns:p="http://schemas.openxmlformats.org/presentationml/2006/main">
  <p:tag name="TIMING" val="|4.4"/>
</p:tagLst>
</file>

<file path=ppt/theme/_rels/themeOverride1.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5u0gpci">
      <a:majorFont>
        <a:latin typeface="Arial" panose="020F0302020204030204"/>
        <a:ea typeface="Microsoft YaHei"/>
        <a:cs typeface=""/>
      </a:majorFont>
      <a:minorFont>
        <a:latin typeface="Arial" panose="020F0502020204030204"/>
        <a:ea typeface="Microsoft YaHei"/>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流畅">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流畅">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313</TotalTime>
  <Words>1610</Words>
  <Application>Microsoft Office PowerPoint</Application>
  <PresentationFormat>全屏显示(16:9)</PresentationFormat>
  <Paragraphs>293</Paragraphs>
  <Slides>31</Slides>
  <Notes>31</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31</vt:i4>
      </vt:variant>
    </vt:vector>
  </HeadingPairs>
  <TitlesOfParts>
    <vt:vector size="40" baseType="lpstr">
      <vt:lpstr>等线</vt:lpstr>
      <vt:lpstr>宋体</vt:lpstr>
      <vt:lpstr>Microsoft YaHei</vt:lpstr>
      <vt:lpstr>Microsoft YaHei</vt:lpstr>
      <vt:lpstr>Arial</vt:lpstr>
      <vt:lpstr>Calibri</vt:lpstr>
      <vt:lpstr>Wingdings</vt:lpstr>
      <vt:lpstr>Wingdings 2</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财务分析报表 (109)</dc:title>
  <dc:creator>User</dc:creator>
  <cp:lastModifiedBy>faith123</cp:lastModifiedBy>
  <cp:revision>42</cp:revision>
  <dcterms:created xsi:type="dcterms:W3CDTF">2017-03-04T06:55:50Z</dcterms:created>
  <dcterms:modified xsi:type="dcterms:W3CDTF">2018-07-24T02:32:13Z</dcterms:modified>
</cp:coreProperties>
</file>