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3" r:id="rId7"/>
    <p:sldId id="266" r:id="rId8"/>
    <p:sldId id="264" r:id="rId9"/>
    <p:sldId id="265" r:id="rId10"/>
    <p:sldId id="260" r:id="rId11"/>
    <p:sldId id="267" r:id="rId12"/>
    <p:sldId id="268" r:id="rId13"/>
    <p:sldId id="269" r:id="rId14"/>
    <p:sldId id="270" r:id="rId15"/>
    <p:sldId id="261" r:id="rId16"/>
    <p:sldId id="271" r:id="rId17"/>
    <p:sldId id="272" r:id="rId18"/>
    <p:sldId id="273" r:id="rId19"/>
    <p:sldId id="274" r:id="rId20"/>
    <p:sldId id="262" r:id="rId21"/>
    <p:sldId id="275" r:id="rId22"/>
    <p:sldId id="276" r:id="rId23"/>
    <p:sldId id="277" r:id="rId24"/>
    <p:sldId id="278" r:id="rId25"/>
    <p:sldId id="279" r:id="rId26"/>
    <p:sldId id="25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ABA"/>
    <a:srgbClr val="D6D8D8"/>
    <a:srgbClr val="E96BAF"/>
    <a:srgbClr val="FFC39A"/>
    <a:srgbClr val="DDC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014" y="103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66AB8-E22F-4164-B4AF-EA75A5A583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1.png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3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7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8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9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20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半闭框 17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半闭框 19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98" y="2499196"/>
            <a:ext cx="4381500" cy="43815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17" name="半闭框 16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半闭框 18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92020" y="1943893"/>
            <a:ext cx="61494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  </a:t>
            </a:r>
            <a:endParaRPr lang="en-US" altLang="zh-CN" sz="3500" smtClean="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  <a:p>
            <a:r>
              <a:rPr lang="zh-CN" altLang="en-US" sz="5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员工</a:t>
            </a:r>
            <a:r>
              <a:rPr lang="zh-CN" altLang="en-US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礼仪</a:t>
            </a:r>
            <a:r>
              <a:rPr lang="zh-CN" altLang="en-US" sz="5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培训</a:t>
            </a:r>
            <a:r>
              <a:rPr lang="en-US" altLang="zh-CN" sz="5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PPT</a:t>
            </a:r>
            <a:r>
              <a:rPr lang="zh-CN" altLang="en-US" sz="5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模板</a:t>
            </a:r>
            <a:endParaRPr lang="zh-CN" altLang="en-US" sz="500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56162" y="3388839"/>
            <a:ext cx="282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Enterprise training template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976983" y="3942837"/>
            <a:ext cx="4779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Cadre training / staff training / attendant training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229166" y="3758171"/>
            <a:ext cx="4338873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Ryan Farish - Sunshin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61" y="-1649639"/>
            <a:ext cx="609600" cy="6096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9124797" y="89666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礼仪  礼节  礼貌</a:t>
            </a:r>
            <a:endParaRPr lang="en-US" altLang="zh-CN" sz="2000" smtClean="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文</a:t>
            </a:r>
            <a:r>
              <a:rPr lang="zh-CN" altLang="en-US" sz="200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明  文雅  文化</a:t>
            </a:r>
            <a:endParaRPr lang="zh-CN" altLang="en-US" sz="200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90" y="3573505"/>
            <a:ext cx="3088432" cy="25268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99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8" grpId="0" animBg="1"/>
      <p:bldP spid="20" grpId="0" animBg="1"/>
      <p:bldP spid="17" grpId="0" animBg="1"/>
      <p:bldP spid="19" grpId="0" animBg="1"/>
      <p:bldP spid="25" grpId="1"/>
      <p:bldP spid="27" grpId="0"/>
      <p:bldP spid="28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62" y="3342044"/>
            <a:ext cx="4572009" cy="45720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954" y="2318250"/>
            <a:ext cx="4381500" cy="4381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50770" y="2349000"/>
            <a:ext cx="2160000" cy="2160000"/>
            <a:chOff x="1525370" y="685852"/>
            <a:chExt cx="2160000" cy="2160000"/>
          </a:xfrm>
        </p:grpSpPr>
        <p:sp>
          <p:nvSpPr>
            <p:cNvPr id="2" name="菱形 1"/>
            <p:cNvSpPr/>
            <p:nvPr/>
          </p:nvSpPr>
          <p:spPr>
            <a:xfrm>
              <a:off x="1525370" y="685852"/>
              <a:ext cx="2160000" cy="2160000"/>
            </a:xfrm>
            <a:prstGeom prst="diamond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流行体简体" panose="03000509000000000000" pitchFamily="65" charset="-122"/>
                <a:ea typeface="方正流行体简体" panose="03000509000000000000" pitchFamily="65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69243" y="1273409"/>
              <a:ext cx="1672253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800" smtClean="0">
                  <a:latin typeface="方正流行体简体" panose="03000509000000000000" pitchFamily="65" charset="-122"/>
                  <a:ea typeface="方正流行体简体" panose="03000509000000000000" pitchFamily="65" charset="-122"/>
                </a:rPr>
                <a:t>目录</a:t>
              </a:r>
              <a:endParaRPr lang="zh-CN" altLang="en-US" sz="5800">
                <a:latin typeface="方正流行体简体" panose="03000509000000000000" pitchFamily="65" charset="-122"/>
                <a:ea typeface="方正流行体简体" panose="03000509000000000000" pitchFamily="65" charset="-122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3710770" y="2628348"/>
            <a:ext cx="645330" cy="8001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579030" y="3413705"/>
            <a:ext cx="777070" cy="7868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048283" y="2628348"/>
            <a:ext cx="645330" cy="8001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916543" y="3413705"/>
            <a:ext cx="777070" cy="7868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/>
          <p:cNvSpPr/>
          <p:nvPr/>
        </p:nvSpPr>
        <p:spPr>
          <a:xfrm>
            <a:off x="5016000" y="374400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01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94225" y="1545245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6887342" y="1439105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02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65567" y="260995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5030830" y="3254793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03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09055" y="442563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</a:t>
            </a:r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话礼仪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6872330" y="4566372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04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50555" y="5737217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9" name="半闭框 18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半闭框 19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半闭框 20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半闭框 21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4656000" y="14145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 smtClean="0"/>
              <a:t>01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44265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</a:t>
            </a:r>
            <a:r>
              <a:rPr lang="zh-CN" altLang="en-US" sz="6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人礼仪</a:t>
            </a:r>
            <a:endParaRPr lang="zh-CN" altLang="en-US" sz="6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礼节</a:t>
              </a:r>
              <a:endParaRPr lang="zh-CN" altLang="en-US" sz="25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solidFill>
                <a:schemeClr val="tx1">
                  <a:lumMod val="95000"/>
                  <a:lumOff val="5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</a:t>
            </a:r>
            <a:r>
              <a:rPr lang="zh-CN" altLang="en-US" sz="300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人礼仪</a:t>
            </a:r>
            <a:endParaRPr lang="zh-CN" altLang="en-US" sz="3000">
              <a:solidFill>
                <a:schemeClr val="tx1">
                  <a:lumMod val="95000"/>
                  <a:lumOff val="5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grpSp>
        <p:nvGrpSpPr>
          <p:cNvPr id="325" name="组合 324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8027172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326" name="Freeform 783"/>
            <p:cNvSpPr/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7" name="Freeform 784"/>
            <p:cNvSpPr/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8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9" name="Freeform 786"/>
            <p:cNvSpPr/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0" name="Freeform 787"/>
            <p:cNvSpPr/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1" name="Freeform 788"/>
            <p:cNvSpPr/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2" name="Freeform 789"/>
            <p:cNvSpPr/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3" name="Freeform 790"/>
            <p:cNvSpPr/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4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5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6" name="Freeform 793"/>
            <p:cNvSpPr/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7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8" name="Freeform 795"/>
            <p:cNvSpPr/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9" name="Freeform 796"/>
            <p:cNvSpPr/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0" name="Freeform 797"/>
            <p:cNvSpPr/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1" name="Freeform 798"/>
            <p:cNvSpPr/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2" name="Freeform 799"/>
            <p:cNvSpPr/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3" name="Freeform 800"/>
            <p:cNvSpPr/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4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5" name="Freeform 802"/>
            <p:cNvSpPr/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6" name="Freeform 803"/>
            <p:cNvSpPr/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7" name="Freeform 804"/>
            <p:cNvSpPr/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8" name="Freeform 805"/>
            <p:cNvSpPr/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9" name="Freeform 806"/>
            <p:cNvSpPr/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0" name="Freeform 807"/>
            <p:cNvSpPr/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1" name="Freeform 808"/>
            <p:cNvSpPr/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2" name="Freeform 809"/>
            <p:cNvSpPr/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3" name="Freeform 810"/>
            <p:cNvSpPr/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4" name="Freeform 811"/>
            <p:cNvSpPr/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5" name="Freeform 812"/>
            <p:cNvSpPr/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6" name="Freeform 813"/>
            <p:cNvSpPr/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7" name="Freeform 814"/>
            <p:cNvSpPr/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8" name="Freeform 815"/>
            <p:cNvSpPr/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9" name="Freeform 816"/>
            <p:cNvSpPr/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0" name="Freeform 817"/>
            <p:cNvSpPr/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1" name="Freeform 818"/>
            <p:cNvSpPr/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2" name="Freeform 819"/>
            <p:cNvSpPr/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3" name="Freeform 820"/>
            <p:cNvSpPr/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4" name="Freeform 821"/>
            <p:cNvSpPr/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5" name="Freeform 822"/>
            <p:cNvSpPr/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6" name="Freeform 823"/>
            <p:cNvSpPr/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7" name="Freeform 824"/>
            <p:cNvSpPr/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8" name="Freeform 825"/>
            <p:cNvSpPr/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9" name="Freeform 826"/>
            <p:cNvSpPr/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0" name="Freeform 827"/>
            <p:cNvSpPr/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1" name="Freeform 828"/>
            <p:cNvSpPr/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2" name="Freeform 829"/>
            <p:cNvSpPr/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3" name="Freeform 830"/>
            <p:cNvSpPr/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4" name="Freeform 831"/>
            <p:cNvSpPr/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5" name="Freeform 832"/>
            <p:cNvSpPr/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6" name="Freeform 833"/>
            <p:cNvSpPr/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7" name="Freeform 834"/>
            <p:cNvSpPr/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8" name="Freeform 835"/>
            <p:cNvSpPr/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9" name="Freeform 836"/>
            <p:cNvSpPr/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0" name="Freeform 837"/>
            <p:cNvSpPr/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1" name="Freeform 838"/>
            <p:cNvSpPr/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2" name="Freeform 839"/>
            <p:cNvSpPr/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3" name="Freeform 840"/>
            <p:cNvSpPr/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4" name="Freeform 841"/>
            <p:cNvSpPr/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5" name="Freeform 842"/>
            <p:cNvSpPr/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6" name="Freeform 843"/>
            <p:cNvSpPr/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7" name="Freeform 844"/>
            <p:cNvSpPr/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8" name="Freeform 845"/>
            <p:cNvSpPr/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9" name="Freeform 846"/>
            <p:cNvSpPr/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0" name="Freeform 847"/>
            <p:cNvSpPr/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1" name="Freeform 848"/>
            <p:cNvSpPr/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2" name="Freeform 849"/>
            <p:cNvSpPr/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3" name="Freeform 850"/>
            <p:cNvSpPr/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4" name="Freeform 851"/>
            <p:cNvSpPr/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5" name="Freeform 852"/>
            <p:cNvSpPr/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6" name="Freeform 853"/>
            <p:cNvSpPr/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7" name="Freeform 854"/>
            <p:cNvSpPr/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8" name="Freeform 855"/>
            <p:cNvSpPr/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9" name="Freeform 856"/>
            <p:cNvSpPr/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0" name="Freeform 857"/>
            <p:cNvSpPr/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1" name="Freeform 858"/>
            <p:cNvSpPr/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2" name="Freeform 859"/>
            <p:cNvSpPr/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3" name="Freeform 860"/>
            <p:cNvSpPr/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4" name="Freeform 861"/>
            <p:cNvSpPr/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5" name="Freeform 862"/>
            <p:cNvSpPr/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6" name="Freeform 863"/>
            <p:cNvSpPr/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7" name="Freeform 864"/>
            <p:cNvSpPr/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8" name="Freeform 865"/>
            <p:cNvSpPr/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9" name="Freeform 866"/>
            <p:cNvSpPr/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0" name="Freeform 867"/>
            <p:cNvSpPr/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1" name="Freeform 868"/>
            <p:cNvSpPr/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2" name="Freeform 869"/>
            <p:cNvSpPr/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3" name="Freeform 870"/>
            <p:cNvSpPr/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4" name="Freeform 871"/>
            <p:cNvSpPr/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5" name="Freeform 872"/>
            <p:cNvSpPr/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6" name="Freeform 873"/>
            <p:cNvSpPr/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7" name="Freeform 874"/>
            <p:cNvSpPr/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18" name="组合 417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4596007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419" name="Freeform 783"/>
            <p:cNvSpPr/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0" name="Freeform 784"/>
            <p:cNvSpPr/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1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2" name="Freeform 786"/>
            <p:cNvSpPr/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3" name="Freeform 787"/>
            <p:cNvSpPr/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4" name="Freeform 788"/>
            <p:cNvSpPr/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5" name="Freeform 789"/>
            <p:cNvSpPr/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6" name="Freeform 790"/>
            <p:cNvSpPr/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7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8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9" name="Freeform 793"/>
            <p:cNvSpPr/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0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1" name="Freeform 795"/>
            <p:cNvSpPr/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2" name="Freeform 796"/>
            <p:cNvSpPr/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3" name="Freeform 797"/>
            <p:cNvSpPr/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4" name="Freeform 798"/>
            <p:cNvSpPr/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5" name="Freeform 799"/>
            <p:cNvSpPr/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6" name="Freeform 800"/>
            <p:cNvSpPr/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7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8" name="Freeform 802"/>
            <p:cNvSpPr/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9" name="Freeform 803"/>
            <p:cNvSpPr/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0" name="Freeform 804"/>
            <p:cNvSpPr/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1" name="Freeform 805"/>
            <p:cNvSpPr/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2" name="Freeform 806"/>
            <p:cNvSpPr/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3" name="Freeform 807"/>
            <p:cNvSpPr/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4" name="Freeform 808"/>
            <p:cNvSpPr/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5" name="Freeform 809"/>
            <p:cNvSpPr/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6" name="Freeform 810"/>
            <p:cNvSpPr/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7" name="Freeform 811"/>
            <p:cNvSpPr/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8" name="Freeform 812"/>
            <p:cNvSpPr/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9" name="Freeform 813"/>
            <p:cNvSpPr/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0" name="Freeform 814"/>
            <p:cNvSpPr/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1" name="Freeform 815"/>
            <p:cNvSpPr/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2" name="Freeform 816"/>
            <p:cNvSpPr/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3" name="Freeform 817"/>
            <p:cNvSpPr/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4" name="Freeform 818"/>
            <p:cNvSpPr/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5" name="Freeform 819"/>
            <p:cNvSpPr/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6" name="Freeform 820"/>
            <p:cNvSpPr/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7" name="Freeform 821"/>
            <p:cNvSpPr/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8" name="Freeform 822"/>
            <p:cNvSpPr/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9" name="Freeform 823"/>
            <p:cNvSpPr/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0" name="Freeform 824"/>
            <p:cNvSpPr/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1" name="Freeform 825"/>
            <p:cNvSpPr/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2" name="Freeform 826"/>
            <p:cNvSpPr/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3" name="Freeform 827"/>
            <p:cNvSpPr/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4" name="Freeform 828"/>
            <p:cNvSpPr/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5" name="Freeform 829"/>
            <p:cNvSpPr/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6" name="Freeform 830"/>
            <p:cNvSpPr/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7" name="Freeform 831"/>
            <p:cNvSpPr/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8" name="Freeform 832"/>
            <p:cNvSpPr/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9" name="Freeform 833"/>
            <p:cNvSpPr/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0" name="Freeform 834"/>
            <p:cNvSpPr/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1" name="Freeform 835"/>
            <p:cNvSpPr/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2" name="Freeform 836"/>
            <p:cNvSpPr/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3" name="Freeform 837"/>
            <p:cNvSpPr/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4" name="Freeform 838"/>
            <p:cNvSpPr/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5" name="Freeform 839"/>
            <p:cNvSpPr/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6" name="Freeform 840"/>
            <p:cNvSpPr/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7" name="Freeform 841"/>
            <p:cNvSpPr/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8" name="Freeform 842"/>
            <p:cNvSpPr/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9" name="Freeform 843"/>
            <p:cNvSpPr/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0" name="Freeform 844"/>
            <p:cNvSpPr/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1" name="Freeform 845"/>
            <p:cNvSpPr/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2" name="Freeform 846"/>
            <p:cNvSpPr/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3" name="Freeform 847"/>
            <p:cNvSpPr/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4" name="Freeform 848"/>
            <p:cNvSpPr/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5" name="Freeform 849"/>
            <p:cNvSpPr/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6" name="Freeform 850"/>
            <p:cNvSpPr/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7" name="Freeform 851"/>
            <p:cNvSpPr/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8" name="Freeform 852"/>
            <p:cNvSpPr/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9" name="Freeform 853"/>
            <p:cNvSpPr/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0" name="Freeform 854"/>
            <p:cNvSpPr/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1" name="Freeform 855"/>
            <p:cNvSpPr/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2" name="Freeform 856"/>
            <p:cNvSpPr/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3" name="Freeform 857"/>
            <p:cNvSpPr/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4" name="Freeform 858"/>
            <p:cNvSpPr/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5" name="Freeform 859"/>
            <p:cNvSpPr/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6" name="Freeform 860"/>
            <p:cNvSpPr/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7" name="Freeform 861"/>
            <p:cNvSpPr/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8" name="Freeform 862"/>
            <p:cNvSpPr/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9" name="Freeform 863"/>
            <p:cNvSpPr/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0" name="Freeform 864"/>
            <p:cNvSpPr/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1" name="Freeform 865"/>
            <p:cNvSpPr/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2" name="Freeform 866"/>
            <p:cNvSpPr/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3" name="Freeform 867"/>
            <p:cNvSpPr/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4" name="Freeform 868"/>
            <p:cNvSpPr/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5" name="Freeform 869"/>
            <p:cNvSpPr/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6" name="Freeform 870"/>
            <p:cNvSpPr/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7" name="Freeform 871"/>
            <p:cNvSpPr/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8" name="Freeform 872"/>
            <p:cNvSpPr/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9" name="Freeform 873"/>
            <p:cNvSpPr/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0" name="Freeform 874"/>
            <p:cNvSpPr/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11" name="组合 510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1164841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512" name="Freeform 783"/>
            <p:cNvSpPr/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3" name="Freeform 784"/>
            <p:cNvSpPr/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4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5" name="Freeform 786"/>
            <p:cNvSpPr/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6" name="Freeform 787"/>
            <p:cNvSpPr/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7" name="Freeform 788"/>
            <p:cNvSpPr/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8" name="Freeform 789"/>
            <p:cNvSpPr/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9" name="Freeform 790"/>
            <p:cNvSpPr/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0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1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2" name="Freeform 793"/>
            <p:cNvSpPr/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3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4" name="Freeform 795"/>
            <p:cNvSpPr/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5" name="Freeform 796"/>
            <p:cNvSpPr/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6" name="Freeform 797"/>
            <p:cNvSpPr/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7" name="Freeform 798"/>
            <p:cNvSpPr/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8" name="Freeform 799"/>
            <p:cNvSpPr/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9" name="Freeform 800"/>
            <p:cNvSpPr/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0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1" name="Freeform 802"/>
            <p:cNvSpPr/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2" name="Freeform 803"/>
            <p:cNvSpPr/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3" name="Freeform 804"/>
            <p:cNvSpPr/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4" name="Freeform 805"/>
            <p:cNvSpPr/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5" name="Freeform 806"/>
            <p:cNvSpPr/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6" name="Freeform 807"/>
            <p:cNvSpPr/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7" name="Freeform 808"/>
            <p:cNvSpPr/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8" name="Freeform 809"/>
            <p:cNvSpPr/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9" name="Freeform 810"/>
            <p:cNvSpPr/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0" name="Freeform 811"/>
            <p:cNvSpPr/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1" name="Freeform 812"/>
            <p:cNvSpPr/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2" name="Freeform 813"/>
            <p:cNvSpPr/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3" name="Freeform 814"/>
            <p:cNvSpPr/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4" name="Freeform 815"/>
            <p:cNvSpPr/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5" name="Freeform 816"/>
            <p:cNvSpPr/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6" name="Freeform 817"/>
            <p:cNvSpPr/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7" name="Freeform 818"/>
            <p:cNvSpPr/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8" name="Freeform 819"/>
            <p:cNvSpPr/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9" name="Freeform 820"/>
            <p:cNvSpPr/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0" name="Freeform 821"/>
            <p:cNvSpPr/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1" name="Freeform 822"/>
            <p:cNvSpPr/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2" name="Freeform 823"/>
            <p:cNvSpPr/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3" name="Freeform 824"/>
            <p:cNvSpPr/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4" name="Freeform 825"/>
            <p:cNvSpPr/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5" name="Freeform 826"/>
            <p:cNvSpPr/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6" name="Freeform 827"/>
            <p:cNvSpPr/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7" name="Freeform 828"/>
            <p:cNvSpPr/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8" name="Freeform 829"/>
            <p:cNvSpPr/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9" name="Freeform 830"/>
            <p:cNvSpPr/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0" name="Freeform 831"/>
            <p:cNvSpPr/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1" name="Freeform 832"/>
            <p:cNvSpPr/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2" name="Freeform 833"/>
            <p:cNvSpPr/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3" name="Freeform 834"/>
            <p:cNvSpPr/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4" name="Freeform 835"/>
            <p:cNvSpPr/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5" name="Freeform 836"/>
            <p:cNvSpPr/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6" name="Freeform 837"/>
            <p:cNvSpPr/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7" name="Freeform 838"/>
            <p:cNvSpPr/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8" name="Freeform 839"/>
            <p:cNvSpPr/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9" name="Freeform 840"/>
            <p:cNvSpPr/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0" name="Freeform 841"/>
            <p:cNvSpPr/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1" name="Freeform 842"/>
            <p:cNvSpPr/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2" name="Freeform 843"/>
            <p:cNvSpPr/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3" name="Freeform 844"/>
            <p:cNvSpPr/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4" name="Freeform 845"/>
            <p:cNvSpPr/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5" name="Freeform 846"/>
            <p:cNvSpPr/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6" name="Freeform 847"/>
            <p:cNvSpPr/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7" name="Freeform 848"/>
            <p:cNvSpPr/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8" name="Freeform 849"/>
            <p:cNvSpPr/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9" name="Freeform 850"/>
            <p:cNvSpPr/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0" name="Freeform 851"/>
            <p:cNvSpPr/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1" name="Freeform 852"/>
            <p:cNvSpPr/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2" name="Freeform 853"/>
            <p:cNvSpPr/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3" name="Freeform 854"/>
            <p:cNvSpPr/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4" name="Freeform 855"/>
            <p:cNvSpPr/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5" name="Freeform 856"/>
            <p:cNvSpPr/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6" name="Freeform 857"/>
            <p:cNvSpPr/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7" name="Freeform 858"/>
            <p:cNvSpPr/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8" name="Freeform 859"/>
            <p:cNvSpPr/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9" name="Freeform 860"/>
            <p:cNvSpPr/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0" name="Freeform 861"/>
            <p:cNvSpPr/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1" name="Freeform 862"/>
            <p:cNvSpPr/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2" name="Freeform 863"/>
            <p:cNvSpPr/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3" name="Freeform 864"/>
            <p:cNvSpPr/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4" name="Freeform 865"/>
            <p:cNvSpPr/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5" name="Freeform 866"/>
            <p:cNvSpPr/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6" name="Freeform 867"/>
            <p:cNvSpPr/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7" name="Freeform 868"/>
            <p:cNvSpPr/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8" name="Freeform 869"/>
            <p:cNvSpPr/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9" name="Freeform 870"/>
            <p:cNvSpPr/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0" name="Freeform 871"/>
            <p:cNvSpPr/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1" name="Freeform 872"/>
            <p:cNvSpPr/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2" name="Freeform 873"/>
            <p:cNvSpPr/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3" name="Freeform 874"/>
            <p:cNvSpPr/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604" name="文本框 603"/>
          <p:cNvSpPr txBox="1"/>
          <p:nvPr/>
        </p:nvSpPr>
        <p:spPr bwMode="auto">
          <a:xfrm>
            <a:off x="2117917" y="4689698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仪容礼仪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5" name="文本框 604"/>
          <p:cNvSpPr txBox="1"/>
          <p:nvPr/>
        </p:nvSpPr>
        <p:spPr bwMode="auto">
          <a:xfrm>
            <a:off x="1211678" y="5100075"/>
            <a:ext cx="2930329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 smtClean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</a:t>
            </a:r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人的外表，一般来包括人的容貌、服饰姿态等方面。</a:t>
            </a:r>
            <a:endParaRPr lang="zh-CN" altLang="en-US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6" name="文本框 605"/>
          <p:cNvSpPr txBox="1"/>
          <p:nvPr/>
        </p:nvSpPr>
        <p:spPr bwMode="auto">
          <a:xfrm>
            <a:off x="5549794" y="4689698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仪表礼仪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7" name="文本框 606"/>
          <p:cNvSpPr txBox="1"/>
          <p:nvPr/>
        </p:nvSpPr>
        <p:spPr bwMode="auto">
          <a:xfrm>
            <a:off x="5089757" y="5096832"/>
            <a:ext cx="2070100" cy="104028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是一个人的精神面貌、内在素质的外在体现。 </a:t>
            </a:r>
            <a:endParaRPr lang="zh-CN" altLang="en-US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8" name="文本框 607"/>
          <p:cNvSpPr txBox="1"/>
          <p:nvPr/>
        </p:nvSpPr>
        <p:spPr bwMode="auto">
          <a:xfrm>
            <a:off x="9049354" y="4626445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一般原则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9" name="文本框 608"/>
          <p:cNvSpPr txBox="1"/>
          <p:nvPr/>
        </p:nvSpPr>
        <p:spPr bwMode="auto">
          <a:xfrm>
            <a:off x="8593210" y="5079695"/>
            <a:ext cx="2070100" cy="35240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干净     修饰避人   整洁</a:t>
            </a:r>
            <a:endParaRPr lang="zh-CN" altLang="en-US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10" name="图片 60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35" y="2819897"/>
            <a:ext cx="1425592" cy="1187993"/>
          </a:xfrm>
          <a:prstGeom prst="rect">
            <a:avLst/>
          </a:prstGeom>
        </p:spPr>
      </p:pic>
      <p:pic>
        <p:nvPicPr>
          <p:cNvPr id="611" name="图片 6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63" y="2771960"/>
            <a:ext cx="1425592" cy="1187993"/>
          </a:xfrm>
          <a:prstGeom prst="rect">
            <a:avLst/>
          </a:prstGeom>
        </p:spPr>
      </p:pic>
      <p:pic>
        <p:nvPicPr>
          <p:cNvPr id="612" name="图片 6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89" y="2828236"/>
            <a:ext cx="1425592" cy="11879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75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75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74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74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04" grpId="0"/>
      <p:bldP spid="605" grpId="0"/>
      <p:bldP spid="606" grpId="0"/>
      <p:bldP spid="607" grpId="0"/>
      <p:bldP spid="608" grpId="0"/>
      <p:bldP spid="6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  <a:endParaRPr lang="zh-CN" altLang="en-US" sz="3000">
              <a:solidFill>
                <a:schemeClr val="tx1">
                  <a:lumMod val="95000"/>
                  <a:lumOff val="5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85434" y="81075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女士礼仪</a:t>
            </a:r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35766" y="2131757"/>
            <a:ext cx="42883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上班时间规定着职业装，浅色、简约、大方。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235766" y="2553312"/>
            <a:ext cx="8153400" cy="44989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zh-CN" altLang="en-US" sz="160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如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有工作穿服要统一着工作服，不要太随意，工作服可以提高我们的企业形象和个人气质。要注意领子和袖口上的洁净，注意保持工装的整体挺括。穿工装时要注意检查扣子是否齐全，有无松动，有无线头，污点等等。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若无工作服，着装则要简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单朴素，不宜太花哨。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433041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6" grpId="0" animBg="1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  <a:endParaRPr lang="zh-CN" altLang="en-US" sz="3000">
              <a:solidFill>
                <a:schemeClr val="tx1">
                  <a:lumMod val="95000"/>
                  <a:lumOff val="5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00411" y="2574373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00411" y="3412312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64652" y="4670233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00411" y="1756744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2573267" y="1682519"/>
            <a:ext cx="102817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女士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化妆就是涂抹胭脂，以使面部的两颊泛出微微的红晕，产生健康、艳丽、楚楚动人的效果。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2573267" y="2415068"/>
            <a:ext cx="766751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眼睛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是心灵的窗口，只有与脸型和无关比例匀称，协调一致时，才能产生美感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嘴唇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是人五官中敏感而显眼的部位，是人身上最富有表情的器官。嘴唇的化妆主要是涂唇膏（口红），以表现口唇的艳丽。口红以红色为主，不准用深褐色、银色等异色。注意口腔卫生，消除口臭，口齿洁净，养成餐后漱口的习惯。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自然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、协调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042" y="1756744"/>
            <a:ext cx="1154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面 部 化 </a:t>
            </a:r>
            <a:r>
              <a:rPr lang="zh-CN" altLang="en-US" sz="16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妆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55172" y="2545603"/>
            <a:ext cx="814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眼   </a:t>
            </a:r>
            <a:r>
              <a:rPr lang="zh-CN" altLang="en-US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睛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95948" y="3404340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嘴 </a:t>
            </a:r>
            <a:r>
              <a:rPr lang="zh-CN" altLang="en-US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唇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12646" y="4624026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要  </a:t>
            </a:r>
            <a:r>
              <a:rPr lang="zh-CN" altLang="en-US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求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273185" y="81075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女士礼仪</a:t>
            </a:r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  <a:endParaRPr lang="zh-CN" altLang="en-US" sz="3000">
              <a:solidFill>
                <a:schemeClr val="tx1">
                  <a:lumMod val="95000"/>
                  <a:lumOff val="5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96741" y="275734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96741" y="1424086"/>
            <a:ext cx="1611610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2545362" y="2586215"/>
            <a:ext cx="815340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着装礼仪</a:t>
            </a:r>
            <a:endParaRPr lang="en-US" altLang="zh-CN" sz="2000" b="1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2000" b="1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 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如有工作穿服要统一着工作服，不要太随意，工作服可以提高我们的企业形象和个人气质。要注意领子和袖口上的洁净，注意保持工装的整体挺括。穿工装时要注意检查扣子是否齐全，有无松动，有无线头，污点等等。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若无工作服，着装则要简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单朴素，不宜太花哨。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2396741" y="1424086"/>
            <a:ext cx="5288482" cy="220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男士仪容礼仪</a:t>
            </a:r>
            <a:endParaRPr lang="zh-CN" altLang="en-US" sz="1800" b="1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简洁的发型   不得留长须       保持面部清洁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7" grpId="0" animBg="1"/>
      <p:bldP spid="28" grpId="0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 smtClean="0"/>
              <a:t>02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6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礼貌</a:t>
              </a:r>
              <a:endParaRPr lang="zh-CN" altLang="en-US" sz="25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41" name="矩形 6"/>
          <p:cNvSpPr>
            <a:spLocks noChangeArrowheads="1"/>
          </p:cNvSpPr>
          <p:nvPr/>
        </p:nvSpPr>
        <p:spPr bwMode="auto">
          <a:xfrm>
            <a:off x="3387284" y="4504486"/>
            <a:ext cx="541743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字不离口、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字随身走</a:t>
            </a:r>
            <a:endParaRPr 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我们的每一天都要在爽朗的寒喧中开始</a:t>
            </a:r>
            <a:endParaRPr lang="zh-CN" altLang="en-US" dirty="0"/>
          </a:p>
        </p:txBody>
      </p:sp>
      <p:sp>
        <p:nvSpPr>
          <p:cNvPr id="43" name="文本框 136"/>
          <p:cNvSpPr txBox="1"/>
          <p:nvPr/>
        </p:nvSpPr>
        <p:spPr>
          <a:xfrm>
            <a:off x="4824875" y="921320"/>
            <a:ext cx="2481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语言沟通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106"/>
          <p:cNvSpPr txBox="1"/>
          <p:nvPr/>
        </p:nvSpPr>
        <p:spPr>
          <a:xfrm>
            <a:off x="3356884" y="1695077"/>
            <a:ext cx="6581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良言一句三冬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暖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恶语伤人六月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寒</a:t>
            </a:r>
            <a:endParaRPr lang="zh-CN" altLang="en-US" sz="3600" dirty="0"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60" name="矩形 5"/>
          <p:cNvSpPr>
            <a:spLocks noChangeArrowheads="1"/>
          </p:cNvSpPr>
          <p:nvPr/>
        </p:nvSpPr>
        <p:spPr bwMode="auto">
          <a:xfrm>
            <a:off x="2218289" y="2890834"/>
            <a:ext cx="775542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请、您、您好、对不起、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谢谢、再见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49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1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1681438" y="1814197"/>
            <a:ext cx="812376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再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硬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再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冰冷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的椅子，只要有了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柔软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的垫子，就可以坐的舒服</a:t>
            </a:r>
            <a:endParaRPr 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考虑了人们的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51"/>
          <p:cNvSpPr>
            <a:spLocks noChangeArrowheads="1"/>
          </p:cNvSpPr>
          <p:nvPr/>
        </p:nvSpPr>
        <p:spPr bwMode="auto">
          <a:xfrm>
            <a:off x="3446508" y="3114358"/>
            <a:ext cx="6358697" cy="75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r">
              <a:lnSpc>
                <a:spcPct val="15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软垫式言辞 </a:t>
            </a:r>
            <a:r>
              <a:rPr 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拜托语气</a:t>
            </a:r>
            <a:endParaRPr lang="zh-CN" altLang="en-US" sz="3200" b="1" dirty="0">
              <a:sym typeface="Arial" panose="020B0604020202020204" pitchFamily="34" charset="0"/>
            </a:endParaRPr>
          </a:p>
        </p:txBody>
      </p:sp>
      <p:grpSp>
        <p:nvGrpSpPr>
          <p:cNvPr id="53" name="组合 13"/>
          <p:cNvGrpSpPr/>
          <p:nvPr/>
        </p:nvGrpSpPr>
        <p:grpSpPr bwMode="auto">
          <a:xfrm>
            <a:off x="3252857" y="4458971"/>
            <a:ext cx="6552347" cy="1876425"/>
            <a:chOff x="0" y="0"/>
            <a:chExt cx="6552728" cy="1876128"/>
          </a:xfrm>
        </p:grpSpPr>
        <p:grpSp>
          <p:nvGrpSpPr>
            <p:cNvPr id="54" name="组合 14"/>
            <p:cNvGrpSpPr/>
            <p:nvPr/>
          </p:nvGrpSpPr>
          <p:grpSpPr bwMode="auto">
            <a:xfrm>
              <a:off x="0" y="0"/>
              <a:ext cx="6552728" cy="435968"/>
              <a:chOff x="0" y="0"/>
              <a:chExt cx="6552728" cy="435968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8D8D8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让您久等了</a:t>
                </a:r>
                <a:endParaRPr lang="zh-CN" altLang="en-US"/>
              </a:p>
            </p:txBody>
          </p:sp>
          <p:sp>
            <p:nvSpPr>
              <p:cNvPr id="62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下次进货日是</a:t>
                </a:r>
                <a:r>
                  <a:rPr 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5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号</a:t>
                </a:r>
                <a:endParaRPr lang="zh-CN" altLang="en-US" dirty="0"/>
              </a:p>
            </p:txBody>
          </p:sp>
        </p:grpSp>
        <p:grpSp>
          <p:nvGrpSpPr>
            <p:cNvPr id="55" name="组合 15"/>
            <p:cNvGrpSpPr/>
            <p:nvPr/>
          </p:nvGrpSpPr>
          <p:grpSpPr bwMode="auto">
            <a:xfrm>
              <a:off x="0" y="720080"/>
              <a:ext cx="6552728" cy="435968"/>
              <a:chOff x="0" y="0"/>
              <a:chExt cx="6552728" cy="435968"/>
            </a:xfrm>
          </p:grpSpPr>
          <p:sp>
            <p:nvSpPr>
              <p:cNvPr id="5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不知您有何贵干</a:t>
                </a:r>
                <a:endParaRPr lang="zh-CN" altLang="en-US"/>
              </a:p>
            </p:txBody>
          </p:sp>
          <p:sp>
            <p:nvSpPr>
              <p:cNvPr id="60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给您的资料您看了吗</a:t>
                </a:r>
                <a:endParaRPr lang="zh-CN" altLang="en-US"/>
              </a:p>
            </p:txBody>
          </p:sp>
        </p:grpSp>
        <p:grpSp>
          <p:nvGrpSpPr>
            <p:cNvPr id="56" name="组合 16"/>
            <p:cNvGrpSpPr/>
            <p:nvPr/>
          </p:nvGrpSpPr>
          <p:grpSpPr bwMode="auto">
            <a:xfrm>
              <a:off x="0" y="1440160"/>
              <a:ext cx="6552728" cy="435968"/>
              <a:chOff x="0" y="0"/>
              <a:chExt cx="6552728" cy="435968"/>
            </a:xfrm>
          </p:grpSpPr>
          <p:sp>
            <p:nvSpPr>
              <p:cNvPr id="5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经理目前正在外出</a:t>
                </a:r>
                <a:endParaRPr lang="zh-CN" altLang="en-US"/>
              </a:p>
            </p:txBody>
          </p:sp>
          <p:sp>
            <p:nvSpPr>
              <p:cNvPr id="58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可以用传真发过来吗</a:t>
                </a:r>
                <a:endParaRPr lang="zh-CN" altLang="en-US"/>
              </a:p>
            </p:txBody>
          </p:sp>
        </p:grpSp>
      </p:grpSp>
      <p:grpSp>
        <p:nvGrpSpPr>
          <p:cNvPr id="63" name="组合 23"/>
          <p:cNvGrpSpPr/>
          <p:nvPr/>
        </p:nvGrpSpPr>
        <p:grpSpPr bwMode="auto">
          <a:xfrm>
            <a:off x="2749686" y="4455795"/>
            <a:ext cx="4861879" cy="1879600"/>
            <a:chOff x="0" y="0"/>
            <a:chExt cx="4863232" cy="1880096"/>
          </a:xfrm>
        </p:grpSpPr>
        <p:grpSp>
          <p:nvGrpSpPr>
            <p:cNvPr id="64" name="组合 24"/>
            <p:cNvGrpSpPr/>
            <p:nvPr/>
          </p:nvGrpSpPr>
          <p:grpSpPr bwMode="auto">
            <a:xfrm>
              <a:off x="0" y="0"/>
              <a:ext cx="4863232" cy="443904"/>
              <a:chOff x="0" y="0"/>
              <a:chExt cx="4863232" cy="443904"/>
            </a:xfrm>
          </p:grpSpPr>
          <p:sp>
            <p:nvSpPr>
              <p:cNvPr id="71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9936"/>
              </a:xfrm>
              <a:prstGeom prst="homePlate">
                <a:avLst>
                  <a:gd name="adj" fmla="val 5616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不好意思</a:t>
                </a:r>
                <a:endParaRPr lang="zh-CN" altLang="en-US" sz="1600" b="1" i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9936"/>
              </a:xfrm>
              <a:prstGeom prst="homePlate">
                <a:avLst>
                  <a:gd name="adj" fmla="val 5616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打扰您一下</a:t>
                </a:r>
                <a:endParaRPr lang="zh-CN" altLang="en-US" dirty="0"/>
              </a:p>
            </p:txBody>
          </p:sp>
        </p:grpSp>
        <p:grpSp>
          <p:nvGrpSpPr>
            <p:cNvPr id="65" name="组合 25"/>
            <p:cNvGrpSpPr/>
            <p:nvPr/>
          </p:nvGrpSpPr>
          <p:grpSpPr bwMode="auto">
            <a:xfrm>
              <a:off x="0" y="720080"/>
              <a:ext cx="4863232" cy="439936"/>
              <a:chOff x="0" y="0"/>
              <a:chExt cx="4863232" cy="439936"/>
            </a:xfrm>
          </p:grpSpPr>
          <p:sp>
            <p:nvSpPr>
              <p:cNvPr id="69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对不起</a:t>
                </a:r>
                <a:endParaRPr lang="zh-CN" altLang="en-US"/>
              </a:p>
            </p:txBody>
          </p:sp>
          <p:sp>
            <p:nvSpPr>
              <p:cNvPr id="70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请教您一下</a:t>
                </a:r>
                <a:endParaRPr lang="zh-CN" altLang="en-US"/>
              </a:p>
            </p:txBody>
          </p:sp>
        </p:grpSp>
        <p:grpSp>
          <p:nvGrpSpPr>
            <p:cNvPr id="66" name="组合 26"/>
            <p:cNvGrpSpPr/>
            <p:nvPr/>
          </p:nvGrpSpPr>
          <p:grpSpPr bwMode="auto">
            <a:xfrm>
              <a:off x="0" y="1440160"/>
              <a:ext cx="4863232" cy="439936"/>
              <a:chOff x="0" y="0"/>
              <a:chExt cx="4863232" cy="439936"/>
            </a:xfrm>
          </p:grpSpPr>
          <p:sp>
            <p:nvSpPr>
              <p:cNvPr id="67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2000"/>
              </a:xfrm>
              <a:prstGeom prst="homePlate">
                <a:avLst>
                  <a:gd name="adj" fmla="val 56162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真是抱歉</a:t>
                </a:r>
                <a:endParaRPr lang="zh-CN" altLang="en-US"/>
              </a:p>
            </p:txBody>
          </p:sp>
          <p:sp>
            <p:nvSpPr>
              <p:cNvPr id="68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麻烦您</a:t>
                </a:r>
                <a:endParaRPr lang="zh-CN" altLang="en-US"/>
              </a:p>
            </p:txBody>
          </p:sp>
        </p:grpSp>
      </p:grpSp>
      <p:pic>
        <p:nvPicPr>
          <p:cNvPr id="79" name="图片 7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4852909" y="1765007"/>
            <a:ext cx="1340584" cy="4234088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852697" y="1447287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177527" y="3205498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41510" y="4838060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65"/>
          <p:cNvSpPr txBox="1"/>
          <p:nvPr/>
        </p:nvSpPr>
        <p:spPr>
          <a:xfrm>
            <a:off x="1200856" y="1770451"/>
            <a:ext cx="3597956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每个人的内心深处最深切的渴望是得到别人的赞美。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林肯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TextBox 67"/>
          <p:cNvSpPr txBox="1"/>
          <p:nvPr/>
        </p:nvSpPr>
        <p:spPr>
          <a:xfrm>
            <a:off x="845255" y="3574984"/>
            <a:ext cx="3092540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我可以凭着别人的赞赏愉快地生活两到三个月。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马克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•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吐温</a:t>
            </a:r>
            <a:endParaRPr lang="zh-CN" altLang="en-US" sz="1600" dirty="0"/>
          </a:p>
        </p:txBody>
      </p:sp>
      <p:sp>
        <p:nvSpPr>
          <p:cNvPr id="49" name="TextBox 69"/>
          <p:cNvSpPr txBox="1"/>
          <p:nvPr/>
        </p:nvSpPr>
        <p:spPr>
          <a:xfrm>
            <a:off x="1200856" y="5489617"/>
            <a:ext cx="3498938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发现别人的优点，实际上就等于肯定自我，说明你谦虚好学。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——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乔治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•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梅奥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0" name="Line 39"/>
          <p:cNvSpPr>
            <a:spLocks noChangeShapeType="1"/>
          </p:cNvSpPr>
          <p:nvPr/>
        </p:nvSpPr>
        <p:spPr bwMode="auto">
          <a:xfrm>
            <a:off x="6792343" y="2584819"/>
            <a:ext cx="1220208" cy="600238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51" name="Line 40"/>
          <p:cNvSpPr>
            <a:spLocks noChangeShapeType="1"/>
          </p:cNvSpPr>
          <p:nvPr/>
        </p:nvSpPr>
        <p:spPr bwMode="auto">
          <a:xfrm>
            <a:off x="6161296" y="3909367"/>
            <a:ext cx="1655516" cy="1682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V="1">
            <a:off x="6734657" y="4636862"/>
            <a:ext cx="1272310" cy="51112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236754" y="2368518"/>
            <a:ext cx="3041452" cy="3042552"/>
            <a:chOff x="1403648" y="1115468"/>
            <a:chExt cx="1294414" cy="1294414"/>
          </a:xfrm>
        </p:grpSpPr>
        <p:sp>
          <p:nvSpPr>
            <p:cNvPr id="54" name="椭圆 53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同心圆 56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8" name="矩形 4"/>
          <p:cNvSpPr>
            <a:spLocks noChangeArrowheads="1"/>
          </p:cNvSpPr>
          <p:nvPr/>
        </p:nvSpPr>
        <p:spPr bwMode="auto">
          <a:xfrm>
            <a:off x="9023946" y="3670840"/>
            <a:ext cx="146706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5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语言赞</a:t>
            </a:r>
            <a:r>
              <a:rPr lang="zh-CN" altLang="en-US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</a:t>
            </a:r>
            <a:endParaRPr lang="zh-CN" altLang="en-US" sz="2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7" grpId="0" animBg="1"/>
      <p:bldP spid="47" grpId="0"/>
      <p:bldP spid="48" grpId="0"/>
      <p:bldP spid="49" grpId="0"/>
      <p:bldP spid="50" grpId="0" animBg="1"/>
      <p:bldP spid="51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49" name="矩形 17"/>
          <p:cNvSpPr>
            <a:spLocks noChangeArrowheads="1"/>
          </p:cNvSpPr>
          <p:nvPr/>
        </p:nvSpPr>
        <p:spPr bwMode="auto">
          <a:xfrm>
            <a:off x="2924588" y="1371600"/>
            <a:ext cx="8693606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让对方多谈自己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多讲对方感兴趣且积极乐观的话题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文本框 5"/>
          <p:cNvSpPr>
            <a:spLocks noChangeArrowheads="1"/>
          </p:cNvSpPr>
          <p:nvPr/>
        </p:nvSpPr>
        <p:spPr bwMode="auto">
          <a:xfrm>
            <a:off x="692856" y="2781300"/>
            <a:ext cx="12111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安全话题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文本框 21"/>
          <p:cNvSpPr>
            <a:spLocks noChangeArrowheads="1"/>
          </p:cNvSpPr>
          <p:nvPr/>
        </p:nvSpPr>
        <p:spPr bwMode="auto">
          <a:xfrm>
            <a:off x="692856" y="4535488"/>
            <a:ext cx="12111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轻松话题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文本框 22"/>
          <p:cNvSpPr>
            <a:spLocks noChangeArrowheads="1"/>
          </p:cNvSpPr>
          <p:nvPr/>
        </p:nvSpPr>
        <p:spPr bwMode="auto">
          <a:xfrm>
            <a:off x="6462666" y="2781300"/>
            <a:ext cx="19793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商务交往五不谈</a:t>
            </a:r>
            <a:endParaRPr lang="zh-CN" altLang="en-US"/>
          </a:p>
        </p:txBody>
      </p:sp>
      <p:sp>
        <p:nvSpPr>
          <p:cNvPr id="53" name="文本框 23"/>
          <p:cNvSpPr>
            <a:spLocks noChangeArrowheads="1"/>
          </p:cNvSpPr>
          <p:nvPr/>
        </p:nvSpPr>
        <p:spPr bwMode="auto">
          <a:xfrm>
            <a:off x="6462666" y="4535488"/>
            <a:ext cx="19793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私人问题五不问</a:t>
            </a:r>
            <a:endParaRPr lang="zh-CN" altLang="en-US" dirty="0"/>
          </a:p>
        </p:txBody>
      </p:sp>
      <p:sp>
        <p:nvSpPr>
          <p:cNvPr id="54" name="椭圆 6"/>
          <p:cNvSpPr>
            <a:spLocks noChangeArrowheads="1"/>
          </p:cNvSpPr>
          <p:nvPr/>
        </p:nvSpPr>
        <p:spPr bwMode="auto">
          <a:xfrm>
            <a:off x="692855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历史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椭圆 26"/>
          <p:cNvSpPr>
            <a:spLocks noChangeArrowheads="1"/>
          </p:cNvSpPr>
          <p:nvPr/>
        </p:nvSpPr>
        <p:spPr bwMode="auto">
          <a:xfrm>
            <a:off x="1749992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地理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椭圆 27"/>
          <p:cNvSpPr>
            <a:spLocks noChangeArrowheads="1"/>
          </p:cNvSpPr>
          <p:nvPr/>
        </p:nvSpPr>
        <p:spPr bwMode="auto">
          <a:xfrm>
            <a:off x="2807130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建筑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椭圆 28"/>
          <p:cNvSpPr>
            <a:spLocks noChangeArrowheads="1"/>
          </p:cNvSpPr>
          <p:nvPr/>
        </p:nvSpPr>
        <p:spPr bwMode="auto">
          <a:xfrm>
            <a:off x="4922992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风土人情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椭圆 29"/>
          <p:cNvSpPr>
            <a:spLocks noChangeArrowheads="1"/>
          </p:cNvSpPr>
          <p:nvPr/>
        </p:nvSpPr>
        <p:spPr bwMode="auto">
          <a:xfrm>
            <a:off x="3865855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艺术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椭圆 30"/>
          <p:cNvSpPr>
            <a:spLocks noChangeArrowheads="1"/>
          </p:cNvSpPr>
          <p:nvPr/>
        </p:nvSpPr>
        <p:spPr bwMode="auto">
          <a:xfrm>
            <a:off x="6462667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政治宗教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椭圆 31"/>
          <p:cNvSpPr>
            <a:spLocks noChangeArrowheads="1"/>
          </p:cNvSpPr>
          <p:nvPr/>
        </p:nvSpPr>
        <p:spPr bwMode="auto">
          <a:xfrm>
            <a:off x="7519804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机密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椭圆 32"/>
          <p:cNvSpPr>
            <a:spLocks noChangeArrowheads="1"/>
          </p:cNvSpPr>
          <p:nvPr/>
        </p:nvSpPr>
        <p:spPr bwMode="auto">
          <a:xfrm>
            <a:off x="8576942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同事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椭圆 34"/>
          <p:cNvSpPr>
            <a:spLocks noChangeArrowheads="1"/>
          </p:cNvSpPr>
          <p:nvPr/>
        </p:nvSpPr>
        <p:spPr bwMode="auto">
          <a:xfrm>
            <a:off x="9634079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低俗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椭圆 35"/>
          <p:cNvSpPr>
            <a:spLocks noChangeArrowheads="1"/>
          </p:cNvSpPr>
          <p:nvPr/>
        </p:nvSpPr>
        <p:spPr bwMode="auto">
          <a:xfrm>
            <a:off x="10691216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隐私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椭圆 43"/>
          <p:cNvSpPr>
            <a:spLocks noChangeArrowheads="1"/>
          </p:cNvSpPr>
          <p:nvPr/>
        </p:nvSpPr>
        <p:spPr bwMode="auto">
          <a:xfrm>
            <a:off x="6462667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收入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椭圆 48"/>
          <p:cNvSpPr>
            <a:spLocks noChangeArrowheads="1"/>
          </p:cNvSpPr>
          <p:nvPr/>
        </p:nvSpPr>
        <p:spPr bwMode="auto">
          <a:xfrm>
            <a:off x="7519804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年龄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椭圆 49"/>
          <p:cNvSpPr>
            <a:spLocks noChangeArrowheads="1"/>
          </p:cNvSpPr>
          <p:nvPr/>
        </p:nvSpPr>
        <p:spPr bwMode="auto">
          <a:xfrm>
            <a:off x="857694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婚姻家庭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椭圆 50"/>
          <p:cNvSpPr>
            <a:spLocks noChangeArrowheads="1"/>
          </p:cNvSpPr>
          <p:nvPr/>
        </p:nvSpPr>
        <p:spPr bwMode="auto">
          <a:xfrm>
            <a:off x="9634079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健康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椭圆 51"/>
          <p:cNvSpPr>
            <a:spLocks noChangeArrowheads="1"/>
          </p:cNvSpPr>
          <p:nvPr/>
        </p:nvSpPr>
        <p:spPr bwMode="auto">
          <a:xfrm>
            <a:off x="10691216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经历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椭圆 52"/>
          <p:cNvSpPr>
            <a:spLocks noChangeArrowheads="1"/>
          </p:cNvSpPr>
          <p:nvPr/>
        </p:nvSpPr>
        <p:spPr bwMode="auto">
          <a:xfrm>
            <a:off x="692855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影视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椭圆 53"/>
          <p:cNvSpPr>
            <a:spLocks noChangeArrowheads="1"/>
          </p:cNvSpPr>
          <p:nvPr/>
        </p:nvSpPr>
        <p:spPr bwMode="auto">
          <a:xfrm>
            <a:off x="174999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体育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" name="椭圆 54"/>
          <p:cNvSpPr>
            <a:spLocks noChangeArrowheads="1"/>
          </p:cNvSpPr>
          <p:nvPr/>
        </p:nvSpPr>
        <p:spPr bwMode="auto">
          <a:xfrm>
            <a:off x="2807130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时尚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椭圆 55"/>
          <p:cNvSpPr>
            <a:spLocks noChangeArrowheads="1"/>
          </p:cNvSpPr>
          <p:nvPr/>
        </p:nvSpPr>
        <p:spPr bwMode="auto">
          <a:xfrm>
            <a:off x="492299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天气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" name="椭圆 56"/>
          <p:cNvSpPr>
            <a:spLocks noChangeArrowheads="1"/>
          </p:cNvSpPr>
          <p:nvPr/>
        </p:nvSpPr>
        <p:spPr bwMode="auto">
          <a:xfrm>
            <a:off x="3865855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小吃</a:t>
            </a:r>
            <a:endParaRPr lang="zh-CN" altLang="en-US" sz="2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9" grpId="0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 smtClean="0"/>
              <a:t>03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</a:t>
            </a:r>
            <a:r>
              <a:rPr lang="zh-CN" altLang="en-US" sz="6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话礼仪</a:t>
            </a:r>
            <a:endParaRPr lang="zh-CN" altLang="en-US" sz="6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文雅</a:t>
              </a:r>
              <a:endParaRPr lang="zh-CN" altLang="en-US" sz="25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1" name="矩形 11"/>
          <p:cNvSpPr>
            <a:spLocks noChangeArrowheads="1"/>
          </p:cNvSpPr>
          <p:nvPr/>
        </p:nvSpPr>
        <p:spPr bwMode="auto">
          <a:xfrm>
            <a:off x="2318413" y="2803525"/>
            <a:ext cx="76825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三声内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接听，因故未及时接听说抱歉；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应先问候，然后自报家门；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、接听外部电话时：“您好，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XX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公司！”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、接听内部电话时：“您好，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XX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部！”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不可以“喂，喂”或者“你是谁呀”像查户口似的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声音适中、愉快、亲切；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微笑接听电话，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你的微笑对方听得见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331913" y="1366669"/>
            <a:ext cx="2227346" cy="416316"/>
            <a:chOff x="603196" y="3180076"/>
            <a:chExt cx="1670727" cy="312165"/>
          </a:xfrm>
        </p:grpSpPr>
        <p:sp>
          <p:nvSpPr>
            <p:cNvPr id="53" name="圆角矩形 52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2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4" name="矩形 53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1.</a:t>
              </a:r>
              <a:r>
                <a:rPr lang="zh-CN" altLang="en-US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接电话</a:t>
              </a:r>
              <a:endParaRPr lang="en-US" altLang="zh-CN" sz="19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547341"/>
            <a:ext cx="3233140" cy="281970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598141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4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68" name="矩形 11"/>
          <p:cNvSpPr>
            <a:spLocks noChangeArrowheads="1"/>
          </p:cNvSpPr>
          <p:nvPr/>
        </p:nvSpPr>
        <p:spPr bwMode="auto">
          <a:xfrm>
            <a:off x="4490151" y="2430463"/>
            <a:ext cx="5999969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被呼叫同事不在座位上时，邻座同事可代为接听；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“请问您是找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××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吗？他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/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她临时有事走开了，需要我代为转达吗？”或“请您稍后再来电话好吗？”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切忌只说“不在”，应做好记录（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5W1H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）后转达；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9" name="圆角矩形 6"/>
          <p:cNvSpPr>
            <a:spLocks noChangeArrowheads="1"/>
          </p:cNvSpPr>
          <p:nvPr/>
        </p:nvSpPr>
        <p:spPr bwMode="auto">
          <a:xfrm>
            <a:off x="4490151" y="4543426"/>
            <a:ext cx="5860287" cy="1116012"/>
          </a:xfrm>
          <a:prstGeom prst="roundRect">
            <a:avLst>
              <a:gd name="adj" fmla="val 5000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0" name="矩形 7"/>
          <p:cNvSpPr>
            <a:spLocks noChangeArrowheads="1"/>
          </p:cNvSpPr>
          <p:nvPr/>
        </p:nvSpPr>
        <p:spPr bwMode="auto">
          <a:xfrm>
            <a:off x="4617133" y="4656140"/>
            <a:ext cx="5593622" cy="8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永远不要对打来的电话说：“我不知道！”这是一种不负责任的、非常不职业化的表现。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503613" y="1366669"/>
            <a:ext cx="2227346" cy="416316"/>
            <a:chOff x="603196" y="3180076"/>
            <a:chExt cx="1670727" cy="312165"/>
          </a:xfrm>
        </p:grpSpPr>
        <p:sp>
          <p:nvSpPr>
            <p:cNvPr id="72" name="圆角矩形 71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2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矩形 72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2.</a:t>
              </a:r>
              <a:r>
                <a:rPr lang="zh-CN" altLang="en-US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待接电话</a:t>
              </a:r>
              <a:endParaRPr lang="en-US" altLang="zh-CN" sz="19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75" name="图片 7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4468" y="4525964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8" grpId="0"/>
      <p:bldP spid="69" grpId="0" animBg="1"/>
      <p:bldP spid="7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solidFill>
                <a:schemeClr val="tx1">
                  <a:lumMod val="95000"/>
                  <a:lumOff val="5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1" name="圆角矩形 50"/>
          <p:cNvSpPr/>
          <p:nvPr/>
        </p:nvSpPr>
        <p:spPr bwMode="auto">
          <a:xfrm rot="10800000">
            <a:off x="5018977" y="1676135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 bwMode="auto">
          <a:xfrm rot="10800000">
            <a:off x="5018977" y="3369415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 bwMode="auto">
          <a:xfrm rot="10800000">
            <a:off x="5018977" y="5087823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任意多边形 8"/>
          <p:cNvSpPr/>
          <p:nvPr/>
        </p:nvSpPr>
        <p:spPr bwMode="auto">
          <a:xfrm rot="16200000">
            <a:off x="3898962" y="3082284"/>
            <a:ext cx="1231262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3780639" y="3368769"/>
            <a:ext cx="1056654" cy="1056141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任意多边形 15"/>
          <p:cNvSpPr/>
          <p:nvPr/>
        </p:nvSpPr>
        <p:spPr bwMode="auto">
          <a:xfrm rot="16200000">
            <a:off x="3898314" y="4761514"/>
            <a:ext cx="1232558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Oval 53"/>
          <p:cNvSpPr>
            <a:spLocks noChangeArrowheads="1"/>
          </p:cNvSpPr>
          <p:nvPr/>
        </p:nvSpPr>
        <p:spPr bwMode="auto">
          <a:xfrm>
            <a:off x="3780639" y="5047442"/>
            <a:ext cx="1056654" cy="1057252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28"/>
          <p:cNvSpPr txBox="1"/>
          <p:nvPr/>
        </p:nvSpPr>
        <p:spPr>
          <a:xfrm>
            <a:off x="3793926" y="357539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30"/>
          <p:cNvSpPr txBox="1"/>
          <p:nvPr/>
        </p:nvSpPr>
        <p:spPr>
          <a:xfrm>
            <a:off x="3779412" y="526731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时长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任意多边形 8"/>
          <p:cNvSpPr/>
          <p:nvPr/>
        </p:nvSpPr>
        <p:spPr bwMode="auto">
          <a:xfrm rot="16200000">
            <a:off x="3898962" y="1376491"/>
            <a:ext cx="1231262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Oval 53"/>
          <p:cNvSpPr>
            <a:spLocks noChangeArrowheads="1"/>
          </p:cNvSpPr>
          <p:nvPr/>
        </p:nvSpPr>
        <p:spPr bwMode="auto">
          <a:xfrm>
            <a:off x="3780639" y="1662976"/>
            <a:ext cx="1056654" cy="1056141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8"/>
          <p:cNvSpPr txBox="1"/>
          <p:nvPr/>
        </p:nvSpPr>
        <p:spPr>
          <a:xfrm>
            <a:off x="3779412" y="189426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12"/>
          <p:cNvGrpSpPr/>
          <p:nvPr/>
        </p:nvGrpSpPr>
        <p:grpSpPr bwMode="auto">
          <a:xfrm>
            <a:off x="984226" y="2975365"/>
            <a:ext cx="2599774" cy="1964877"/>
            <a:chOff x="2124319" y="2959375"/>
            <a:chExt cx="2331146" cy="1762708"/>
          </a:xfrm>
          <a:solidFill>
            <a:schemeClr val="bg1">
              <a:lumMod val="50000"/>
            </a:schemeClr>
          </a:solidFill>
        </p:grpSpPr>
        <p:sp>
          <p:nvSpPr>
            <p:cNvPr id="64" name="任意多边形 8"/>
            <p:cNvSpPr/>
            <p:nvPr/>
          </p:nvSpPr>
          <p:spPr bwMode="auto">
            <a:xfrm rot="-5400000">
              <a:off x="2408538" y="2675156"/>
              <a:ext cx="1762708" cy="2331146"/>
            </a:xfrm>
            <a:custGeom>
              <a:avLst/>
              <a:gdLst>
                <a:gd name="T0" fmla="*/ 881353 w 1762708"/>
                <a:gd name="T1" fmla="*/ 0 h 2331146"/>
                <a:gd name="T2" fmla="*/ 881354 w 1762708"/>
                <a:gd name="T3" fmla="*/ 0 h 2331146"/>
                <a:gd name="T4" fmla="*/ 881354 w 1762708"/>
                <a:gd name="T5" fmla="*/ 0 h 2331146"/>
                <a:gd name="T6" fmla="*/ 1762708 w 1762708"/>
                <a:gd name="T7" fmla="*/ 881354 h 2331146"/>
                <a:gd name="T8" fmla="*/ 1374127 w 1762708"/>
                <a:gd name="T9" fmla="*/ 1612187 h 2331146"/>
                <a:gd name="T10" fmla="*/ 1372283 w 1762708"/>
                <a:gd name="T11" fmla="*/ 1613188 h 2331146"/>
                <a:gd name="T12" fmla="*/ 1372283 w 1762708"/>
                <a:gd name="T13" fmla="*/ 1855121 h 2331146"/>
                <a:gd name="T14" fmla="*/ 1503445 w 1762708"/>
                <a:gd name="T15" fmla="*/ 1855121 h 2331146"/>
                <a:gd name="T16" fmla="*/ 881353 w 1762708"/>
                <a:gd name="T17" fmla="*/ 2331146 h 2331146"/>
                <a:gd name="T18" fmla="*/ 259261 w 1762708"/>
                <a:gd name="T19" fmla="*/ 1855121 h 2331146"/>
                <a:gd name="T20" fmla="*/ 390423 w 1762708"/>
                <a:gd name="T21" fmla="*/ 1855121 h 2331146"/>
                <a:gd name="T22" fmla="*/ 390423 w 1762708"/>
                <a:gd name="T23" fmla="*/ 1613187 h 2331146"/>
                <a:gd name="T24" fmla="*/ 388581 w 1762708"/>
                <a:gd name="T25" fmla="*/ 1612187 h 2331146"/>
                <a:gd name="T26" fmla="*/ 0 w 1762708"/>
                <a:gd name="T27" fmla="*/ 881354 h 2331146"/>
                <a:gd name="T28" fmla="*/ 703731 w 1762708"/>
                <a:gd name="T29" fmla="*/ 17906 h 2331146"/>
                <a:gd name="T30" fmla="*/ 717461 w 1762708"/>
                <a:gd name="T31" fmla="*/ 16522 h 2331146"/>
                <a:gd name="T32" fmla="*/ 717462 w 1762708"/>
                <a:gd name="T33" fmla="*/ 16522 h 2331146"/>
                <a:gd name="T34" fmla="*/ 881353 w 1762708"/>
                <a:gd name="T35" fmla="*/ 0 h 233114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62708" h="2331146">
                  <a:moveTo>
                    <a:pt x="881353" y="0"/>
                  </a:moveTo>
                  <a:lnTo>
                    <a:pt x="881354" y="0"/>
                  </a:lnTo>
                  <a:cubicBezTo>
                    <a:pt x="1368112" y="0"/>
                    <a:pt x="1762708" y="394596"/>
                    <a:pt x="1762708" y="881354"/>
                  </a:cubicBezTo>
                  <a:cubicBezTo>
                    <a:pt x="1762708" y="1185578"/>
                    <a:pt x="1608569" y="1453801"/>
                    <a:pt x="1374127" y="1612187"/>
                  </a:cubicBezTo>
                  <a:lnTo>
                    <a:pt x="1372283" y="1613188"/>
                  </a:lnTo>
                  <a:lnTo>
                    <a:pt x="1372283" y="1855121"/>
                  </a:lnTo>
                  <a:lnTo>
                    <a:pt x="1503445" y="1855121"/>
                  </a:lnTo>
                  <a:lnTo>
                    <a:pt x="881353" y="2331146"/>
                  </a:lnTo>
                  <a:lnTo>
                    <a:pt x="259261" y="1855121"/>
                  </a:lnTo>
                  <a:lnTo>
                    <a:pt x="390423" y="1855121"/>
                  </a:lnTo>
                  <a:lnTo>
                    <a:pt x="390423" y="1613187"/>
                  </a:lnTo>
                  <a:lnTo>
                    <a:pt x="388581" y="1612187"/>
                  </a:lnTo>
                  <a:cubicBezTo>
                    <a:pt x="154139" y="1453801"/>
                    <a:pt x="0" y="1185578"/>
                    <a:pt x="0" y="881354"/>
                  </a:cubicBezTo>
                  <a:cubicBezTo>
                    <a:pt x="0" y="455441"/>
                    <a:pt x="302113" y="100089"/>
                    <a:pt x="703731" y="17906"/>
                  </a:cubicBezTo>
                  <a:lnTo>
                    <a:pt x="717461" y="16522"/>
                  </a:lnTo>
                  <a:lnTo>
                    <a:pt x="717462" y="16522"/>
                  </a:lnTo>
                  <a:cubicBezTo>
                    <a:pt x="770400" y="5689"/>
                    <a:pt x="825213" y="0"/>
                    <a:pt x="881353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</a:ln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2239655" y="3084729"/>
              <a:ext cx="1512000" cy="1512000"/>
            </a:xfrm>
            <a:prstGeom prst="ellipse">
              <a:avLst/>
            </a:prstGeom>
            <a:grpFill/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Rectangle 7"/>
          <p:cNvSpPr>
            <a:spLocks noChangeArrowheads="1"/>
          </p:cNvSpPr>
          <p:nvPr/>
        </p:nvSpPr>
        <p:spPr bwMode="auto">
          <a:xfrm>
            <a:off x="1396275" y="3395047"/>
            <a:ext cx="158417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18565">
              <a:defRPr/>
            </a:pPr>
            <a:r>
              <a:rPr lang="zh-CN" altLang="en-US" sz="3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拨打</a:t>
            </a:r>
            <a:endParaRPr lang="en-US" altLang="zh-CN" sz="36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8565">
              <a:defRPr/>
            </a:pPr>
            <a:r>
              <a:rPr lang="zh-CN" altLang="en-US" sz="3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</a:t>
            </a:r>
            <a:endParaRPr lang="zh-CN" altLang="en-US" sz="36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5441551" y="1777773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5441551" y="3488112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441551" y="5189462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27"/>
          <p:cNvSpPr>
            <a:spLocks noChangeArrowheads="1"/>
          </p:cNvSpPr>
          <p:nvPr/>
        </p:nvSpPr>
        <p:spPr bwMode="auto">
          <a:xfrm>
            <a:off x="5592738" y="1802482"/>
            <a:ext cx="5112568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公务电话最好避开节假日、晚上、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至次日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、临近下班时间等时间段。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1" name="矩形 27"/>
          <p:cNvSpPr>
            <a:spLocks noChangeArrowheads="1"/>
          </p:cNvSpPr>
          <p:nvPr/>
        </p:nvSpPr>
        <p:spPr bwMode="auto">
          <a:xfrm>
            <a:off x="5592738" y="3538447"/>
            <a:ext cx="511256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私人电话不要在办公室打，要避开同事，打电话如果你要在公众空间的话实际上是一种噪音骚扰，非紧急事情尽量不要在公众场所打电话。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2" name="矩形 27"/>
          <p:cNvSpPr>
            <a:spLocks noChangeArrowheads="1"/>
          </p:cNvSpPr>
          <p:nvPr/>
        </p:nvSpPr>
        <p:spPr bwMode="auto">
          <a:xfrm>
            <a:off x="5592739" y="5399700"/>
            <a:ext cx="5003485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无重要事情，牢记三分钟原则。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909513" y="1226969"/>
            <a:ext cx="2227346" cy="416316"/>
            <a:chOff x="603196" y="3180076"/>
            <a:chExt cx="1670727" cy="312165"/>
          </a:xfrm>
        </p:grpSpPr>
        <p:sp>
          <p:nvSpPr>
            <p:cNvPr id="74" name="圆角矩形 73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6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3.</a:t>
              </a:r>
              <a:r>
                <a:rPr lang="zh-CN" altLang="en-US" sz="1900" b="1" cap="all" dirty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拨打电话</a:t>
              </a:r>
              <a:endParaRPr lang="en-US" altLang="zh-CN" sz="1900" b="1" cap="all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5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5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650"/>
                            </p:stCondLst>
                            <p:childTnLst>
                              <p:par>
                                <p:cTn id="9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150"/>
                            </p:stCondLst>
                            <p:childTnLst>
                              <p:par>
                                <p:cTn id="9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65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15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6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150"/>
                            </p:stCondLst>
                            <p:childTnLst>
                              <p:par>
                                <p:cTn id="1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6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15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6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62" grpId="0"/>
      <p:bldP spid="66" grpId="0"/>
      <p:bldP spid="67" grpId="0" animBg="1"/>
      <p:bldP spid="68" grpId="0" animBg="1"/>
      <p:bldP spid="69" grpId="0" animBg="1"/>
      <p:bldP spid="70" grpId="0"/>
      <p:bldP spid="71" grpId="0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  <a:endParaRPr lang="zh-CN" altLang="en-US" sz="3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26483" y="1564656"/>
            <a:ext cx="3519256" cy="109703"/>
            <a:chOff x="3904783" y="1674310"/>
            <a:chExt cx="3519256" cy="109703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3904783" y="1718973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39" name="椭圆 38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395095" y="2821050"/>
            <a:ext cx="2136130" cy="109703"/>
            <a:chOff x="5287909" y="1674310"/>
            <a:chExt cx="2136130" cy="109703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5287909" y="1718973"/>
              <a:ext cx="2019671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42" name="椭圆 41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3" name="任意多边形 42"/>
          <p:cNvSpPr/>
          <p:nvPr/>
        </p:nvSpPr>
        <p:spPr>
          <a:xfrm>
            <a:off x="3324458" y="1525164"/>
            <a:ext cx="2071340" cy="4143828"/>
          </a:xfrm>
          <a:custGeom>
            <a:avLst/>
            <a:gdLst>
              <a:gd name="connsiteX0" fmla="*/ 0 w 2468160"/>
              <a:gd name="connsiteY0" fmla="*/ 0 h 4937688"/>
              <a:gd name="connsiteX1" fmla="*/ 251709 w 2468160"/>
              <a:gd name="connsiteY1" fmla="*/ 12711 h 4937688"/>
              <a:gd name="connsiteX2" fmla="*/ 2468160 w 2468160"/>
              <a:gd name="connsiteY2" fmla="*/ 2468844 h 4937688"/>
              <a:gd name="connsiteX3" fmla="*/ 251709 w 2468160"/>
              <a:gd name="connsiteY3" fmla="*/ 4924978 h 4937688"/>
              <a:gd name="connsiteX4" fmla="*/ 0 w 2468160"/>
              <a:gd name="connsiteY4" fmla="*/ 4937688 h 4937688"/>
              <a:gd name="connsiteX5" fmla="*/ 0 w 2468160"/>
              <a:gd name="connsiteY5" fmla="*/ 4688120 h 4937688"/>
              <a:gd name="connsiteX6" fmla="*/ 226192 w 2468160"/>
              <a:gd name="connsiteY6" fmla="*/ 4676698 h 4937688"/>
              <a:gd name="connsiteX7" fmla="*/ 2218592 w 2468160"/>
              <a:gd name="connsiteY7" fmla="*/ 2468844 h 4937688"/>
              <a:gd name="connsiteX8" fmla="*/ 226192 w 2468160"/>
              <a:gd name="connsiteY8" fmla="*/ 260990 h 4937688"/>
              <a:gd name="connsiteX9" fmla="*/ 0 w 2468160"/>
              <a:gd name="connsiteY9" fmla="*/ 249569 h 493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8160" h="4937688">
                <a:moveTo>
                  <a:pt x="0" y="0"/>
                </a:moveTo>
                <a:lnTo>
                  <a:pt x="251709" y="12711"/>
                </a:lnTo>
                <a:cubicBezTo>
                  <a:pt x="1496657" y="139142"/>
                  <a:pt x="2468160" y="1190539"/>
                  <a:pt x="2468160" y="2468844"/>
                </a:cubicBezTo>
                <a:cubicBezTo>
                  <a:pt x="2468160" y="3747149"/>
                  <a:pt x="1496657" y="4798546"/>
                  <a:pt x="251709" y="4924978"/>
                </a:cubicBezTo>
                <a:lnTo>
                  <a:pt x="0" y="4937688"/>
                </a:lnTo>
                <a:lnTo>
                  <a:pt x="0" y="4688120"/>
                </a:lnTo>
                <a:lnTo>
                  <a:pt x="226192" y="4676698"/>
                </a:lnTo>
                <a:cubicBezTo>
                  <a:pt x="1345293" y="4563047"/>
                  <a:pt x="2218592" y="3617931"/>
                  <a:pt x="2218592" y="2468844"/>
                </a:cubicBezTo>
                <a:cubicBezTo>
                  <a:pt x="2218592" y="1319758"/>
                  <a:pt x="1345293" y="374641"/>
                  <a:pt x="226192" y="260990"/>
                </a:cubicBezTo>
                <a:lnTo>
                  <a:pt x="0" y="24956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innerShdw blurRad="76200" dist="381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278379" y="1247924"/>
            <a:ext cx="819955" cy="726710"/>
            <a:chOff x="3295850" y="2263220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45" name="Freeform 5"/>
            <p:cNvSpPr/>
            <p:nvPr/>
          </p:nvSpPr>
          <p:spPr bwMode="auto">
            <a:xfrm rot="10800000">
              <a:off x="3295850" y="2263220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47" name="Freeform 5"/>
          <p:cNvSpPr/>
          <p:nvPr/>
        </p:nvSpPr>
        <p:spPr bwMode="auto">
          <a:xfrm rot="10800000">
            <a:off x="2378415" y="2647677"/>
            <a:ext cx="2142438" cy="189880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ysClr val="window" lastClr="FFFFFF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48" name="文本框 138"/>
          <p:cNvSpPr txBox="1"/>
          <p:nvPr/>
        </p:nvSpPr>
        <p:spPr>
          <a:xfrm>
            <a:off x="3249454" y="1359857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646716" y="2498122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50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1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2" name="文本框 146"/>
          <p:cNvSpPr txBox="1"/>
          <p:nvPr/>
        </p:nvSpPr>
        <p:spPr>
          <a:xfrm>
            <a:off x="4632904" y="2602485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441879" y="4262501"/>
            <a:ext cx="2103861" cy="109703"/>
            <a:chOff x="5320178" y="1674310"/>
            <a:chExt cx="2103861" cy="109703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320178" y="1718973"/>
              <a:ext cx="198740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55" name="椭圆 54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672024" y="3930376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57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8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9" name="文本框 156"/>
          <p:cNvSpPr txBox="1"/>
          <p:nvPr/>
        </p:nvSpPr>
        <p:spPr>
          <a:xfrm>
            <a:off x="4648688" y="4036239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011243" y="5524567"/>
            <a:ext cx="3527740" cy="109703"/>
            <a:chOff x="3889543" y="2155351"/>
            <a:chExt cx="3527740" cy="109703"/>
          </a:xfrm>
        </p:grpSpPr>
        <p:cxnSp>
          <p:nvCxnSpPr>
            <p:cNvPr id="61" name="直接连接符 60"/>
            <p:cNvCxnSpPr/>
            <p:nvPr/>
          </p:nvCxnSpPr>
          <p:spPr>
            <a:xfrm flipV="1">
              <a:off x="3889543" y="2200015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62" name="椭圆 61"/>
            <p:cNvSpPr/>
            <p:nvPr/>
          </p:nvSpPr>
          <p:spPr>
            <a:xfrm>
              <a:off x="7307580" y="2155351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250536" y="5231241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64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5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66" name="文本框 166"/>
          <p:cNvSpPr txBox="1"/>
          <p:nvPr/>
        </p:nvSpPr>
        <p:spPr>
          <a:xfrm>
            <a:off x="3221612" y="5332985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947374" y="3072739"/>
            <a:ext cx="10086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拨打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632540" y="1220927"/>
            <a:ext cx="3906874" cy="866084"/>
            <a:chOff x="7098346" y="1613487"/>
            <a:chExt cx="3906874" cy="866084"/>
          </a:xfrm>
        </p:grpSpPr>
        <p:sp>
          <p:nvSpPr>
            <p:cNvPr id="69" name="矩形 68"/>
            <p:cNvSpPr/>
            <p:nvPr/>
          </p:nvSpPr>
          <p:spPr>
            <a:xfrm>
              <a:off x="7106578" y="1613487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问候对方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您好！请问您是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××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吗？</a:t>
              </a:r>
              <a:endParaRPr lang="zh-CN" altLang="en-US" sz="2000" b="1" i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611744" y="2400101"/>
            <a:ext cx="3913156" cy="851570"/>
            <a:chOff x="7092064" y="1628001"/>
            <a:chExt cx="3913156" cy="851570"/>
          </a:xfrm>
        </p:grpSpPr>
        <p:sp>
          <p:nvSpPr>
            <p:cNvPr id="72" name="矩形 71"/>
            <p:cNvSpPr/>
            <p:nvPr/>
          </p:nvSpPr>
          <p:spPr>
            <a:xfrm>
              <a:off x="7092064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自报家门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我是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××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单位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××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部门的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×××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32540" y="3896404"/>
            <a:ext cx="3906874" cy="851570"/>
            <a:chOff x="7098346" y="1628001"/>
            <a:chExt cx="3906874" cy="851570"/>
          </a:xfrm>
        </p:grpSpPr>
        <p:sp>
          <p:nvSpPr>
            <p:cNvPr id="75" name="矩形 74"/>
            <p:cNvSpPr/>
            <p:nvPr/>
          </p:nvSpPr>
          <p:spPr>
            <a:xfrm>
              <a:off x="7106578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所为何事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打电话的主要目的是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……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626260" y="5193193"/>
            <a:ext cx="3913155" cy="851570"/>
            <a:chOff x="7092065" y="1628001"/>
            <a:chExt cx="3913155" cy="851570"/>
          </a:xfrm>
        </p:grpSpPr>
        <p:sp>
          <p:nvSpPr>
            <p:cNvPr id="78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打搅您了，非常感谢！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7092065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告别用语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4468" y="4525964"/>
            <a:ext cx="3233140" cy="2819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0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3" grpId="0" animBg="1"/>
          <p:bldP spid="47" grpId="0" animBg="1"/>
          <p:bldP spid="48" grpId="0"/>
          <p:bldP spid="52" grpId="0"/>
          <p:bldP spid="59" grpId="0"/>
          <p:bldP spid="66" grpId="0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0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3" grpId="0" animBg="1"/>
          <p:bldP spid="47" grpId="0" animBg="1"/>
          <p:bldP spid="48" grpId="0"/>
          <p:bldP spid="52" grpId="0"/>
          <p:bldP spid="59" grpId="0"/>
          <p:bldP spid="66" grpId="0"/>
          <p:bldP spid="6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 smtClean="0"/>
              <a:t>04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smtClean="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60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文化</a:t>
              </a:r>
              <a:endParaRPr lang="zh-CN" altLang="en-US" sz="25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solidFill>
                <a:schemeClr val="bg1"/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32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76975" y="1753434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2253075" y="1746932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握手礼仪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993674" y="2122766"/>
            <a:ext cx="6983089" cy="1422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en-US" sz="1800" b="1" dirty="0" smtClean="0"/>
              <a:t>顺序：</a:t>
            </a:r>
            <a:endParaRPr lang="en-US" altLang="zh-CN" sz="1800" b="1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 smtClean="0"/>
              <a:t>尊者居先原则：上级、社会地位高、长者、女士上、主人为尊者。</a:t>
            </a:r>
            <a:endParaRPr lang="zh-CN" altLang="en-US" sz="16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 smtClean="0"/>
              <a:t>同性之间、平辈之间：先伸出手的表现更加礼貌。</a:t>
            </a:r>
            <a:endParaRPr lang="zh-CN" altLang="en-US" sz="16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 smtClean="0"/>
              <a:t>握手的力度</a:t>
            </a:r>
            <a:endParaRPr lang="zh-CN" altLang="en-US" sz="16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 smtClean="0"/>
              <a:t>握手的时间：</a:t>
            </a:r>
            <a:r>
              <a:rPr lang="en-US" altLang="zh-CN" sz="1600" dirty="0" smtClean="0"/>
              <a:t>3</a:t>
            </a:r>
            <a:r>
              <a:rPr lang="zh-CN" altLang="en-US" sz="1600" dirty="0" smtClean="0"/>
              <a:t>秒左右，以握上一两下为宜</a:t>
            </a:r>
            <a:endParaRPr lang="zh-CN" altLang="en-US" sz="16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5" grpId="0" animBg="1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32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95032" y="182611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1995625" y="1826117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握手礼仪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918439" y="2343014"/>
            <a:ext cx="2321377" cy="25085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单手握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手扣手式握手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双握式握手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9" name="Picture 4" descr="0952394345-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08" y="1650634"/>
            <a:ext cx="1442236" cy="890661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 descr="未命名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229" y="2699355"/>
            <a:ext cx="1200593" cy="139592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6" descr="2_12730579196TZZ_jpg_thumb_m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640" y="4179169"/>
            <a:ext cx="1509004" cy="106928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矩形 41"/>
          <p:cNvSpPr/>
          <p:nvPr/>
        </p:nvSpPr>
        <p:spPr>
          <a:xfrm>
            <a:off x="7790195" y="182611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3" name="Rectangle 3"/>
          <p:cNvSpPr txBox="1">
            <a:spLocks noRot="1" noChangeArrowheads="1"/>
          </p:cNvSpPr>
          <p:nvPr/>
        </p:nvSpPr>
        <p:spPr>
          <a:xfrm>
            <a:off x="8090242" y="2316436"/>
            <a:ext cx="2242478" cy="262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忌不讲先后顺序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忌坐着握手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忌拒绝握手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忌戴手套与人握手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166296" y="1826117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握手禁忌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5" grpId="0" animBg="1"/>
      <p:bldP spid="37" grpId="0"/>
      <p:bldP spid="38" grpId="0"/>
      <p:bldP spid="42" grpId="0" animBg="1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28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92229" y="1615672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2399481" y="1604500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名片礼仪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" name="Rectangle 3"/>
          <p:cNvSpPr txBox="1">
            <a:spLocks noRot="1" noChangeArrowheads="1"/>
          </p:cNvSpPr>
          <p:nvPr/>
        </p:nvSpPr>
        <p:spPr>
          <a:xfrm>
            <a:off x="2295985" y="2068739"/>
            <a:ext cx="815340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要分清对象和场合，递送“五”步曲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将名片拿出来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将名片正对着接受者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双手食指、拇指分别捏住名片上端的两角上身前倾</a:t>
            </a:r>
            <a:r>
              <a:rPr lang="en-US" altLang="zh-CN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15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度递送出去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“很高兴认识你”、“这是我的名片”、“希望常联系”等</a:t>
            </a:r>
            <a:endParaRPr lang="zh-CN" altLang="en-US" sz="16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7" grpId="0" animBg="1"/>
      <p:bldP spid="59" grpId="0"/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28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7" name="矩形 7"/>
          <p:cNvSpPr>
            <a:spLocks noChangeArrowheads="1"/>
          </p:cNvSpPr>
          <p:nvPr/>
        </p:nvSpPr>
        <p:spPr bwMode="auto">
          <a:xfrm>
            <a:off x="326534" y="2194719"/>
            <a:ext cx="4460294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二人同行：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右为尊，安全为尊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三人同行时：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四人同行时：分两排，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前排为尊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 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引路时，在客人的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左前方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至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步，并与客人保持步伐一致。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引路手势如右图。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5124121" y="2066018"/>
            <a:ext cx="6760283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上楼梯时，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尊者先上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；下楼梯时，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卑者先下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男女同行上楼梯，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男士在前女士在后，或左侧同行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升降电梯没有其他人的情况下，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在尊者之前进入电梯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，按住开的按钮，此时请尊者再进入电梯。如到出电梯时，按住开的按钮，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请尊者先出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（体现服务原则）。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电梯内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有人时，无论上下都应尊者优先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（体现优先原则）。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升降电梯愈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靠内侧是愈尊贵的位置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。进入电梯后，如有他人，可主动询问去几楼，并帮忙按下。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4804229" y="450757"/>
            <a:ext cx="43542" cy="54420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  <a:endParaRPr lang="zh-CN" altLang="en-US" sz="28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66881" y="197634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3263739" y="1960958"/>
            <a:ext cx="2023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语言交际礼仪</a:t>
            </a:r>
            <a:endParaRPr lang="zh-CN" altLang="en-US" sz="16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7" name="Rectangle 3"/>
          <p:cNvSpPr txBox="1">
            <a:spLocks noRot="1" noChangeArrowheads="1"/>
          </p:cNvSpPr>
          <p:nvPr/>
        </p:nvSpPr>
        <p:spPr>
          <a:xfrm>
            <a:off x="3126093" y="2630884"/>
            <a:ext cx="3989456" cy="28759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交谈举止礼仪</a:t>
            </a: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交谈界域</a:t>
            </a: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20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语言交谈技巧</a:t>
            </a: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en-US" altLang="zh-CN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8" name="Rectangle 3"/>
          <p:cNvSpPr txBox="1">
            <a:spLocks noRot="1" noChangeArrowheads="1"/>
          </p:cNvSpPr>
          <p:nvPr/>
        </p:nvSpPr>
        <p:spPr>
          <a:xfrm>
            <a:off x="5013854" y="2630884"/>
            <a:ext cx="4674962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目  光 表  情 体  态 手  势</a:t>
            </a: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en-US" altLang="zh-CN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9" name="Rectangle 3"/>
          <p:cNvSpPr txBox="1">
            <a:spLocks noRot="1" noChangeArrowheads="1"/>
          </p:cNvSpPr>
          <p:nvPr/>
        </p:nvSpPr>
        <p:spPr>
          <a:xfrm>
            <a:off x="5013854" y="3998039"/>
            <a:ext cx="4457578" cy="608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慎选话题  巧用委婉  善用夸赞  避免失言</a:t>
            </a:r>
            <a:endParaRPr lang="zh-CN" altLang="en-US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endParaRPr lang="en-US" altLang="zh-CN" sz="20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4" grpId="0" animBg="1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半闭框 32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半闭框 33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98" y="2499196"/>
            <a:ext cx="4381500" cy="43815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37" name="半闭框 36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537263" y="1949237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  </a:t>
            </a:r>
            <a:endParaRPr lang="en-US" altLang="zh-CN" sz="3500" smtClean="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  <a:p>
            <a:r>
              <a:rPr lang="zh-CN" altLang="en-US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感</a:t>
            </a:r>
            <a:r>
              <a:rPr lang="zh-CN" altLang="en-US" sz="5000" smtClean="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谢您的耐心学习</a:t>
            </a:r>
            <a:endParaRPr lang="zh-CN" altLang="en-US" sz="500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916610" y="3480028"/>
            <a:ext cx="4338873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9124797" y="89666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礼仪  礼节  礼貌</a:t>
            </a:r>
            <a:endParaRPr lang="en-US" altLang="zh-CN" sz="2000" smtClean="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文</a:t>
            </a:r>
            <a:r>
              <a:rPr lang="zh-CN" altLang="en-US" sz="2000" smtClean="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明  文雅  文化</a:t>
            </a:r>
            <a:endParaRPr lang="zh-CN" altLang="en-US" sz="200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184" y="2845508"/>
            <a:ext cx="3088432" cy="25268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  <p:bldP spid="38" grpId="0" animBg="1"/>
      <p:bldP spid="39" grpId="0"/>
      <p:bldP spid="4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7EE5"/>
      </a:accent1>
      <a:accent2>
        <a:srgbClr val="7B8994"/>
      </a:accent2>
      <a:accent3>
        <a:srgbClr val="47525D"/>
      </a:accent3>
      <a:accent4>
        <a:srgbClr val="3D464D"/>
      </a:accent4>
      <a:accent5>
        <a:srgbClr val="7B8389"/>
      </a:accent5>
      <a:accent6>
        <a:srgbClr val="6D7F85"/>
      </a:accent6>
      <a:hlink>
        <a:srgbClr val="007EE5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2256</Words>
  <Application>WPS 演示</Application>
  <PresentationFormat>宽屏</PresentationFormat>
  <Paragraphs>402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方正流行体简体</vt:lpstr>
      <vt:lpstr>禹卫书法行书繁体</vt:lpstr>
      <vt:lpstr>Andalus</vt:lpstr>
      <vt:lpstr>华文新魏</vt:lpstr>
      <vt:lpstr>Wingdings 2</vt:lpstr>
      <vt:lpstr>微软雅黑</vt:lpstr>
      <vt:lpstr>Calibri</vt:lpstr>
      <vt:lpstr>Times New Roman</vt:lpstr>
      <vt:lpstr>等线</vt:lpstr>
      <vt:lpstr>Segoe Print</vt:lpstr>
      <vt:lpstr>Arial Unicode MS</vt:lpstr>
      <vt:lpstr>等线 Light</vt:lpstr>
      <vt:lpstr>方正兰亭准黑_GBK</vt:lpstr>
      <vt:lpstr>Calibri</vt:lpstr>
      <vt:lpstr>Impact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员工礼仪培训PPT</dc:title>
  <dc:creator>lxl</dc:creator>
  <cp:lastModifiedBy>李慧民</cp:lastModifiedBy>
  <cp:revision>30</cp:revision>
  <dcterms:created xsi:type="dcterms:W3CDTF">2017-10-08T01:57:00Z</dcterms:created>
  <dcterms:modified xsi:type="dcterms:W3CDTF">2018-01-03T07:28:15Z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