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86" r:id="rId6"/>
    <p:sldId id="263" r:id="rId7"/>
    <p:sldId id="264" r:id="rId8"/>
    <p:sldId id="265" r:id="rId9"/>
    <p:sldId id="266" r:id="rId10"/>
    <p:sldId id="287" r:id="rId11"/>
    <p:sldId id="267" r:id="rId12"/>
    <p:sldId id="268" r:id="rId13"/>
    <p:sldId id="269" r:id="rId14"/>
    <p:sldId id="270" r:id="rId15"/>
    <p:sldId id="288" r:id="rId16"/>
    <p:sldId id="271" r:id="rId17"/>
    <p:sldId id="272" r:id="rId18"/>
    <p:sldId id="273" r:id="rId19"/>
    <p:sldId id="274" r:id="rId20"/>
    <p:sldId id="289" r:id="rId21"/>
    <p:sldId id="275" r:id="rId22"/>
    <p:sldId id="276" r:id="rId23"/>
    <p:sldId id="277" r:id="rId24"/>
    <p:sldId id="278" r:id="rId25"/>
    <p:sldId id="279" r:id="rId26"/>
    <p:sldId id="290" r:id="rId27"/>
  </p:sldIdLst>
  <p:sldSz cx="9144000" cy="5143500" type="screen16x9"/>
  <p:notesSz cx="6858000" cy="9144000"/>
  <p:custDataLst>
    <p:tags r:id="rId3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603D"/>
    <a:srgbClr val="2C5B89"/>
    <a:srgbClr val="9A4A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47" autoAdjust="0"/>
    <p:restoredTop sz="94660"/>
  </p:normalViewPr>
  <p:slideViewPr>
    <p:cSldViewPr snapToGrid="0">
      <p:cViewPr varScale="1">
        <p:scale>
          <a:sx n="93" d="100"/>
          <a:sy n="93" d="100"/>
        </p:scale>
        <p:origin x="918" y="6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712766-E66D-4AAA-9F45-D2C54277F62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91521-834A-4E8E-BAB1-AC3AB0C3CD8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52635A0-F4F1-40FA-971D-F5A2A9402F8C}"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0EF7BEE-DE8D-4294-AD04-DC70F492C5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NULL"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59394" y="3745824"/>
            <a:ext cx="5991726" cy="1569660"/>
          </a:xfrm>
          <a:prstGeom prst="rect">
            <a:avLst/>
          </a:prstGeom>
        </p:spPr>
        <p:txBody>
          <a:bodyPr wrap="square">
            <a:spAutoFit/>
          </a:bodyPr>
          <a:lstStyle/>
          <a:p>
            <a:br>
              <a:rPr lang="zh-CN" altLang="en-US" sz="3200" b="1" dirty="0"/>
            </a:br>
            <a:br>
              <a:rPr lang="zh-CN" altLang="en-US" sz="3200" b="1" dirty="0"/>
            </a:br>
            <a:endParaRPr lang="zh-CN" altLang="en-US" sz="3200" b="1" dirty="0"/>
          </a:p>
        </p:txBody>
      </p:sp>
      <p:pic>
        <p:nvPicPr>
          <p:cNvPr id="14" name="J. Lisk - J. Lisk - NYC">
            <a:hlinkClick r:id="" action="ppaction://media"/>
          </p:cNvPr>
          <p:cNvPicPr>
            <a:picLocks noChangeAspect="1"/>
          </p:cNvPicPr>
          <p:nvPr>
            <a:audioFile r:link="rId1"/>
            <p:extLst>
              <p:ext uri="{DAA4B4D4-6D71-4841-9C94-3DE7FCFB9230}">
                <p14:media xmlns:p14="http://schemas.microsoft.com/office/powerpoint/2010/main" r:embed="rId2">
                  <p14:trim st="1688.000000"/>
                </p14:media>
              </p:ext>
            </p:extLst>
          </p:nvPr>
        </p:nvPicPr>
        <p:blipFill>
          <a:blip r:embed="rId3"/>
          <a:stretch>
            <a:fillRect/>
          </a:stretch>
        </p:blipFill>
        <p:spPr>
          <a:xfrm>
            <a:off x="-1435072" y="309863"/>
            <a:ext cx="609600" cy="609600"/>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25000"/>
          <a:stretch>
            <a:fillRect/>
          </a:stretch>
        </p:blipFill>
        <p:spPr>
          <a:xfrm>
            <a:off x="0" y="0"/>
            <a:ext cx="9144000" cy="5143500"/>
          </a:xfrm>
          <a:prstGeom prst="rect">
            <a:avLst/>
          </a:prstGeom>
        </p:spPr>
      </p:pic>
      <p:sp>
        <p:nvSpPr>
          <p:cNvPr id="15" name="矩形: 圆角 14"/>
          <p:cNvSpPr/>
          <p:nvPr/>
        </p:nvSpPr>
        <p:spPr>
          <a:xfrm>
            <a:off x="454323" y="1133778"/>
            <a:ext cx="8235354" cy="2436912"/>
          </a:xfrm>
          <a:prstGeom prst="roundRect">
            <a:avLst/>
          </a:prstGeom>
          <a:solidFill>
            <a:srgbClr val="FFFFFF">
              <a:alpha val="78824"/>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Rectangle 2050"/>
          <p:cNvSpPr>
            <a:spLocks noGrp="1" noChangeArrowheads="1"/>
          </p:cNvSpPr>
          <p:nvPr>
            <p:ph type="ctrTitle"/>
          </p:nvPr>
        </p:nvSpPr>
        <p:spPr>
          <a:xfrm>
            <a:off x="1282726" y="1220432"/>
            <a:ext cx="6578548" cy="832547"/>
          </a:xfrm>
        </p:spPr>
        <p:txBody>
          <a:bodyPr>
            <a:normAutofit/>
          </a:bodyPr>
          <a:lstStyle/>
          <a:p>
            <a:r>
              <a:rPr lang="zh-CN" altLang="en-US" sz="3500" b="1" dirty="0">
                <a:solidFill>
                  <a:srgbClr val="333333"/>
                </a:solidFill>
                <a:latin typeface="微软雅黑" panose="020B0503020204020204" pitchFamily="34" charset="-122"/>
                <a:ea typeface="微软雅黑" panose="020B0503020204020204" pitchFamily="34" charset="-122"/>
              </a:rPr>
              <a:t>个人年度财务工作报告</a:t>
            </a:r>
            <a:r>
              <a:rPr lang="en-US" altLang="zh-CN" sz="3500" b="1" dirty="0">
                <a:solidFill>
                  <a:srgbClr val="333333"/>
                </a:solidFill>
                <a:latin typeface="微软雅黑" panose="020B0503020204020204" pitchFamily="34" charset="-122"/>
                <a:ea typeface="微软雅黑" panose="020B0503020204020204" pitchFamily="34" charset="-122"/>
              </a:rPr>
              <a:t>PPT</a:t>
            </a:r>
            <a:r>
              <a:rPr lang="zh-CN" altLang="en-US" sz="3500" b="1" dirty="0">
                <a:solidFill>
                  <a:srgbClr val="333333"/>
                </a:solidFill>
                <a:latin typeface="微软雅黑" panose="020B0503020204020204" pitchFamily="34" charset="-122"/>
                <a:ea typeface="微软雅黑" panose="020B0503020204020204" pitchFamily="34" charset="-122"/>
              </a:rPr>
              <a:t>模板</a:t>
            </a:r>
            <a:endParaRPr lang="zh-CN" altLang="en-US" sz="3500" dirty="0"/>
          </a:p>
        </p:txBody>
      </p:sp>
      <p:sp>
        <p:nvSpPr>
          <p:cNvPr id="18" name="矩形 17"/>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259"/>
          <p:cNvSpPr>
            <a:spLocks noChangeArrowheads="1"/>
          </p:cNvSpPr>
          <p:nvPr/>
        </p:nvSpPr>
        <p:spPr bwMode="auto">
          <a:xfrm>
            <a:off x="2179931" y="2526893"/>
            <a:ext cx="4784138" cy="138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00" b="1" spc="600" dirty="0">
                <a:solidFill>
                  <a:schemeClr val="bg1"/>
                </a:solidFill>
                <a:cs typeface="Arial" panose="020B0604020202020204" pitchFamily="34" charset="0"/>
              </a:rPr>
              <a:t>会议报告 </a:t>
            </a:r>
            <a:r>
              <a:rPr lang="en-US" altLang="zh-CN" sz="900" b="1" spc="600" dirty="0">
                <a:solidFill>
                  <a:schemeClr val="bg1"/>
                </a:solidFill>
                <a:cs typeface="Arial" panose="020B0604020202020204" pitchFamily="34" charset="0"/>
              </a:rPr>
              <a:t>/</a:t>
            </a:r>
            <a:r>
              <a:rPr lang="zh-CN" altLang="en-US" sz="900" b="1" spc="600" dirty="0">
                <a:solidFill>
                  <a:schemeClr val="bg1"/>
                </a:solidFill>
                <a:cs typeface="Arial" panose="020B0604020202020204" pitchFamily="34" charset="0"/>
              </a:rPr>
              <a:t>财务报告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工作总结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工作汇报</a:t>
            </a:r>
            <a:endParaRPr lang="en-US" altLang="zh-CN" sz="900" b="1" spc="600" dirty="0">
              <a:solidFill>
                <a:schemeClr val="bg1"/>
              </a:solidFill>
              <a:cs typeface="Arial" panose="020B0604020202020204" pitchFamily="34" charset="0"/>
            </a:endParaRPr>
          </a:p>
        </p:txBody>
      </p:sp>
      <p:sp>
        <p:nvSpPr>
          <p:cNvPr id="22" name="文本框 21"/>
          <p:cNvSpPr txBox="1"/>
          <p:nvPr/>
        </p:nvSpPr>
        <p:spPr>
          <a:xfrm>
            <a:off x="2553719" y="1991884"/>
            <a:ext cx="4036563" cy="336695"/>
          </a:xfrm>
          <a:prstGeom prst="rect">
            <a:avLst/>
          </a:prstGeom>
          <a:noFill/>
        </p:spPr>
        <p:txBody>
          <a:bodyPr wrap="square" rtlCol="0">
            <a:spAutoFit/>
            <a:scene3d>
              <a:camera prst="orthographicFront"/>
              <a:lightRig rig="threePt" dir="t"/>
            </a:scene3d>
            <a:sp3d contourW="12700"/>
          </a:bodyPr>
          <a:lstStyle/>
          <a:p>
            <a:pPr lvl="0" algn="ctr" defTabSz="914400">
              <a:lnSpc>
                <a:spcPct val="150000"/>
              </a:lnSpc>
              <a:defRPr/>
            </a:pPr>
            <a:r>
              <a:rPr lang="en-US" altLang="zh-CN" sz="1200" dirty="0">
                <a:latin typeface="微软雅黑" panose="020B0503020204020204" pitchFamily="34" charset="-122"/>
                <a:ea typeface="微软雅黑" panose="020B0503020204020204" pitchFamily="34" charset="-122"/>
              </a:rPr>
              <a:t>Personal annual financial report</a:t>
            </a:r>
            <a:endParaRPr kumimoji="0" lang="en-US" altLang="zh-CN" sz="1200" b="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24" name="副标题 18"/>
          <p:cNvSpPr txBox="1"/>
          <p:nvPr/>
        </p:nvSpPr>
        <p:spPr>
          <a:xfrm>
            <a:off x="2227692" y="3337685"/>
            <a:ext cx="4688617" cy="30927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b="1" dirty="0" smtClean="0"/>
              <a:t>汇报人：</a:t>
            </a:r>
            <a:r>
              <a:rPr lang="en-US" altLang="zh-CN" sz="1000" b="1" dirty="0" smtClean="0"/>
              <a:t>XXX</a:t>
            </a:r>
            <a:r>
              <a:rPr lang="zh-CN" altLang="en-US" sz="1000" b="1" dirty="0" smtClean="0"/>
              <a:t>             部门：财务部              日期： </a:t>
            </a:r>
            <a:r>
              <a:rPr lang="en-US" altLang="zh-CN" sz="1000" b="1" dirty="0" smtClean="0"/>
              <a:t>20xx.xx.xx</a:t>
            </a:r>
            <a:endParaRPr lang="zh-CN" altLang="en-US" sz="1000" b="1" dirty="0"/>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10000"/>
                                  </p:iterate>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1"/>
                                        </p:tgtEl>
                                        <p:attrNameLst>
                                          <p:attrName>ppt_y</p:attrName>
                                        </p:attrNameLst>
                                      </p:cBhvr>
                                      <p:tavLst>
                                        <p:tav tm="0">
                                          <p:val>
                                            <p:strVal val="#ppt_y"/>
                                          </p:val>
                                        </p:tav>
                                        <p:tav tm="100000">
                                          <p:val>
                                            <p:strVal val="#ppt_y"/>
                                          </p:val>
                                        </p:tav>
                                      </p:tavLst>
                                    </p:anim>
                                    <p:anim calcmode="lin" valueType="num">
                                      <p:cBhvr>
                                        <p:cTn id="1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1"/>
                                        </p:tgtEl>
                                      </p:cBhvr>
                                    </p:animEffect>
                                  </p:childTnLst>
                                </p:cTn>
                              </p:par>
                            </p:childTnLst>
                          </p:cTn>
                        </p:par>
                        <p:par>
                          <p:cTn id="16" fill="hold">
                            <p:stCondLst>
                              <p:cond delay="164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21"/>
                                        </p:tgtEl>
                                      </p:cBhvr>
                                    </p:animEffect>
                                    <p:animScale>
                                      <p:cBhvr>
                                        <p:cTn id="19" dur="250" autoRev="1" fill="hold"/>
                                        <p:tgtEl>
                                          <p:spTgt spid="21"/>
                                        </p:tgtEl>
                                      </p:cBhvr>
                                      <p:by x="105000" y="105000"/>
                                    </p:animScale>
                                  </p:childTnLst>
                                </p:cTn>
                              </p:par>
                            </p:childTnLst>
                          </p:cTn>
                        </p:par>
                        <p:par>
                          <p:cTn id="20" fill="hold">
                            <p:stCondLst>
                              <p:cond delay="2150"/>
                            </p:stCondLst>
                            <p:childTnLst>
                              <p:par>
                                <p:cTn id="21" presetID="2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inVertical)">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14"/>
                </p:tgtEl>
              </p:cMediaNode>
            </p:audio>
          </p:childTnLst>
        </p:cTn>
      </p:par>
    </p:tnLst>
    <p:bldLst>
      <p:bldP spid="21" grpId="0"/>
      <p:bldP spid="21" grpId="1"/>
      <p:bldP spid="22"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25000"/>
          <a:stretch>
            <a:fillRect/>
          </a:stretch>
        </p:blipFill>
        <p:spPr>
          <a:xfrm>
            <a:off x="0" y="0"/>
            <a:ext cx="9144000" cy="5143500"/>
          </a:xfrm>
          <a:prstGeom prst="rect">
            <a:avLst/>
          </a:prstGeom>
        </p:spPr>
      </p:pic>
      <p:sp>
        <p:nvSpPr>
          <p:cNvPr id="19" name="矩形: 圆角 18"/>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p:cNvSpPr/>
          <p:nvPr/>
        </p:nvSpPr>
        <p:spPr>
          <a:xfrm>
            <a:off x="1262859" y="2866275"/>
            <a:ext cx="2484923"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一、完成的主要工作</a:t>
            </a:r>
            <a:endParaRPr lang="zh-CN" altLang="en-US" sz="1400" b="1" dirty="0">
              <a:latin typeface="微软雅黑" panose="020B0503020204020204" pitchFamily="34" charset="-122"/>
              <a:ea typeface="微软雅黑" panose="020B0503020204020204" pitchFamily="34" charset="-122"/>
            </a:endParaRPr>
          </a:p>
        </p:txBody>
      </p:sp>
      <p:sp>
        <p:nvSpPr>
          <p:cNvPr id="5" name="矩形 4"/>
          <p:cNvSpPr/>
          <p:nvPr/>
        </p:nvSpPr>
        <p:spPr>
          <a:xfrm>
            <a:off x="1262859" y="3498770"/>
            <a:ext cx="2638747"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二、个人工作学习提升</a:t>
            </a:r>
            <a:endParaRPr lang="zh-CN" altLang="en-US" sz="1400" b="1" dirty="0">
              <a:latin typeface="微软雅黑" panose="020B0503020204020204" pitchFamily="34" charset="-122"/>
              <a:ea typeface="微软雅黑" panose="020B0503020204020204" pitchFamily="34" charset="-122"/>
            </a:endParaRPr>
          </a:p>
        </p:txBody>
      </p:sp>
      <p:sp>
        <p:nvSpPr>
          <p:cNvPr id="6" name="矩形 5"/>
          <p:cNvSpPr/>
          <p:nvPr/>
        </p:nvSpPr>
        <p:spPr>
          <a:xfrm>
            <a:off x="4730548" y="2865109"/>
            <a:ext cx="3614871"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三、工作存在不足及构想要点</a:t>
            </a:r>
            <a:endParaRPr lang="zh-CN" altLang="en-US" sz="1400" b="1" dirty="0">
              <a:latin typeface="微软雅黑" panose="020B0503020204020204" pitchFamily="34" charset="-122"/>
              <a:ea typeface="微软雅黑" panose="020B0503020204020204" pitchFamily="34" charset="-122"/>
            </a:endParaRPr>
          </a:p>
        </p:txBody>
      </p:sp>
      <p:sp>
        <p:nvSpPr>
          <p:cNvPr id="7" name="矩形 6"/>
          <p:cNvSpPr/>
          <p:nvPr/>
        </p:nvSpPr>
        <p:spPr>
          <a:xfrm>
            <a:off x="4730548" y="3488841"/>
            <a:ext cx="1774642"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四、财务部门</a:t>
            </a:r>
            <a:endParaRPr lang="zh-CN" altLang="en-US" sz="1400" b="1"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6077451" y="1961516"/>
            <a:ext cx="966931" cy="523220"/>
          </a:xfrm>
          <a:prstGeom prst="rect">
            <a:avLst/>
          </a:prstGeom>
          <a:noFill/>
        </p:spPr>
        <p:txBody>
          <a:bodyPr wrap="none" rtlCol="0">
            <a:spAutoFit/>
          </a:bodyPr>
          <a:lstStyle/>
          <a:p>
            <a:r>
              <a:rPr lang="zh-CN" altLang="en-US" sz="2800" b="1" dirty="0">
                <a:solidFill>
                  <a:schemeClr val="bg2">
                    <a:lumMod val="10000"/>
                  </a:schemeClr>
                </a:solidFill>
                <a:latin typeface="Impact" panose="020B0806030902050204" pitchFamily="34" charset="0"/>
                <a:ea typeface="微软雅黑" panose="020B0503020204020204" pitchFamily="34" charset="-122"/>
              </a:rPr>
              <a:t>目 录</a:t>
            </a:r>
            <a:endParaRPr lang="zh-CN" altLang="en-US" sz="2800" b="1" dirty="0">
              <a:solidFill>
                <a:schemeClr val="bg2">
                  <a:lumMod val="10000"/>
                </a:schemeClr>
              </a:solidFill>
              <a:latin typeface="Impact" panose="020B0806030902050204" pitchFamily="34" charset="0"/>
              <a:ea typeface="微软雅黑" panose="020B0503020204020204" pitchFamily="34" charset="-122"/>
            </a:endParaRPr>
          </a:p>
        </p:txBody>
      </p:sp>
      <p:sp>
        <p:nvSpPr>
          <p:cNvPr id="11" name="矩形 10"/>
          <p:cNvSpPr/>
          <p:nvPr/>
        </p:nvSpPr>
        <p:spPr>
          <a:xfrm>
            <a:off x="7238599" y="2083996"/>
            <a:ext cx="1364476" cy="338554"/>
          </a:xfrm>
          <a:prstGeom prst="rect">
            <a:avLst/>
          </a:prstGeom>
        </p:spPr>
        <p:txBody>
          <a:bodyPr wrap="none">
            <a:spAutoFit/>
          </a:bodyPr>
          <a:lstStyle/>
          <a:p>
            <a:r>
              <a:rPr lang="en-US" altLang="zh-CN" sz="1600" b="1" dirty="0">
                <a:solidFill>
                  <a:schemeClr val="bg2">
                    <a:lumMod val="10000"/>
                  </a:schemeClr>
                </a:solidFill>
                <a:latin typeface="Adobe Garamond Pro Bold" panose="02020702060506020403" pitchFamily="18" charset="0"/>
                <a:ea typeface="微软雅黑" panose="020B0503020204020204" pitchFamily="34" charset="-122"/>
                <a:sym typeface="微软雅黑" panose="020B0503020204020204" pitchFamily="34" charset="-122"/>
              </a:rPr>
              <a:t>CONTENTS</a:t>
            </a:r>
            <a:endParaRPr lang="zh-CN" altLang="en-US" sz="1600" dirty="0">
              <a:solidFill>
                <a:schemeClr val="bg2">
                  <a:lumMod val="10000"/>
                </a:schemeClr>
              </a:solidFill>
              <a:latin typeface="Adobe Garamond Pro Bold" panose="02020702060506020403" pitchFamily="18" charset="0"/>
            </a:endParaRPr>
          </a:p>
        </p:txBody>
      </p:sp>
      <p:cxnSp>
        <p:nvCxnSpPr>
          <p:cNvPr id="12" name="直接连接符 11"/>
          <p:cNvCxnSpPr/>
          <p:nvPr/>
        </p:nvCxnSpPr>
        <p:spPr>
          <a:xfrm flipV="1">
            <a:off x="6905641" y="1992865"/>
            <a:ext cx="471700" cy="538377"/>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613112" y="3213300"/>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613112" y="3828541"/>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5123428" y="3213300"/>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5123428" y="3828541"/>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anim calcmode="lin" valueType="num">
                                      <p:cBhvr>
                                        <p:cTn id="2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3"/>
                                        </p:tgtEl>
                                        <p:attrNameLst>
                                          <p:attrName>ppt_y</p:attrName>
                                        </p:attrNameLst>
                                      </p:cBhvr>
                                      <p:tavLst>
                                        <p:tav tm="0">
                                          <p:val>
                                            <p:strVal val="#ppt_y"/>
                                          </p:val>
                                        </p:tav>
                                        <p:tav tm="100000">
                                          <p:val>
                                            <p:strVal val="#ppt_y"/>
                                          </p:val>
                                        </p:tav>
                                      </p:tavLst>
                                    </p:anim>
                                    <p:anim calcmode="lin" valueType="num">
                                      <p:cBhvr>
                                        <p:cTn id="3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4"/>
                                        </p:tgtEl>
                                        <p:attrNameLst>
                                          <p:attrName>ppt_y</p:attrName>
                                        </p:attrNameLst>
                                      </p:cBhvr>
                                      <p:tavLst>
                                        <p:tav tm="0">
                                          <p:val>
                                            <p:strVal val="#ppt_y"/>
                                          </p:val>
                                        </p:tav>
                                        <p:tav tm="100000">
                                          <p:val>
                                            <p:strVal val="#ppt_y"/>
                                          </p:val>
                                        </p:tav>
                                      </p:tavLst>
                                    </p:anim>
                                    <p:anim calcmode="lin" valueType="num">
                                      <p:cBhvr>
                                        <p:cTn id="4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15"/>
                                        </p:tgtEl>
                                        <p:attrNameLst>
                                          <p:attrName>ppt_y</p:attrName>
                                        </p:attrNameLst>
                                      </p:cBhvr>
                                      <p:tavLst>
                                        <p:tav tm="0">
                                          <p:val>
                                            <p:strVal val="#ppt_y"/>
                                          </p:val>
                                        </p:tav>
                                        <p:tav tm="100000">
                                          <p:val>
                                            <p:strVal val="#ppt_y"/>
                                          </p:val>
                                        </p:tav>
                                      </p:tavLst>
                                    </p:anim>
                                    <p:anim calcmode="lin" valueType="num">
                                      <p:cBhvr>
                                        <p:cTn id="5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41" presetClass="entr" presetSubtype="0" fill="hold" grpId="0" nodeType="clickEffect">
                                  <p:stCondLst>
                                    <p:cond delay="0"/>
                                  </p:stCondLst>
                                  <p:iterate type="lt">
                                    <p:tmPct val="10000"/>
                                  </p:iterate>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6"/>
                                        </p:tgtEl>
                                        <p:attrNameLst>
                                          <p:attrName>ppt_y</p:attrName>
                                        </p:attrNameLst>
                                      </p:cBhvr>
                                      <p:tavLst>
                                        <p:tav tm="0">
                                          <p:val>
                                            <p:strVal val="#ppt_y"/>
                                          </p:val>
                                        </p:tav>
                                        <p:tav tm="100000">
                                          <p:val>
                                            <p:strVal val="#ppt_y"/>
                                          </p:val>
                                        </p:tav>
                                      </p:tavLst>
                                    </p:anim>
                                    <p:anim calcmode="lin" valueType="num">
                                      <p:cBhvr>
                                        <p:cTn id="6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25000"/>
          <a:stretch>
            <a:fillRect/>
          </a:stretch>
        </p:blipFill>
        <p:spPr>
          <a:xfrm>
            <a:off x="0" y="0"/>
            <a:ext cx="9144000" cy="5143500"/>
          </a:xfrm>
          <a:prstGeom prst="rect">
            <a:avLst/>
          </a:prstGeom>
        </p:spPr>
      </p:pic>
      <p:sp>
        <p:nvSpPr>
          <p:cNvPr id="19" name="矩形: 圆角 18"/>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p:cNvSpPr/>
          <p:nvPr/>
        </p:nvSpPr>
        <p:spPr>
          <a:xfrm>
            <a:off x="2263572" y="2813654"/>
            <a:ext cx="4572000" cy="523220"/>
          </a:xfrm>
          <a:prstGeom prst="rect">
            <a:avLst/>
          </a:prstGeom>
        </p:spPr>
        <p:txBody>
          <a:bodyPr>
            <a:spAutoFit/>
          </a:bodyPr>
          <a:lstStyle/>
          <a:p>
            <a:pPr algn="ctr"/>
            <a:r>
              <a:rPr lang="zh-CN" altLang="en-US" sz="2800" spc="600" dirty="0">
                <a:solidFill>
                  <a:srgbClr val="333333"/>
                </a:solidFill>
                <a:latin typeface="微软雅黑" panose="020B0503020204020204" pitchFamily="34" charset="-122"/>
                <a:ea typeface="微软雅黑" panose="020B0503020204020204" pitchFamily="34" charset="-122"/>
              </a:rPr>
              <a:t>完成的主要工作</a:t>
            </a:r>
            <a:endParaRPr lang="zh-CN" altLang="en-US" sz="2800" spc="600" dirty="0"/>
          </a:p>
        </p:txBody>
      </p:sp>
      <p:sp>
        <p:nvSpPr>
          <p:cNvPr id="18" name="矩形 17"/>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21" name="矩形 13"/>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01</a:t>
            </a:r>
            <a:endParaRPr lang="en-US" altLang="zh-CN" sz="4000" dirty="0">
              <a:solidFill>
                <a:schemeClr val="tx1">
                  <a:lumMod val="95000"/>
                  <a:lumOff val="5000"/>
                </a:schemeClr>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1512206"/>
            <a:ext cx="9144000" cy="420378"/>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23"/>
          <p:cNvSpPr/>
          <p:nvPr/>
        </p:nvSpPr>
        <p:spPr>
          <a:xfrm>
            <a:off x="0" y="1988357"/>
            <a:ext cx="9144000" cy="420378"/>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0" y="2465716"/>
            <a:ext cx="9144000" cy="420378"/>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p:cNvSpPr/>
          <p:nvPr/>
        </p:nvSpPr>
        <p:spPr>
          <a:xfrm>
            <a:off x="0" y="2943075"/>
            <a:ext cx="9144000" cy="420378"/>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p:cNvSpPr/>
          <p:nvPr/>
        </p:nvSpPr>
        <p:spPr>
          <a:xfrm>
            <a:off x="0" y="3416684"/>
            <a:ext cx="9144000" cy="420378"/>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10000"/>
                </a:schemeClr>
              </a:solidFill>
            </a:endParaRPr>
          </a:p>
        </p:txBody>
      </p:sp>
      <p:sp>
        <p:nvSpPr>
          <p:cNvPr id="38" name="箭头: V 形 37"/>
          <p:cNvSpPr/>
          <p:nvPr/>
        </p:nvSpPr>
        <p:spPr>
          <a:xfrm>
            <a:off x="2319670" y="3508164"/>
            <a:ext cx="134552" cy="207768"/>
          </a:xfrm>
          <a:prstGeom prst="chevron">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矩形 18"/>
          <p:cNvSpPr/>
          <p:nvPr/>
        </p:nvSpPr>
        <p:spPr>
          <a:xfrm>
            <a:off x="571369" y="1497381"/>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V 形 19"/>
          <p:cNvSpPr/>
          <p:nvPr/>
        </p:nvSpPr>
        <p:spPr>
          <a:xfrm>
            <a:off x="2319670" y="1603686"/>
            <a:ext cx="134552" cy="207768"/>
          </a:xfrm>
          <a:prstGeom prst="chevron">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菱形 20"/>
          <p:cNvSpPr/>
          <p:nvPr/>
        </p:nvSpPr>
        <p:spPr>
          <a:xfrm>
            <a:off x="833832" y="1518939"/>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1</a:t>
            </a:r>
            <a:endParaRPr lang="zh-CN" altLang="en-US" sz="2400" b="1" dirty="0">
              <a:solidFill>
                <a:schemeClr val="tx1"/>
              </a:solidFill>
              <a:latin typeface="Impact" panose="020B0806030902050204" pitchFamily="34" charset="0"/>
            </a:endParaRPr>
          </a:p>
        </p:txBody>
      </p:sp>
      <p:sp>
        <p:nvSpPr>
          <p:cNvPr id="4" name="矩形 3"/>
          <p:cNvSpPr/>
          <p:nvPr/>
        </p:nvSpPr>
        <p:spPr>
          <a:xfrm>
            <a:off x="2983641" y="1597709"/>
            <a:ext cx="5755913" cy="646331"/>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以认真的工作的态度及时准确的完成各月开票、认证、记帐、结帐和账务处理工作</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983640" y="2077050"/>
            <a:ext cx="5507617"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及时准确的填报各类月度、季度、年终账务报表、并按时向各部门报送</a:t>
            </a: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2983640" y="2534802"/>
            <a:ext cx="5507617" cy="646331"/>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及时准确的完成了税务的申报与缴纳</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983640" y="2975709"/>
            <a:ext cx="5507617"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及时且顺利的完成了今年</a:t>
            </a:r>
            <a:r>
              <a:rPr lang="en-US" altLang="zh-CN" sz="1200" dirty="0">
                <a:solidFill>
                  <a:schemeClr val="bg1"/>
                </a:solidFill>
                <a:latin typeface="微软雅黑" panose="020B0503020204020204" pitchFamily="34" charset="-122"/>
                <a:ea typeface="微软雅黑" panose="020B0503020204020204" pitchFamily="34" charset="-122"/>
              </a:rPr>
              <a:t>280</a:t>
            </a:r>
            <a:r>
              <a:rPr lang="zh-CN" altLang="en-US" sz="1200" dirty="0">
                <a:solidFill>
                  <a:schemeClr val="bg1"/>
                </a:solidFill>
                <a:latin typeface="微软雅黑" panose="020B0503020204020204" pitchFamily="34" charset="-122"/>
                <a:ea typeface="微软雅黑" panose="020B0503020204020204" pitchFamily="34" charset="-122"/>
              </a:rPr>
              <a:t>万的退税工作</a:t>
            </a:r>
            <a:br>
              <a:rPr lang="zh-CN" altLang="en-US" sz="1200" dirty="0">
                <a:solidFill>
                  <a:schemeClr val="bg1"/>
                </a:solidFill>
                <a:latin typeface="微软雅黑" panose="020B0503020204020204" pitchFamily="34" charset="-122"/>
                <a:ea typeface="微软雅黑" panose="020B0503020204020204" pitchFamily="34" charset="-122"/>
              </a:rPr>
            </a:b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983640" y="3483540"/>
            <a:ext cx="5235879"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以及对各类会计档案进行了分类、装订、归档。</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571369" y="1973532"/>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V 形 25"/>
          <p:cNvSpPr/>
          <p:nvPr/>
        </p:nvSpPr>
        <p:spPr>
          <a:xfrm>
            <a:off x="2319670" y="2079837"/>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菱形 26"/>
          <p:cNvSpPr/>
          <p:nvPr/>
        </p:nvSpPr>
        <p:spPr>
          <a:xfrm>
            <a:off x="833832" y="1995090"/>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2</a:t>
            </a:r>
            <a:endParaRPr lang="zh-CN" altLang="en-US" sz="2400" b="1" dirty="0">
              <a:solidFill>
                <a:schemeClr val="tx1"/>
              </a:solidFill>
              <a:latin typeface="Impact" panose="020B0806030902050204" pitchFamily="34" charset="0"/>
            </a:endParaRPr>
          </a:p>
        </p:txBody>
      </p:sp>
      <p:sp>
        <p:nvSpPr>
          <p:cNvPr id="29" name="矩形 28"/>
          <p:cNvSpPr/>
          <p:nvPr/>
        </p:nvSpPr>
        <p:spPr>
          <a:xfrm>
            <a:off x="571369" y="2450891"/>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箭头: V 形 29"/>
          <p:cNvSpPr/>
          <p:nvPr/>
        </p:nvSpPr>
        <p:spPr>
          <a:xfrm>
            <a:off x="2319670" y="2557196"/>
            <a:ext cx="134552" cy="207768"/>
          </a:xfrm>
          <a:prstGeom prst="chevron">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菱形 30"/>
          <p:cNvSpPr/>
          <p:nvPr/>
        </p:nvSpPr>
        <p:spPr>
          <a:xfrm>
            <a:off x="833832" y="2472449"/>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3</a:t>
            </a:r>
            <a:endParaRPr lang="zh-CN" altLang="en-US" sz="2400" b="1" dirty="0">
              <a:solidFill>
                <a:schemeClr val="tx1"/>
              </a:solidFill>
              <a:latin typeface="Impact" panose="020B0806030902050204" pitchFamily="34" charset="0"/>
            </a:endParaRPr>
          </a:p>
        </p:txBody>
      </p:sp>
      <p:sp>
        <p:nvSpPr>
          <p:cNvPr id="33" name="矩形 32"/>
          <p:cNvSpPr/>
          <p:nvPr/>
        </p:nvSpPr>
        <p:spPr>
          <a:xfrm>
            <a:off x="571369" y="2928250"/>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箭头: V 形 33"/>
          <p:cNvSpPr/>
          <p:nvPr/>
        </p:nvSpPr>
        <p:spPr>
          <a:xfrm>
            <a:off x="2319670" y="303455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菱形 34"/>
          <p:cNvSpPr/>
          <p:nvPr/>
        </p:nvSpPr>
        <p:spPr>
          <a:xfrm>
            <a:off x="833832" y="2949808"/>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4</a:t>
            </a:r>
            <a:endParaRPr lang="zh-CN" altLang="en-US" sz="2400" b="1" dirty="0">
              <a:solidFill>
                <a:schemeClr val="tx1"/>
              </a:solidFill>
              <a:latin typeface="Impact" panose="020B0806030902050204" pitchFamily="34" charset="0"/>
            </a:endParaRPr>
          </a:p>
        </p:txBody>
      </p:sp>
      <p:sp>
        <p:nvSpPr>
          <p:cNvPr id="37" name="矩形 36"/>
          <p:cNvSpPr/>
          <p:nvPr/>
        </p:nvSpPr>
        <p:spPr>
          <a:xfrm>
            <a:off x="571369" y="3401859"/>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菱形 38"/>
          <p:cNvSpPr/>
          <p:nvPr/>
        </p:nvSpPr>
        <p:spPr>
          <a:xfrm>
            <a:off x="833832" y="3423417"/>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5</a:t>
            </a:r>
            <a:endParaRPr lang="zh-CN" altLang="en-US" sz="2400" b="1" dirty="0">
              <a:solidFill>
                <a:schemeClr val="tx1"/>
              </a:solidFill>
              <a:latin typeface="Impact" panose="020B0806030902050204" pitchFamily="34" charset="0"/>
            </a:endParaRPr>
          </a:p>
        </p:txBody>
      </p:sp>
      <p:sp>
        <p:nvSpPr>
          <p:cNvPr id="42" name="矩形 41"/>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44" name="矩形 43"/>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P spid="31" grpId="0"/>
      <p:bldP spid="35"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1" cstate="hqprint">
            <a:extLst>
              <a:ext uri="{28A0092B-C50C-407E-A947-70E740481C1C}">
                <a14:useLocalDpi xmlns:a14="http://schemas.microsoft.com/office/drawing/2010/main" val="0"/>
              </a:ext>
            </a:extLst>
          </a:blip>
          <a:srcRect b="20452"/>
          <a:stretch>
            <a:fillRect/>
          </a:stretch>
        </p:blipFill>
        <p:spPr>
          <a:xfrm>
            <a:off x="-1" y="-1"/>
            <a:ext cx="9143999" cy="5143501"/>
          </a:xfrm>
          <a:prstGeom prst="rect">
            <a:avLst/>
          </a:prstGeom>
        </p:spPr>
      </p:pic>
      <p:sp>
        <p:nvSpPr>
          <p:cNvPr id="11" name="矩形 10"/>
          <p:cNvSpPr/>
          <p:nvPr/>
        </p:nvSpPr>
        <p:spPr>
          <a:xfrm>
            <a:off x="0" y="3066873"/>
            <a:ext cx="9144000" cy="2076627"/>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083436" y="3480631"/>
            <a:ext cx="7221253" cy="1448730"/>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以严谨的工作态度及时准确的核签公司日常的各类支出，并进行费用明细分类。及时准确的根据公司的资金情况和经营情况进行“资金预算”并提出合理的建议，以便让上层管理者能够及时的了解公司的资金情况并采取相对应的措施。</a:t>
            </a:r>
            <a:br>
              <a:rPr lang="zh-CN" altLang="en-US" sz="1200" dirty="0">
                <a:solidFill>
                  <a:schemeClr val="bg1"/>
                </a:solidFill>
              </a:rPr>
            </a:br>
            <a:br>
              <a:rPr lang="zh-CN" altLang="en-US" sz="1200" dirty="0">
                <a:solidFill>
                  <a:schemeClr val="bg1"/>
                </a:solidFill>
              </a:rPr>
            </a:br>
            <a:endParaRPr lang="zh-CN" altLang="en-US" sz="1200" dirty="0">
              <a:solidFill>
                <a:schemeClr val="bg1"/>
              </a:solidFill>
            </a:endParaRPr>
          </a:p>
        </p:txBody>
      </p:sp>
      <p:grpSp>
        <p:nvGrpSpPr>
          <p:cNvPr id="6" name="组合 5"/>
          <p:cNvGrpSpPr/>
          <p:nvPr/>
        </p:nvGrpSpPr>
        <p:grpSpPr>
          <a:xfrm flipV="1">
            <a:off x="551809" y="3630509"/>
            <a:ext cx="433763" cy="63041"/>
            <a:chOff x="3930857" y="1377220"/>
            <a:chExt cx="911959" cy="132538"/>
          </a:xfrm>
          <a:solidFill>
            <a:schemeClr val="bg1"/>
          </a:solidFill>
        </p:grpSpPr>
        <p:sp>
          <p:nvSpPr>
            <p:cNvPr id="7" name="椭圆 6"/>
            <p:cNvSpPr/>
            <p:nvPr/>
          </p:nvSpPr>
          <p:spPr>
            <a:xfrm>
              <a:off x="3930857"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1"/>
                </a:solidFill>
              </a:endParaRPr>
            </a:p>
          </p:txBody>
        </p:sp>
        <p:sp>
          <p:nvSpPr>
            <p:cNvPr id="8" name="椭圆 7"/>
            <p:cNvSpPr/>
            <p:nvPr/>
          </p:nvSpPr>
          <p:spPr>
            <a:xfrm>
              <a:off x="4190664"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1"/>
                </a:solidFill>
              </a:endParaRPr>
            </a:p>
          </p:txBody>
        </p:sp>
        <p:sp>
          <p:nvSpPr>
            <p:cNvPr id="9" name="椭圆 8"/>
            <p:cNvSpPr/>
            <p:nvPr/>
          </p:nvSpPr>
          <p:spPr>
            <a:xfrm>
              <a:off x="4450471"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1"/>
                </a:solidFill>
              </a:endParaRPr>
            </a:p>
          </p:txBody>
        </p:sp>
        <p:sp>
          <p:nvSpPr>
            <p:cNvPr id="10" name="椭圆 9"/>
            <p:cNvSpPr/>
            <p:nvPr/>
          </p:nvSpPr>
          <p:spPr>
            <a:xfrm>
              <a:off x="4710278"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1"/>
                </a:solidFill>
              </a:endParaRPr>
            </a:p>
          </p:txBody>
        </p:sp>
      </p:grpSp>
      <p:sp>
        <p:nvSpPr>
          <p:cNvPr id="14" name="矩形 13"/>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5" name="矩形 4"/>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21073" y="1461331"/>
            <a:ext cx="2729777" cy="2177123"/>
          </a:xfrm>
          <a:prstGeom prst="rect">
            <a:avLst/>
          </a:prstGeom>
          <a:solidFill>
            <a:schemeClr val="accent6">
              <a:lumMod val="10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3107529" y="1461331"/>
            <a:ext cx="5612657" cy="2177123"/>
          </a:xfrm>
          <a:prstGeom prst="rect">
            <a:avLst/>
          </a:prstGeom>
          <a:solidFill>
            <a:schemeClr val="accent6">
              <a:lumMod val="10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62686" y="490051"/>
            <a:ext cx="2612848" cy="276999"/>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对公司各种证件的变更及年检负责</a:t>
            </a:r>
            <a:endParaRPr lang="zh-CN" altLang="en-US" sz="1200" dirty="0"/>
          </a:p>
        </p:txBody>
      </p:sp>
      <p:sp>
        <p:nvSpPr>
          <p:cNvPr id="5" name="矩形 4"/>
          <p:cNvSpPr/>
          <p:nvPr/>
        </p:nvSpPr>
        <p:spPr>
          <a:xfrm>
            <a:off x="3526551" y="2897299"/>
            <a:ext cx="5048073" cy="830997"/>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由于公司正处于发展初期，加上经营地址的变更，导致公司的各类证件需要发生相应的变更</a:t>
            </a:r>
            <a:br>
              <a:rPr lang="zh-CN" altLang="en-US" sz="1200" dirty="0">
                <a:solidFill>
                  <a:schemeClr val="bg1"/>
                </a:solidFill>
                <a:latin typeface="微软雅黑" panose="020B0503020204020204" pitchFamily="34" charset="-122"/>
                <a:ea typeface="微软雅黑" panose="020B0503020204020204" pitchFamily="34" charset="-122"/>
              </a:rPr>
            </a:b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3506275" y="1795357"/>
            <a:ext cx="5088626" cy="1200329"/>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除了今年</a:t>
            </a: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月份由于本人工作上的疏忽对海关部门没有及时进行变更，导致</a:t>
            </a:r>
            <a:r>
              <a:rPr lang="en-US" altLang="zh-CN" sz="1200" dirty="0">
                <a:solidFill>
                  <a:schemeClr val="bg1"/>
                </a:solidFill>
                <a:latin typeface="微软雅黑" panose="020B0503020204020204" pitchFamily="34" charset="-122"/>
                <a:ea typeface="微软雅黑" panose="020B0503020204020204" pitchFamily="34" charset="-122"/>
              </a:rPr>
              <a:t>212</a:t>
            </a:r>
            <a:r>
              <a:rPr lang="zh-CN" altLang="en-US" sz="1200" dirty="0">
                <a:solidFill>
                  <a:schemeClr val="bg1"/>
                </a:solidFill>
                <a:latin typeface="微软雅黑" panose="020B0503020204020204" pitchFamily="34" charset="-122"/>
                <a:ea typeface="微软雅黑" panose="020B0503020204020204" pitchFamily="34" charset="-122"/>
              </a:rPr>
              <a:t>单的报关没能按照正常的报关程序进行，好在刘总通过自己的人脉关系及时采用了其它的报关渠道才没有造成不必要的损失，在此做自我检讨，希望自己在以后的工作中能够更加严谨以杜绝类似的情况发生。</a:t>
            </a:r>
            <a:br>
              <a:rPr lang="zh-CN" altLang="en-US" sz="1200" dirty="0">
                <a:solidFill>
                  <a:schemeClr val="bg1"/>
                </a:solidFill>
                <a:latin typeface="微软雅黑" panose="020B0503020204020204" pitchFamily="34" charset="-122"/>
                <a:ea typeface="微软雅黑" panose="020B0503020204020204" pitchFamily="34" charset="-122"/>
              </a:rPr>
            </a:b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cstate="hqprint">
            <a:extLst>
              <a:ext uri="{28A0092B-C50C-407E-A947-70E740481C1C}">
                <a14:useLocalDpi xmlns:a14="http://schemas.microsoft.com/office/drawing/2010/main" val="0"/>
              </a:ext>
            </a:extLst>
          </a:blip>
          <a:stretch>
            <a:fillRect/>
          </a:stretch>
        </p:blipFill>
        <p:spPr>
          <a:xfrm flipH="1">
            <a:off x="520671" y="1698441"/>
            <a:ext cx="2346522" cy="1759892"/>
          </a:xfrm>
          <a:prstGeom prst="rect">
            <a:avLst/>
          </a:prstGeom>
        </p:spPr>
      </p:pic>
      <p:sp>
        <p:nvSpPr>
          <p:cNvPr id="20" name="矩形 19"/>
          <p:cNvSpPr/>
          <p:nvPr/>
        </p:nvSpPr>
        <p:spPr>
          <a:xfrm flipH="1">
            <a:off x="3352409" y="2020920"/>
            <a:ext cx="45719" cy="37460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21" name="矩形 20"/>
          <p:cNvSpPr/>
          <p:nvPr/>
        </p:nvSpPr>
        <p:spPr>
          <a:xfrm flipH="1">
            <a:off x="3368027" y="2963656"/>
            <a:ext cx="45719" cy="37460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13" name="矩形 12"/>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15" name="矩形 14"/>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1" cstate="hqprint">
            <a:extLst>
              <a:ext uri="{28A0092B-C50C-407E-A947-70E740481C1C}">
                <a14:useLocalDpi xmlns:a14="http://schemas.microsoft.com/office/drawing/2010/main" val="0"/>
              </a:ext>
            </a:extLst>
          </a:blip>
          <a:srcRect b="63263"/>
          <a:stretch>
            <a:fillRect/>
          </a:stretch>
        </p:blipFill>
        <p:spPr>
          <a:xfrm flipH="1">
            <a:off x="-1" y="828528"/>
            <a:ext cx="9144000" cy="2375367"/>
          </a:xfrm>
          <a:prstGeom prst="rect">
            <a:avLst/>
          </a:prstGeom>
        </p:spPr>
      </p:pic>
      <p:grpSp>
        <p:nvGrpSpPr>
          <p:cNvPr id="4" name="组合 3"/>
          <p:cNvGrpSpPr/>
          <p:nvPr/>
        </p:nvGrpSpPr>
        <p:grpSpPr>
          <a:xfrm flipV="1">
            <a:off x="2252420" y="3453336"/>
            <a:ext cx="433763" cy="63041"/>
            <a:chOff x="3930857" y="1377220"/>
            <a:chExt cx="911959" cy="132538"/>
          </a:xfrm>
          <a:solidFill>
            <a:srgbClr val="9A4A6F"/>
          </a:solidFill>
        </p:grpSpPr>
        <p:sp>
          <p:nvSpPr>
            <p:cNvPr id="5" name="椭圆 4"/>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7" name="椭圆 6"/>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8" name="椭圆 7"/>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9" name="椭圆 8"/>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grpSp>
      <p:sp>
        <p:nvSpPr>
          <p:cNvPr id="6" name="矩形 5"/>
          <p:cNvSpPr/>
          <p:nvPr/>
        </p:nvSpPr>
        <p:spPr>
          <a:xfrm>
            <a:off x="2737139" y="3671452"/>
            <a:ext cx="3885849" cy="461665"/>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对于上级领导交待的其它临时工作能够及时的完成。</a:t>
            </a:r>
            <a:br>
              <a:rPr lang="zh-CN" altLang="en-US" sz="1200" dirty="0">
                <a:solidFill>
                  <a:schemeClr val="bg2">
                    <a:lumMod val="10000"/>
                  </a:schemeClr>
                </a:solidFill>
              </a:rPr>
            </a:br>
            <a:endParaRPr lang="zh-CN" altLang="en-US" sz="1200" dirty="0">
              <a:solidFill>
                <a:schemeClr val="bg2">
                  <a:lumMod val="10000"/>
                </a:schemeClr>
              </a:solidFill>
            </a:endParaRPr>
          </a:p>
        </p:txBody>
      </p:sp>
      <p:sp>
        <p:nvSpPr>
          <p:cNvPr id="12" name="箭头: V 形 11"/>
          <p:cNvSpPr/>
          <p:nvPr/>
        </p:nvSpPr>
        <p:spPr>
          <a:xfrm>
            <a:off x="8660649" y="4799813"/>
            <a:ext cx="134552" cy="207768"/>
          </a:xfrm>
          <a:prstGeom prst="chevron">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3" name="箭头: V 形 12"/>
          <p:cNvSpPr/>
          <p:nvPr/>
        </p:nvSpPr>
        <p:spPr>
          <a:xfrm>
            <a:off x="8768261" y="4799813"/>
            <a:ext cx="134552" cy="207768"/>
          </a:xfrm>
          <a:prstGeom prst="chevron">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6" name="矩形 15"/>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18" name="矩形 17"/>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25000"/>
          <a:stretch>
            <a:fillRect/>
          </a:stretch>
        </p:blipFill>
        <p:spPr>
          <a:xfrm>
            <a:off x="0" y="0"/>
            <a:ext cx="9144000" cy="5143500"/>
          </a:xfrm>
          <a:prstGeom prst="rect">
            <a:avLst/>
          </a:prstGeom>
        </p:spPr>
      </p:pic>
      <p:sp>
        <p:nvSpPr>
          <p:cNvPr id="19" name="矩形: 圆角 18"/>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p:cNvSpPr/>
          <p:nvPr/>
        </p:nvSpPr>
        <p:spPr>
          <a:xfrm>
            <a:off x="2263572" y="2813654"/>
            <a:ext cx="4572000" cy="523220"/>
          </a:xfrm>
          <a:prstGeom prst="rect">
            <a:avLst/>
          </a:prstGeom>
        </p:spPr>
        <p:txBody>
          <a:bodyPr>
            <a:spAutoFit/>
          </a:bodyPr>
          <a:lstStyle/>
          <a:p>
            <a:pPr algn="ctr"/>
            <a:r>
              <a:rPr lang="zh-CN" altLang="en-US" sz="2800" dirty="0">
                <a:solidFill>
                  <a:srgbClr val="333333"/>
                </a:solidFill>
                <a:latin typeface="微软雅黑" panose="020B0503020204020204" pitchFamily="34" charset="-122"/>
                <a:ea typeface="微软雅黑" panose="020B0503020204020204" pitchFamily="34" charset="-122"/>
              </a:rPr>
              <a:t>个人工作学习提升</a:t>
            </a:r>
            <a:endParaRPr lang="zh-CN" altLang="en-US" sz="2800" b="1" spc="600" dirty="0"/>
          </a:p>
        </p:txBody>
      </p:sp>
      <p:sp>
        <p:nvSpPr>
          <p:cNvPr id="18" name="矩形 17"/>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21" name="矩形 13"/>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02</a:t>
            </a:r>
            <a:endParaRPr lang="en-US" altLang="zh-CN" sz="4000" dirty="0">
              <a:solidFill>
                <a:schemeClr val="tx1">
                  <a:lumMod val="95000"/>
                  <a:lumOff val="5000"/>
                </a:schemeClr>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hqprint">
            <a:extLst>
              <a:ext uri="{28A0092B-C50C-407E-A947-70E740481C1C}">
                <a14:useLocalDpi xmlns:a14="http://schemas.microsoft.com/office/drawing/2010/main" val="0"/>
              </a:ext>
            </a:extLst>
          </a:blip>
          <a:srcRect b="65233"/>
          <a:stretch>
            <a:fillRect/>
          </a:stretch>
        </p:blipFill>
        <p:spPr>
          <a:xfrm>
            <a:off x="0" y="2895543"/>
            <a:ext cx="9144000" cy="2247957"/>
          </a:xfrm>
          <a:prstGeom prst="rect">
            <a:avLst/>
          </a:prstGeom>
        </p:spPr>
      </p:pic>
      <p:sp>
        <p:nvSpPr>
          <p:cNvPr id="4" name="矩形 3"/>
          <p:cNvSpPr/>
          <p:nvPr/>
        </p:nvSpPr>
        <p:spPr>
          <a:xfrm>
            <a:off x="2386164" y="1982494"/>
            <a:ext cx="5209129"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通过报纸杂志、电脑网络和电视新闻等媒体，加强政治思想和品德修养。</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flipV="1">
            <a:off x="1645670" y="2089474"/>
            <a:ext cx="433763" cy="63041"/>
            <a:chOff x="3930857" y="1377220"/>
            <a:chExt cx="911959" cy="132538"/>
          </a:xfrm>
          <a:solidFill>
            <a:srgbClr val="9A4A6F"/>
          </a:solidFill>
        </p:grpSpPr>
        <p:sp>
          <p:nvSpPr>
            <p:cNvPr id="10" name="椭圆 9"/>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1" name="椭圆 10"/>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2" name="椭圆 11"/>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3" name="椭圆 12"/>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grpSp>
      <p:sp>
        <p:nvSpPr>
          <p:cNvPr id="14" name="文本框 13"/>
          <p:cNvSpPr txBox="1"/>
          <p:nvPr/>
        </p:nvSpPr>
        <p:spPr>
          <a:xfrm>
            <a:off x="6881405" y="779951"/>
            <a:ext cx="1667059" cy="584775"/>
          </a:xfrm>
          <a:prstGeom prst="rect">
            <a:avLst/>
          </a:prstGeom>
          <a:noFill/>
        </p:spPr>
        <p:txBody>
          <a:bodyPr wrap="none" rtlCol="0">
            <a:spAutoFit/>
          </a:bodyPr>
          <a:lstStyle/>
          <a:p>
            <a:r>
              <a:rPr lang="en-US" altLang="zh-CN" sz="3200" dirty="0">
                <a:latin typeface="Arial Black" panose="020B0A04020102020204" pitchFamily="34" charset="0"/>
              </a:rPr>
              <a:t>part01</a:t>
            </a:r>
            <a:endParaRPr lang="zh-CN" altLang="en-US" sz="3200" dirty="0">
              <a:latin typeface="Arial Black" panose="020B0A04020102020204" pitchFamily="34" charset="0"/>
            </a:endParaRPr>
          </a:p>
        </p:txBody>
      </p:sp>
      <p:cxnSp>
        <p:nvCxnSpPr>
          <p:cNvPr id="16" name="直接连接符 15"/>
          <p:cNvCxnSpPr/>
          <p:nvPr/>
        </p:nvCxnSpPr>
        <p:spPr>
          <a:xfrm>
            <a:off x="0" y="2862843"/>
            <a:ext cx="9144000" cy="0"/>
          </a:xfrm>
          <a:prstGeom prst="line">
            <a:avLst/>
          </a:prstGeom>
          <a:ln>
            <a:solidFill>
              <a:schemeClr val="bg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20" name="矩形 19"/>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V 形 3"/>
          <p:cNvSpPr/>
          <p:nvPr/>
        </p:nvSpPr>
        <p:spPr>
          <a:xfrm>
            <a:off x="8481188"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5" name="箭头: V 形 4"/>
          <p:cNvSpPr/>
          <p:nvPr/>
        </p:nvSpPr>
        <p:spPr>
          <a:xfrm>
            <a:off x="8588800"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grpSp>
        <p:nvGrpSpPr>
          <p:cNvPr id="6" name="组合 5"/>
          <p:cNvGrpSpPr/>
          <p:nvPr/>
        </p:nvGrpSpPr>
        <p:grpSpPr>
          <a:xfrm flipV="1">
            <a:off x="2312873" y="2077393"/>
            <a:ext cx="433763" cy="63041"/>
            <a:chOff x="3930857" y="1377220"/>
            <a:chExt cx="911959" cy="132538"/>
          </a:xfrm>
          <a:solidFill>
            <a:srgbClr val="9A4A6F"/>
          </a:solidFill>
        </p:grpSpPr>
        <p:sp>
          <p:nvSpPr>
            <p:cNvPr id="7" name="椭圆 6"/>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8" name="椭圆 7"/>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9" name="椭圆 8"/>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0" name="椭圆 9"/>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grpSp>
      <p:sp>
        <p:nvSpPr>
          <p:cNvPr id="2" name="矩形 1"/>
          <p:cNvSpPr/>
          <p:nvPr/>
        </p:nvSpPr>
        <p:spPr>
          <a:xfrm>
            <a:off x="3010285" y="1982494"/>
            <a:ext cx="5129877" cy="461665"/>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认真学习财经方面的各项规定及新的法规政策</a:t>
            </a:r>
            <a:br>
              <a:rPr lang="zh-CN" altLang="en-US" sz="1200" dirty="0">
                <a:solidFill>
                  <a:schemeClr val="bg2">
                    <a:lumMod val="10000"/>
                  </a:schemeClr>
                </a:solidFill>
              </a:rPr>
            </a:br>
            <a:endParaRPr lang="zh-CN" altLang="en-US" sz="1200" dirty="0">
              <a:solidFill>
                <a:schemeClr val="bg2">
                  <a:lumMod val="10000"/>
                </a:schemeClr>
              </a:solidFill>
            </a:endParaRPr>
          </a:p>
        </p:txBody>
      </p:sp>
      <p:sp>
        <p:nvSpPr>
          <p:cNvPr id="13" name="文本框 12"/>
          <p:cNvSpPr txBox="1"/>
          <p:nvPr/>
        </p:nvSpPr>
        <p:spPr>
          <a:xfrm>
            <a:off x="6881405" y="825143"/>
            <a:ext cx="1667059" cy="584775"/>
          </a:xfrm>
          <a:prstGeom prst="rect">
            <a:avLst/>
          </a:prstGeom>
          <a:noFill/>
        </p:spPr>
        <p:txBody>
          <a:bodyPr wrap="none" rtlCol="0">
            <a:spAutoFit/>
          </a:bodyPr>
          <a:lstStyle/>
          <a:p>
            <a:r>
              <a:rPr lang="en-US" altLang="zh-CN" sz="3200" dirty="0">
                <a:latin typeface="Arial Black" panose="020B0A04020102020204" pitchFamily="34" charset="0"/>
              </a:rPr>
              <a:t>part02</a:t>
            </a:r>
            <a:endParaRPr lang="zh-CN" altLang="en-US" sz="3200" dirty="0">
              <a:latin typeface="Arial Black" panose="020B0A04020102020204" pitchFamily="34" charset="0"/>
            </a:endParaRPr>
          </a:p>
        </p:txBody>
      </p:sp>
      <p:cxnSp>
        <p:nvCxnSpPr>
          <p:cNvPr id="15" name="直接连接符 14"/>
          <p:cNvCxnSpPr/>
          <p:nvPr/>
        </p:nvCxnSpPr>
        <p:spPr>
          <a:xfrm>
            <a:off x="0" y="2862843"/>
            <a:ext cx="9144000" cy="0"/>
          </a:xfrm>
          <a:prstGeom prst="line">
            <a:avLst/>
          </a:prstGeom>
          <a:ln>
            <a:solidFill>
              <a:schemeClr val="bg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18" name="矩形 17"/>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pic>
        <p:nvPicPr>
          <p:cNvPr id="19" name="图片 18"/>
          <p:cNvPicPr>
            <a:picLocks noChangeAspect="1"/>
          </p:cNvPicPr>
          <p:nvPr/>
        </p:nvPicPr>
        <p:blipFill rotWithShape="1">
          <a:blip r:embed="rId1" cstate="hqprint">
            <a:extLst>
              <a:ext uri="{28A0092B-C50C-407E-A947-70E740481C1C}">
                <a14:useLocalDpi xmlns:a14="http://schemas.microsoft.com/office/drawing/2010/main" val="0"/>
              </a:ext>
            </a:extLst>
          </a:blip>
          <a:srcRect b="65233"/>
          <a:stretch>
            <a:fillRect/>
          </a:stretch>
        </p:blipFill>
        <p:spPr>
          <a:xfrm>
            <a:off x="0" y="2895543"/>
            <a:ext cx="9144000" cy="22479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箭头: V 形 6"/>
          <p:cNvSpPr/>
          <p:nvPr/>
        </p:nvSpPr>
        <p:spPr>
          <a:xfrm>
            <a:off x="8481188"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箭头: V 形 7"/>
          <p:cNvSpPr/>
          <p:nvPr/>
        </p:nvSpPr>
        <p:spPr>
          <a:xfrm>
            <a:off x="8588800"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矩形 1"/>
          <p:cNvSpPr/>
          <p:nvPr/>
        </p:nvSpPr>
        <p:spPr>
          <a:xfrm>
            <a:off x="2618618" y="1747629"/>
            <a:ext cx="4572000" cy="276999"/>
          </a:xfrm>
          <a:prstGeom prst="rect">
            <a:avLst/>
          </a:prstGeom>
        </p:spPr>
        <p:txBody>
          <a:bodyPr>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自觉按照国家的财经政策和程序办事</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618618" y="2114066"/>
            <a:ext cx="6104734"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始终把工作放在严谨、细致、扎实、求实上，脚踏实地的工作。</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flipV="1">
            <a:off x="1765311" y="1828412"/>
            <a:ext cx="433763" cy="63041"/>
            <a:chOff x="3930857" y="1377220"/>
            <a:chExt cx="911959" cy="132538"/>
          </a:xfrm>
          <a:solidFill>
            <a:srgbClr val="9A4A6F"/>
          </a:solidFill>
        </p:grpSpPr>
        <p:sp>
          <p:nvSpPr>
            <p:cNvPr id="10" name="椭圆 9"/>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1" name="椭圆 10"/>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2" name="椭圆 11"/>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3" name="椭圆 12"/>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grpSp>
      <p:sp>
        <p:nvSpPr>
          <p:cNvPr id="14" name="文本框 13"/>
          <p:cNvSpPr txBox="1"/>
          <p:nvPr/>
        </p:nvSpPr>
        <p:spPr>
          <a:xfrm>
            <a:off x="6881405" y="557760"/>
            <a:ext cx="1667059" cy="584775"/>
          </a:xfrm>
          <a:prstGeom prst="rect">
            <a:avLst/>
          </a:prstGeom>
          <a:noFill/>
        </p:spPr>
        <p:txBody>
          <a:bodyPr wrap="none" rtlCol="0">
            <a:spAutoFit/>
          </a:bodyPr>
          <a:lstStyle/>
          <a:p>
            <a:r>
              <a:rPr lang="en-US" altLang="zh-CN" sz="3200" dirty="0">
                <a:latin typeface="Arial Black" panose="020B0A04020102020204" pitchFamily="34" charset="0"/>
              </a:rPr>
              <a:t>part03</a:t>
            </a:r>
            <a:endParaRPr lang="zh-CN" altLang="en-US" sz="3200" dirty="0">
              <a:latin typeface="Arial Black" panose="020B0A04020102020204" pitchFamily="34" charset="0"/>
            </a:endParaRPr>
          </a:p>
        </p:txBody>
      </p:sp>
      <p:sp>
        <p:nvSpPr>
          <p:cNvPr id="17" name="矩形 16"/>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19" name="矩形 18"/>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pic>
        <p:nvPicPr>
          <p:cNvPr id="16" name="图片 15"/>
          <p:cNvPicPr>
            <a:picLocks noChangeAspect="1"/>
          </p:cNvPicPr>
          <p:nvPr/>
        </p:nvPicPr>
        <p:blipFill rotWithShape="1">
          <a:blip r:embed="rId1" cstate="hqprint">
            <a:extLst>
              <a:ext uri="{28A0092B-C50C-407E-A947-70E740481C1C}">
                <a14:useLocalDpi xmlns:a14="http://schemas.microsoft.com/office/drawing/2010/main" val="0"/>
              </a:ext>
            </a:extLst>
          </a:blip>
          <a:srcRect b="65233"/>
          <a:stretch>
            <a:fillRect/>
          </a:stretch>
        </p:blipFill>
        <p:spPr>
          <a:xfrm>
            <a:off x="0" y="2895543"/>
            <a:ext cx="9144000" cy="22479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V 形 3"/>
          <p:cNvSpPr/>
          <p:nvPr/>
        </p:nvSpPr>
        <p:spPr>
          <a:xfrm>
            <a:off x="8481188"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箭头: V 形 4"/>
          <p:cNvSpPr/>
          <p:nvPr/>
        </p:nvSpPr>
        <p:spPr>
          <a:xfrm>
            <a:off x="8588800"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6" name="组合 5"/>
          <p:cNvGrpSpPr/>
          <p:nvPr/>
        </p:nvGrpSpPr>
        <p:grpSpPr>
          <a:xfrm flipV="1">
            <a:off x="1799494" y="1813965"/>
            <a:ext cx="433763" cy="63041"/>
            <a:chOff x="3930857" y="1377220"/>
            <a:chExt cx="911959" cy="132538"/>
          </a:xfrm>
          <a:solidFill>
            <a:srgbClr val="9A4A6F"/>
          </a:solidFill>
        </p:grpSpPr>
        <p:sp>
          <p:nvSpPr>
            <p:cNvPr id="7" name="椭圆 6"/>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dirty="0">
                <a:solidFill>
                  <a:schemeClr val="bg2">
                    <a:lumMod val="10000"/>
                  </a:schemeClr>
                </a:solidFill>
              </a:endParaRPr>
            </a:p>
          </p:txBody>
        </p:sp>
        <p:sp>
          <p:nvSpPr>
            <p:cNvPr id="8" name="椭圆 7"/>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9" name="椭圆 8"/>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sp>
          <p:nvSpPr>
            <p:cNvPr id="10" name="椭圆 9"/>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solidFill>
                  <a:schemeClr val="bg2">
                    <a:lumMod val="10000"/>
                  </a:schemeClr>
                </a:solidFill>
              </a:endParaRPr>
            </a:p>
          </p:txBody>
        </p:sp>
      </p:grpSp>
      <p:sp>
        <p:nvSpPr>
          <p:cNvPr id="2" name="矩形 1"/>
          <p:cNvSpPr/>
          <p:nvPr/>
        </p:nvSpPr>
        <p:spPr>
          <a:xfrm>
            <a:off x="2678318" y="1714636"/>
            <a:ext cx="4572000" cy="830997"/>
          </a:xfrm>
          <a:prstGeom prst="rect">
            <a:avLst/>
          </a:prstGeom>
        </p:spPr>
        <p:txBody>
          <a:bodyPr>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努力做到学以致用，融会贯通，理论联系实际，让自己“在工作中学习，在学习中工作”，使自身综合能力不断得到提高。</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881405" y="620592"/>
            <a:ext cx="1667059" cy="584775"/>
          </a:xfrm>
          <a:prstGeom prst="rect">
            <a:avLst/>
          </a:prstGeom>
          <a:noFill/>
        </p:spPr>
        <p:txBody>
          <a:bodyPr wrap="none" rtlCol="0">
            <a:spAutoFit/>
          </a:bodyPr>
          <a:lstStyle/>
          <a:p>
            <a:r>
              <a:rPr lang="en-US" altLang="zh-CN" sz="3200" dirty="0">
                <a:latin typeface="Arial Black" panose="020B0A04020102020204" pitchFamily="34" charset="0"/>
              </a:rPr>
              <a:t>part04</a:t>
            </a:r>
            <a:endParaRPr lang="zh-CN" altLang="en-US" sz="3200" dirty="0">
              <a:latin typeface="Arial Black" panose="020B0A04020102020204" pitchFamily="34" charset="0"/>
            </a:endParaRPr>
          </a:p>
        </p:txBody>
      </p:sp>
      <p:cxnSp>
        <p:nvCxnSpPr>
          <p:cNvPr id="16" name="直接连接符 15"/>
          <p:cNvCxnSpPr/>
          <p:nvPr/>
        </p:nvCxnSpPr>
        <p:spPr>
          <a:xfrm>
            <a:off x="0" y="2862843"/>
            <a:ext cx="9144000" cy="0"/>
          </a:xfrm>
          <a:prstGeom prst="line">
            <a:avLst/>
          </a:prstGeom>
          <a:ln>
            <a:solidFill>
              <a:schemeClr val="bg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endParaRPr lang="en-US" altLang="zh-CN" sz="1200" i="1">
              <a:solidFill>
                <a:schemeClr val="bg1"/>
              </a:solidFill>
              <a:latin typeface="Century Gothic" panose="020B0502020202020204" pitchFamily="34" charset="0"/>
            </a:endParaRPr>
          </a:p>
        </p:txBody>
      </p:sp>
      <p:sp>
        <p:nvSpPr>
          <p:cNvPr id="20" name="矩形 19"/>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微软雅黑" panose="020B0503020204020204" pitchFamily="34" charset="-122"/>
                <a:ea typeface="微软雅黑" panose="020B0503020204020204" pitchFamily="34" charset="-122"/>
              </a:rPr>
              <a:t>完成的主要工作</a:t>
            </a:r>
            <a:endParaRPr lang="zh-CN" altLang="en-US" sz="1200" b="1" spc="600" dirty="0">
              <a:solidFill>
                <a:schemeClr val="bg1"/>
              </a:solidFill>
            </a:endParaRPr>
          </a:p>
        </p:txBody>
      </p:sp>
      <p:pic>
        <p:nvPicPr>
          <p:cNvPr id="17" name="图片 16"/>
          <p:cNvPicPr>
            <a:picLocks noChangeAspect="1"/>
          </p:cNvPicPr>
          <p:nvPr/>
        </p:nvPicPr>
        <p:blipFill rotWithShape="1">
          <a:blip r:embed="rId1" cstate="hqprint">
            <a:extLst>
              <a:ext uri="{28A0092B-C50C-407E-A947-70E740481C1C}">
                <a14:useLocalDpi xmlns:a14="http://schemas.microsoft.com/office/drawing/2010/main" val="0"/>
              </a:ext>
            </a:extLst>
          </a:blip>
          <a:srcRect b="65233"/>
          <a:stretch>
            <a:fillRect/>
          </a:stretch>
        </p:blipFill>
        <p:spPr>
          <a:xfrm>
            <a:off x="0" y="2895543"/>
            <a:ext cx="9144000" cy="22479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25000"/>
          <a:stretch>
            <a:fillRect/>
          </a:stretch>
        </p:blipFill>
        <p:spPr>
          <a:xfrm>
            <a:off x="0" y="0"/>
            <a:ext cx="9144000" cy="5143500"/>
          </a:xfrm>
          <a:prstGeom prst="rect">
            <a:avLst/>
          </a:prstGeom>
        </p:spPr>
      </p:pic>
      <p:sp>
        <p:nvSpPr>
          <p:cNvPr id="19" name="矩形: 圆角 18"/>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p:cNvSpPr/>
          <p:nvPr/>
        </p:nvSpPr>
        <p:spPr>
          <a:xfrm>
            <a:off x="2263572" y="2813654"/>
            <a:ext cx="4572000" cy="523220"/>
          </a:xfrm>
          <a:prstGeom prst="rect">
            <a:avLst/>
          </a:prstGeom>
        </p:spPr>
        <p:txBody>
          <a:bodyPr>
            <a:spAutoFit/>
          </a:bodyPr>
          <a:lstStyle/>
          <a:p>
            <a:pPr algn="ctr"/>
            <a:r>
              <a:rPr lang="zh-CN" altLang="en-US" sz="2800" dirty="0">
                <a:solidFill>
                  <a:srgbClr val="333333"/>
                </a:solidFill>
                <a:latin typeface="微软雅黑" panose="020B0503020204020204" pitchFamily="34" charset="-122"/>
                <a:ea typeface="微软雅黑" panose="020B0503020204020204" pitchFamily="34" charset="-122"/>
              </a:rPr>
              <a:t>工作存在不足及构想要点</a:t>
            </a:r>
            <a:endParaRPr lang="zh-CN" altLang="en-US" sz="2800" spc="600" dirty="0"/>
          </a:p>
        </p:txBody>
      </p:sp>
      <p:sp>
        <p:nvSpPr>
          <p:cNvPr id="18" name="矩形 17"/>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21" name="矩形 13"/>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03</a:t>
            </a:r>
            <a:endParaRPr lang="en-US" altLang="zh-CN" sz="4000" dirty="0">
              <a:solidFill>
                <a:schemeClr val="tx1">
                  <a:lumMod val="95000"/>
                  <a:lumOff val="5000"/>
                </a:schemeClr>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hqprint">
            <a:extLst>
              <a:ext uri="{28A0092B-C50C-407E-A947-70E740481C1C}">
                <a14:useLocalDpi xmlns:a14="http://schemas.microsoft.com/office/drawing/2010/main" val="0"/>
              </a:ext>
            </a:extLst>
          </a:blip>
          <a:srcRect b="57118"/>
          <a:stretch>
            <a:fillRect/>
          </a:stretch>
        </p:blipFill>
        <p:spPr>
          <a:xfrm>
            <a:off x="0" y="1602"/>
            <a:ext cx="9144000" cy="2772645"/>
          </a:xfrm>
          <a:prstGeom prst="rect">
            <a:avLst/>
          </a:prstGeom>
        </p:spPr>
      </p:pic>
      <p:sp>
        <p:nvSpPr>
          <p:cNvPr id="5" name="矩形 4"/>
          <p:cNvSpPr/>
          <p:nvPr/>
        </p:nvSpPr>
        <p:spPr>
          <a:xfrm>
            <a:off x="1180053" y="3308611"/>
            <a:ext cx="7195119" cy="830997"/>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谦于财会工作的繁与杂，日常忙于应付事务性的工作较多，而深入的探讨、思考、研究财务管理的办法和工作制度较少，导致在工作上广度有余，而深度不足</a:t>
            </a:r>
            <a:br>
              <a:rPr lang="zh-CN" altLang="en-US" sz="1200" dirty="0">
                <a:latin typeface="微软雅黑" panose="020B0503020204020204" pitchFamily="34" charset="-122"/>
                <a:ea typeface="微软雅黑" panose="020B0503020204020204" pitchFamily="34" charset="-122"/>
              </a:rPr>
            </a:br>
            <a:br>
              <a:rPr lang="zh-CN" altLang="en-US" sz="1200" dirty="0">
                <a:latin typeface="微软雅黑" panose="020B0503020204020204" pitchFamily="34" charset="-122"/>
                <a:ea typeface="微软雅黑" panose="020B0503020204020204" pitchFamily="34" charset="-122"/>
              </a:rPr>
            </a:br>
            <a:endParaRPr lang="zh-CN" altLang="en-US" sz="1200" dirty="0">
              <a:latin typeface="微软雅黑" panose="020B0503020204020204" pitchFamily="34" charset="-122"/>
              <a:ea typeface="微软雅黑" panose="020B0503020204020204" pitchFamily="34" charset="-122"/>
            </a:endParaRPr>
          </a:p>
        </p:txBody>
      </p:sp>
      <p:sp>
        <p:nvSpPr>
          <p:cNvPr id="6" name="矩形 5"/>
          <p:cNvSpPr/>
          <p:nvPr/>
        </p:nvSpPr>
        <p:spPr>
          <a:xfrm>
            <a:off x="1180054" y="3888153"/>
            <a:ext cx="7195119" cy="646331"/>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加之财务部门人员的不稳定，以致自己对于整个财务部没有起到很好的统领作用。</a:t>
            </a:r>
            <a:br>
              <a:rPr lang="zh-CN" altLang="en-US" sz="1200" dirty="0">
                <a:latin typeface="微软雅黑" panose="020B0503020204020204" pitchFamily="34" charset="-122"/>
                <a:ea typeface="微软雅黑" panose="020B0503020204020204" pitchFamily="34" charset="-122"/>
              </a:rPr>
            </a:br>
            <a:br>
              <a:rPr lang="zh-CN" altLang="en-US" sz="1200" dirty="0">
                <a:latin typeface="微软雅黑" panose="020B0503020204020204" pitchFamily="34" charset="-122"/>
                <a:ea typeface="微软雅黑" panose="020B0503020204020204" pitchFamily="34" charset="-122"/>
              </a:rPr>
            </a:br>
            <a:endParaRPr lang="zh-CN" altLang="en-US" sz="1200" dirty="0">
              <a:latin typeface="微软雅黑" panose="020B0503020204020204" pitchFamily="34" charset="-122"/>
              <a:ea typeface="微软雅黑" panose="020B0503020204020204" pitchFamily="34" charset="-122"/>
            </a:endParaRPr>
          </a:p>
        </p:txBody>
      </p:sp>
      <p:sp>
        <p:nvSpPr>
          <p:cNvPr id="9" name="矩形 8"/>
          <p:cNvSpPr/>
          <p:nvPr/>
        </p:nvSpPr>
        <p:spPr>
          <a:xfrm>
            <a:off x="0" y="2353869"/>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29070" y="2356758"/>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165304" y="2355582"/>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24"/>
          <p:cNvSpPr>
            <a:spLocks noChangeArrowheads="1"/>
          </p:cNvSpPr>
          <p:nvPr/>
        </p:nvSpPr>
        <p:spPr bwMode="auto">
          <a:xfrm>
            <a:off x="1968273" y="2474369"/>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微软雅黑" panose="020B0503020204020204" pitchFamily="34" charset="-122"/>
                <a:ea typeface="微软雅黑" panose="020B0503020204020204" pitchFamily="34" charset="-122"/>
              </a:rPr>
              <a:t>不足之处</a:t>
            </a:r>
            <a:endParaRPr lang="zh-CN" altLang="en-US" sz="1200" b="1" dirty="0"/>
          </a:p>
        </p:txBody>
      </p:sp>
      <p:sp>
        <p:nvSpPr>
          <p:cNvPr id="16" name="箭头: V 形 15"/>
          <p:cNvSpPr/>
          <p:nvPr/>
        </p:nvSpPr>
        <p:spPr>
          <a:xfrm>
            <a:off x="4621633" y="2475453"/>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箭头: V 形 17"/>
          <p:cNvSpPr/>
          <p:nvPr/>
        </p:nvSpPr>
        <p:spPr>
          <a:xfrm>
            <a:off x="4777614" y="247436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Rectangle 24"/>
          <p:cNvSpPr>
            <a:spLocks noChangeArrowheads="1"/>
          </p:cNvSpPr>
          <p:nvPr/>
        </p:nvSpPr>
        <p:spPr bwMode="auto">
          <a:xfrm>
            <a:off x="6634800" y="2497471"/>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微软雅黑" panose="020B0503020204020204" pitchFamily="34" charset="-122"/>
                <a:ea typeface="微软雅黑" panose="020B0503020204020204" pitchFamily="34" charset="-122"/>
              </a:rPr>
              <a:t>不足之处</a:t>
            </a:r>
            <a:endParaRPr lang="zh-CN" altLang="en-US" sz="1200" b="1" dirty="0"/>
          </a:p>
        </p:txBody>
      </p:sp>
      <p:sp>
        <p:nvSpPr>
          <p:cNvPr id="17" name="矩形 16"/>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480732" y="183470"/>
            <a:ext cx="809684" cy="276999"/>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不足之处</a:t>
            </a:r>
            <a:endParaRPr lang="zh-CN" altLang="en-US" sz="1200" dirty="0">
              <a:solidFill>
                <a:schemeClr val="bg1"/>
              </a:solidFill>
            </a:endParaRPr>
          </a:p>
        </p:txBody>
      </p:sp>
      <p:sp>
        <p:nvSpPr>
          <p:cNvPr id="7"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dirty="0">
                <a:latin typeface="Century Gothic" panose="020B0502020202020204" pitchFamily="34" charset="0"/>
              </a:rPr>
              <a:t>02</a:t>
            </a:r>
            <a:endParaRPr lang="en-US" altLang="zh-CN" sz="1200" i="1" dirty="0">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hqprint">
            <a:extLst>
              <a:ext uri="{28A0092B-C50C-407E-A947-70E740481C1C}">
                <a14:useLocalDpi xmlns:a14="http://schemas.microsoft.com/office/drawing/2010/main" val="0"/>
              </a:ext>
            </a:extLst>
          </a:blip>
          <a:srcRect t="404" b="53627"/>
          <a:stretch>
            <a:fillRect/>
          </a:stretch>
        </p:blipFill>
        <p:spPr>
          <a:xfrm>
            <a:off x="0" y="-1"/>
            <a:ext cx="9144000" cy="2972249"/>
          </a:xfrm>
          <a:prstGeom prst="rect">
            <a:avLst/>
          </a:prstGeom>
        </p:spPr>
      </p:pic>
      <p:sp>
        <p:nvSpPr>
          <p:cNvPr id="2" name="矩形 1"/>
          <p:cNvSpPr/>
          <p:nvPr/>
        </p:nvSpPr>
        <p:spPr>
          <a:xfrm>
            <a:off x="1848631" y="3399313"/>
            <a:ext cx="6098956" cy="646331"/>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希望自己在新的一年里，逐步学习运用科学的方法，加强对本部门的管理，提高本部门的工作效率，以达到事半功倍的的效果</a:t>
            </a:r>
            <a:br>
              <a:rPr lang="zh-CN" altLang="en-US" sz="1200" dirty="0"/>
            </a:br>
            <a:endParaRPr lang="zh-CN" altLang="en-US" sz="1200" dirty="0"/>
          </a:p>
        </p:txBody>
      </p:sp>
      <p:sp>
        <p:nvSpPr>
          <p:cNvPr id="3" name="矩形 2"/>
          <p:cNvSpPr/>
          <p:nvPr/>
        </p:nvSpPr>
        <p:spPr>
          <a:xfrm>
            <a:off x="-1" y="2577994"/>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47813" y="2577994"/>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V 形 7"/>
          <p:cNvSpPr/>
          <p:nvPr/>
        </p:nvSpPr>
        <p:spPr>
          <a:xfrm>
            <a:off x="8253595" y="268917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箭头: V 形 8"/>
          <p:cNvSpPr/>
          <p:nvPr/>
        </p:nvSpPr>
        <p:spPr>
          <a:xfrm>
            <a:off x="8409576" y="268809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Rectangle 24"/>
          <p:cNvSpPr>
            <a:spLocks noChangeArrowheads="1"/>
          </p:cNvSpPr>
          <p:nvPr/>
        </p:nvSpPr>
        <p:spPr bwMode="auto">
          <a:xfrm>
            <a:off x="2417309" y="2711197"/>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微软雅黑" panose="020B0503020204020204" pitchFamily="34" charset="-122"/>
                <a:ea typeface="微软雅黑" panose="020B0503020204020204" pitchFamily="34" charset="-122"/>
              </a:rPr>
              <a:t>工作预期</a:t>
            </a:r>
            <a:endParaRPr lang="zh-CN" altLang="en-US" sz="1200" b="1" dirty="0"/>
          </a:p>
        </p:txBody>
      </p:sp>
      <p:sp>
        <p:nvSpPr>
          <p:cNvPr id="16" name="矩形 15"/>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a:xfrm>
            <a:off x="480732" y="183470"/>
            <a:ext cx="809684" cy="276999"/>
          </a:xfrm>
          <a:prstGeom prst="rect">
            <a:avLst/>
          </a:prstGeom>
        </p:spPr>
        <p:txBody>
          <a:bodyPr wrap="square">
            <a:spAutoFit/>
          </a:bodyPr>
          <a:lstStyle/>
          <a:p>
            <a:r>
              <a:rPr lang="zh-CN" altLang="en-US" sz="1200" b="1" dirty="0">
                <a:solidFill>
                  <a:schemeClr val="bg1"/>
                </a:solidFill>
              </a:rPr>
              <a:t>工作预期</a:t>
            </a:r>
            <a:endParaRPr lang="zh-CN" altLang="en-US" sz="1200" b="1" dirty="0">
              <a:solidFill>
                <a:schemeClr val="bg1"/>
              </a:solidFill>
            </a:endParaRPr>
          </a:p>
        </p:txBody>
      </p:sp>
      <p:sp>
        <p:nvSpPr>
          <p:cNvPr id="12"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endParaRPr lang="en-US" altLang="zh-CN" sz="1200" i="1">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hqprint">
            <a:extLst>
              <a:ext uri="{28A0092B-C50C-407E-A947-70E740481C1C}">
                <a14:useLocalDpi xmlns:a14="http://schemas.microsoft.com/office/drawing/2010/main" val="0"/>
              </a:ext>
            </a:extLst>
          </a:blip>
          <a:srcRect t="404" b="53627"/>
          <a:stretch>
            <a:fillRect/>
          </a:stretch>
        </p:blipFill>
        <p:spPr>
          <a:xfrm>
            <a:off x="0" y="-1"/>
            <a:ext cx="9144000" cy="2972249"/>
          </a:xfrm>
          <a:prstGeom prst="rect">
            <a:avLst/>
          </a:prstGeom>
        </p:spPr>
      </p:pic>
      <p:sp>
        <p:nvSpPr>
          <p:cNvPr id="5" name="矩形 4"/>
          <p:cNvSpPr/>
          <p:nvPr/>
        </p:nvSpPr>
        <p:spPr>
          <a:xfrm>
            <a:off x="0" y="2577994"/>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947814" y="2577994"/>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V 形 6"/>
          <p:cNvSpPr/>
          <p:nvPr/>
        </p:nvSpPr>
        <p:spPr>
          <a:xfrm>
            <a:off x="8253596" y="268917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箭头: V 形 7"/>
          <p:cNvSpPr/>
          <p:nvPr/>
        </p:nvSpPr>
        <p:spPr>
          <a:xfrm>
            <a:off x="8409577" y="268809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Rectangle 24"/>
          <p:cNvSpPr>
            <a:spLocks noChangeArrowheads="1"/>
          </p:cNvSpPr>
          <p:nvPr/>
        </p:nvSpPr>
        <p:spPr bwMode="auto">
          <a:xfrm>
            <a:off x="2417310" y="2711197"/>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微软雅黑" panose="020B0503020204020204" pitchFamily="34" charset="-122"/>
                <a:ea typeface="微软雅黑" panose="020B0503020204020204" pitchFamily="34" charset="-122"/>
              </a:rPr>
              <a:t>工作预期</a:t>
            </a:r>
            <a:endParaRPr lang="zh-CN" altLang="en-US" sz="1200" b="1" dirty="0"/>
          </a:p>
        </p:txBody>
      </p:sp>
      <p:sp>
        <p:nvSpPr>
          <p:cNvPr id="2" name="矩形 1"/>
          <p:cNvSpPr/>
          <p:nvPr/>
        </p:nvSpPr>
        <p:spPr>
          <a:xfrm>
            <a:off x="1947814" y="3282072"/>
            <a:ext cx="3393307"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一：是加强本部门的成本核算与管理</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构想要点</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1"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endParaRPr lang="en-US" altLang="zh-CN" sz="1200" i="1">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hqprint">
            <a:extLst>
              <a:ext uri="{28A0092B-C50C-407E-A947-70E740481C1C}">
                <a14:useLocalDpi xmlns:a14="http://schemas.microsoft.com/office/drawing/2010/main" val="0"/>
              </a:ext>
            </a:extLst>
          </a:blip>
          <a:srcRect t="404" b="53627"/>
          <a:stretch>
            <a:fillRect/>
          </a:stretch>
        </p:blipFill>
        <p:spPr>
          <a:xfrm>
            <a:off x="0" y="-1"/>
            <a:ext cx="9144000" cy="2972249"/>
          </a:xfrm>
          <a:prstGeom prst="rect">
            <a:avLst/>
          </a:prstGeom>
        </p:spPr>
      </p:pic>
      <p:sp>
        <p:nvSpPr>
          <p:cNvPr id="2" name="矩形 1"/>
          <p:cNvSpPr/>
          <p:nvPr/>
        </p:nvSpPr>
        <p:spPr>
          <a:xfrm>
            <a:off x="890521" y="3593114"/>
            <a:ext cx="7653608" cy="646331"/>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二：是加强与各部门的工作，包括收汇管理，应付管理，进出仓跟进等，最大限度地发挥财务部门的职能</a:t>
            </a:r>
            <a:br>
              <a:rPr lang="zh-CN" altLang="en-US" sz="1200" dirty="0"/>
            </a:br>
            <a:br>
              <a:rPr lang="zh-CN" altLang="en-US" sz="1200" dirty="0"/>
            </a:br>
            <a:endParaRPr lang="zh-CN" altLang="en-US" sz="1200" dirty="0"/>
          </a:p>
        </p:txBody>
      </p:sp>
      <p:sp>
        <p:nvSpPr>
          <p:cNvPr id="3" name="矩形 2"/>
          <p:cNvSpPr/>
          <p:nvPr/>
        </p:nvSpPr>
        <p:spPr>
          <a:xfrm>
            <a:off x="890521" y="4090239"/>
            <a:ext cx="6779713" cy="646331"/>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三：是是准确做好各项财务测算，为上级领导的决策提供依据。</a:t>
            </a:r>
            <a:br>
              <a:rPr lang="zh-CN" altLang="en-US" sz="1200" dirty="0"/>
            </a:br>
            <a:br>
              <a:rPr lang="zh-CN" altLang="en-US" sz="1200" dirty="0"/>
            </a:br>
            <a:endParaRPr lang="zh-CN" altLang="en-US" sz="1200" dirty="0"/>
          </a:p>
        </p:txBody>
      </p:sp>
      <p:sp>
        <p:nvSpPr>
          <p:cNvPr id="4" name="矩形 3"/>
          <p:cNvSpPr/>
          <p:nvPr/>
        </p:nvSpPr>
        <p:spPr>
          <a:xfrm>
            <a:off x="-1" y="2577994"/>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947813" y="2577994"/>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箭头: V 形 5"/>
          <p:cNvSpPr/>
          <p:nvPr/>
        </p:nvSpPr>
        <p:spPr>
          <a:xfrm>
            <a:off x="8253595" y="268917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箭头: V 形 6"/>
          <p:cNvSpPr/>
          <p:nvPr/>
        </p:nvSpPr>
        <p:spPr>
          <a:xfrm>
            <a:off x="8409576" y="268809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Rectangle 24"/>
          <p:cNvSpPr>
            <a:spLocks noChangeArrowheads="1"/>
          </p:cNvSpPr>
          <p:nvPr/>
        </p:nvSpPr>
        <p:spPr bwMode="auto">
          <a:xfrm>
            <a:off x="2417309" y="2711197"/>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微软雅黑" panose="020B0503020204020204" pitchFamily="34" charset="-122"/>
                <a:ea typeface="微软雅黑" panose="020B0503020204020204" pitchFamily="34" charset="-122"/>
              </a:rPr>
              <a:t>工作预期</a:t>
            </a:r>
            <a:endParaRPr lang="zh-CN" altLang="en-US" sz="1200" b="1" dirty="0"/>
          </a:p>
        </p:txBody>
      </p:sp>
      <p:sp>
        <p:nvSpPr>
          <p:cNvPr id="15" name="矩形 14"/>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构想要点</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endParaRPr lang="en-US" altLang="zh-CN" sz="1200" i="1">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25000"/>
          <a:stretch>
            <a:fillRect/>
          </a:stretch>
        </p:blipFill>
        <p:spPr>
          <a:xfrm>
            <a:off x="0" y="0"/>
            <a:ext cx="9144000" cy="5143500"/>
          </a:xfrm>
          <a:prstGeom prst="rect">
            <a:avLst/>
          </a:prstGeom>
        </p:spPr>
      </p:pic>
      <p:sp>
        <p:nvSpPr>
          <p:cNvPr id="19" name="矩形: 圆角 18"/>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p:cNvSpPr/>
          <p:nvPr/>
        </p:nvSpPr>
        <p:spPr>
          <a:xfrm>
            <a:off x="2263572" y="2813654"/>
            <a:ext cx="4572000" cy="523220"/>
          </a:xfrm>
          <a:prstGeom prst="rect">
            <a:avLst/>
          </a:prstGeom>
        </p:spPr>
        <p:txBody>
          <a:bodyPr>
            <a:spAutoFit/>
          </a:bodyPr>
          <a:lstStyle/>
          <a:p>
            <a:pPr algn="ctr"/>
            <a:r>
              <a:rPr lang="zh-CN" altLang="en-US" sz="2800" dirty="0">
                <a:solidFill>
                  <a:srgbClr val="333333"/>
                </a:solidFill>
                <a:latin typeface="微软雅黑" panose="020B0503020204020204" pitchFamily="34" charset="-122"/>
                <a:ea typeface="微软雅黑" panose="020B0503020204020204" pitchFamily="34" charset="-122"/>
              </a:rPr>
              <a:t>财务部门</a:t>
            </a:r>
            <a:endParaRPr lang="zh-CN" altLang="en-US" sz="2800" spc="600" dirty="0"/>
          </a:p>
        </p:txBody>
      </p:sp>
      <p:sp>
        <p:nvSpPr>
          <p:cNvPr id="18" name="矩形 17"/>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endParaRPr lang="zh-CN" altLang="en-US" sz="1000" spc="6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21" name="矩形 13"/>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530" eaLnBrk="0" hangingPunct="0">
              <a:defRPr>
                <a:solidFill>
                  <a:schemeClr val="tx1"/>
                </a:solidFill>
                <a:latin typeface="Calibri" panose="020F0502020204030204" pitchFamily="34" charset="0"/>
                <a:ea typeface="宋体" panose="02010600030101010101" pitchFamily="2" charset="-122"/>
              </a:defRPr>
            </a:lvl1pPr>
            <a:lvl2pPr defTabSz="684530" eaLnBrk="0" hangingPunct="0">
              <a:defRPr>
                <a:solidFill>
                  <a:schemeClr val="tx1"/>
                </a:solidFill>
                <a:latin typeface="Calibri" panose="020F0502020204030204" pitchFamily="34" charset="0"/>
                <a:ea typeface="宋体" panose="02010600030101010101" pitchFamily="2" charset="-122"/>
              </a:defRPr>
            </a:lvl2pPr>
            <a:lvl3pPr defTabSz="684530" eaLnBrk="0" hangingPunct="0">
              <a:defRPr>
                <a:solidFill>
                  <a:schemeClr val="tx1"/>
                </a:solidFill>
                <a:latin typeface="Calibri" panose="020F0502020204030204" pitchFamily="34" charset="0"/>
                <a:ea typeface="宋体" panose="02010600030101010101" pitchFamily="2" charset="-122"/>
              </a:defRPr>
            </a:lvl3pPr>
            <a:lvl4pPr defTabSz="684530" eaLnBrk="0" hangingPunct="0">
              <a:defRPr>
                <a:solidFill>
                  <a:schemeClr val="tx1"/>
                </a:solidFill>
                <a:latin typeface="Calibri" panose="020F0502020204030204" pitchFamily="34" charset="0"/>
                <a:ea typeface="宋体" panose="02010600030101010101" pitchFamily="2" charset="-122"/>
              </a:defRPr>
            </a:lvl4pPr>
            <a:lvl5pPr defTabSz="684530" eaLnBrk="0" hangingPunct="0">
              <a:defRPr>
                <a:solidFill>
                  <a:schemeClr val="tx1"/>
                </a:solidFill>
                <a:latin typeface="Calibri" panose="020F0502020204030204" pitchFamily="34" charset="0"/>
                <a:ea typeface="宋体" panose="02010600030101010101" pitchFamily="2" charset="-122"/>
              </a:defRPr>
            </a:lvl5pPr>
            <a:lvl6pPr marL="22847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453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04</a:t>
            </a:r>
            <a:endParaRPr lang="en-US" altLang="zh-CN" sz="4000" dirty="0">
              <a:solidFill>
                <a:schemeClr val="tx1">
                  <a:lumMod val="95000"/>
                  <a:lumOff val="5000"/>
                </a:schemeClr>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hqprint">
            <a:extLst>
              <a:ext uri="{28A0092B-C50C-407E-A947-70E740481C1C}">
                <a14:useLocalDpi xmlns:a14="http://schemas.microsoft.com/office/drawing/2010/main" val="0"/>
              </a:ext>
            </a:extLst>
          </a:blip>
          <a:srcRect t="5024" b="53627"/>
          <a:stretch>
            <a:fillRect/>
          </a:stretch>
        </p:blipFill>
        <p:spPr>
          <a:xfrm>
            <a:off x="0" y="1239387"/>
            <a:ext cx="9144000" cy="2673519"/>
          </a:xfrm>
          <a:prstGeom prst="rect">
            <a:avLst/>
          </a:prstGeom>
        </p:spPr>
      </p:pic>
      <p:sp>
        <p:nvSpPr>
          <p:cNvPr id="9" name="矩形 8"/>
          <p:cNvSpPr/>
          <p:nvPr/>
        </p:nvSpPr>
        <p:spPr>
          <a:xfrm>
            <a:off x="497526" y="1495514"/>
            <a:ext cx="8132003" cy="2127902"/>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94509" y="2116863"/>
            <a:ext cx="6509263" cy="1200329"/>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人员已稳定，除了日常按时准确的付款</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及时的登账</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和日清月结外，还建立了按月费用支出的分类归集表，按月收汇明细表及汇总表，及时了解收汇情况并对差异进行备注。</a:t>
            </a:r>
            <a:br>
              <a:rPr lang="zh-CN" altLang="en-US" sz="1200" dirty="0">
                <a:latin typeface="微软雅黑" panose="020B0503020204020204" pitchFamily="34" charset="-122"/>
                <a:ea typeface="微软雅黑" panose="020B0503020204020204" pitchFamily="34" charset="-122"/>
              </a:rPr>
            </a:br>
            <a:br>
              <a:rPr lang="zh-CN" altLang="en-US" sz="1200" dirty="0">
                <a:latin typeface="微软雅黑" panose="020B0503020204020204" pitchFamily="34" charset="-122"/>
                <a:ea typeface="微软雅黑" panose="020B0503020204020204" pitchFamily="34" charset="-122"/>
              </a:rPr>
            </a:br>
            <a:endParaRPr lang="zh-CN" altLang="en-US" sz="1200" dirty="0">
              <a:latin typeface="微软雅黑" panose="020B0503020204020204" pitchFamily="34" charset="-122"/>
              <a:ea typeface="微软雅黑" panose="020B0503020204020204" pitchFamily="34" charset="-122"/>
            </a:endParaRPr>
          </a:p>
        </p:txBody>
      </p:sp>
      <p:sp>
        <p:nvSpPr>
          <p:cNvPr id="8" name="矩形 7"/>
          <p:cNvSpPr/>
          <p:nvPr/>
        </p:nvSpPr>
        <p:spPr>
          <a:xfrm>
            <a:off x="882625" y="1770914"/>
            <a:ext cx="171693" cy="1406776"/>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12" name="矩形 11"/>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出纳岗位</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2">
                    <a:lumMod val="10000"/>
                  </a:schemeClr>
                </a:solidFill>
                <a:latin typeface="Century Gothic" panose="020B0502020202020204" pitchFamily="34" charset="0"/>
              </a:rPr>
              <a:t>02</a:t>
            </a:r>
            <a:endParaRPr lang="en-US" altLang="zh-CN" sz="1200" i="1">
              <a:solidFill>
                <a:schemeClr val="bg2">
                  <a:lumMod val="10000"/>
                </a:schemeClr>
              </a:solidFill>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cstate="hqprint">
            <a:extLst>
              <a:ext uri="{28A0092B-C50C-407E-A947-70E740481C1C}">
                <a14:useLocalDpi xmlns:a14="http://schemas.microsoft.com/office/drawing/2010/main" val="0"/>
              </a:ext>
            </a:extLst>
          </a:blip>
          <a:srcRect t="5024" b="53627"/>
          <a:stretch>
            <a:fillRect/>
          </a:stretch>
        </p:blipFill>
        <p:spPr>
          <a:xfrm>
            <a:off x="0" y="1239387"/>
            <a:ext cx="9144000" cy="2673519"/>
          </a:xfrm>
          <a:prstGeom prst="rect">
            <a:avLst/>
          </a:prstGeom>
        </p:spPr>
      </p:pic>
      <p:sp>
        <p:nvSpPr>
          <p:cNvPr id="8" name="矩形 7"/>
          <p:cNvSpPr/>
          <p:nvPr/>
        </p:nvSpPr>
        <p:spPr>
          <a:xfrm>
            <a:off x="420385" y="1570870"/>
            <a:ext cx="8089274" cy="210382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88883" y="1847869"/>
            <a:ext cx="171693" cy="1406776"/>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2" name="矩形 1"/>
          <p:cNvSpPr/>
          <p:nvPr/>
        </p:nvSpPr>
        <p:spPr>
          <a:xfrm>
            <a:off x="1083501" y="692504"/>
            <a:ext cx="4572000" cy="923330"/>
          </a:xfrm>
          <a:prstGeom prst="rect">
            <a:avLst/>
          </a:prstGeom>
        </p:spPr>
        <p:txBody>
          <a:bodyPr>
            <a:spAutoFit/>
          </a:bodyPr>
          <a:lstStyle/>
          <a:p>
            <a:br>
              <a:rPr lang="zh-CN" altLang="en-US" dirty="0"/>
            </a:br>
            <a:br>
              <a:rPr lang="zh-CN" altLang="en-US" dirty="0"/>
            </a:br>
            <a:endParaRPr lang="zh-CN" altLang="en-US" dirty="0"/>
          </a:p>
        </p:txBody>
      </p:sp>
      <p:sp>
        <p:nvSpPr>
          <p:cNvPr id="3" name="矩形 2"/>
          <p:cNvSpPr/>
          <p:nvPr/>
        </p:nvSpPr>
        <p:spPr>
          <a:xfrm>
            <a:off x="497526" y="460469"/>
            <a:ext cx="4857699"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这是本年新增的一个岗位，目前主要是成本审核、核算、及控制工作</a:t>
            </a:r>
            <a:endParaRPr lang="zh-CN" altLang="en-US" sz="1200" dirty="0">
              <a:solidFill>
                <a:schemeClr val="bg2">
                  <a:lumMod val="10000"/>
                </a:schemeClr>
              </a:solidFill>
            </a:endParaRPr>
          </a:p>
        </p:txBody>
      </p:sp>
      <p:sp>
        <p:nvSpPr>
          <p:cNvPr id="4" name="矩形 3"/>
          <p:cNvSpPr/>
          <p:nvPr/>
        </p:nvSpPr>
        <p:spPr>
          <a:xfrm>
            <a:off x="1287207" y="2164107"/>
            <a:ext cx="6524128" cy="616836"/>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实行按订单号乃至套件号进行成本台帐的核算与控制，对各订单的实际成本负责，为相关部门提供及时有用的信息，这也是一个同时要与各部门的岗位</a:t>
            </a:r>
            <a:endParaRPr lang="zh-CN" altLang="en-US" sz="1200" dirty="0"/>
          </a:p>
        </p:txBody>
      </p:sp>
      <p:sp>
        <p:nvSpPr>
          <p:cNvPr id="12" name="矩形 11"/>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成本岗位</a:t>
            </a:r>
            <a:endParaRPr lang="zh-CN" altLang="en-US" sz="1200" b="1" dirty="0">
              <a:solidFill>
                <a:schemeClr val="bg1"/>
              </a:solidFill>
            </a:endParaRPr>
          </a:p>
        </p:txBody>
      </p:sp>
      <p:sp>
        <p:nvSpPr>
          <p:cNvPr id="6"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endParaRPr lang="en-US" altLang="zh-CN" sz="1200" i="1">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hqprint">
            <a:extLst>
              <a:ext uri="{28A0092B-C50C-407E-A947-70E740481C1C}">
                <a14:useLocalDpi xmlns:a14="http://schemas.microsoft.com/office/drawing/2010/main" val="0"/>
              </a:ext>
            </a:extLst>
          </a:blip>
          <a:srcRect t="5023" b="30071"/>
          <a:stretch>
            <a:fillRect/>
          </a:stretch>
        </p:blipFill>
        <p:spPr>
          <a:xfrm>
            <a:off x="22058" y="732944"/>
            <a:ext cx="9144000" cy="4196618"/>
          </a:xfrm>
          <a:prstGeom prst="rect">
            <a:avLst/>
          </a:prstGeom>
        </p:spPr>
      </p:pic>
      <p:sp>
        <p:nvSpPr>
          <p:cNvPr id="7" name="矩形 6"/>
          <p:cNvSpPr/>
          <p:nvPr/>
        </p:nvSpPr>
        <p:spPr>
          <a:xfrm>
            <a:off x="420385" y="1341690"/>
            <a:ext cx="8089274" cy="3119216"/>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94891" y="2065348"/>
            <a:ext cx="128187" cy="388963"/>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2" name="矩形 1"/>
          <p:cNvSpPr/>
          <p:nvPr/>
        </p:nvSpPr>
        <p:spPr>
          <a:xfrm>
            <a:off x="1079922" y="1936665"/>
            <a:ext cx="7009483" cy="646331"/>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新增这一个岗位后，建立了各供应商应付账款台账和每月的供应商对账表，使得今年在业务量番一翻的情况下仍能很好的完成各应付账款所需的数据及发票跟踪到位的情况</a:t>
            </a:r>
            <a:endParaRPr lang="zh-CN" altLang="en-US" sz="1200" dirty="0"/>
          </a:p>
        </p:txBody>
      </p:sp>
      <p:sp>
        <p:nvSpPr>
          <p:cNvPr id="3" name="矩形 2"/>
          <p:cNvSpPr/>
          <p:nvPr/>
        </p:nvSpPr>
        <p:spPr>
          <a:xfrm>
            <a:off x="1048716" y="2678454"/>
            <a:ext cx="7009483" cy="893834"/>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但也许是由于各种因素的存在 ，导致今年的成本核算没能达到预计的效果，希望在新的一年里各部门能够积极的配合财务部门成本核算的工作，共同为成本所反映的真实性及时性出一份力，同时作为成本岗位的核算者也应该不断地鞭策自己，加强学习，从而达到一个企业成本核算的真正意义。</a:t>
            </a:r>
            <a:endParaRPr lang="zh-CN" altLang="en-US" sz="1200" dirty="0"/>
          </a:p>
        </p:txBody>
      </p:sp>
      <p:sp>
        <p:nvSpPr>
          <p:cNvPr id="10" name="矩形 9"/>
          <p:cNvSpPr/>
          <p:nvPr/>
        </p:nvSpPr>
        <p:spPr>
          <a:xfrm>
            <a:off x="894890" y="2797716"/>
            <a:ext cx="128188" cy="697514"/>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12" name="矩形 11"/>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成本岗位</a:t>
            </a:r>
            <a:endParaRPr lang="zh-CN" altLang="en-US" sz="1200" b="1" dirty="0">
              <a:solidFill>
                <a:schemeClr val="bg1"/>
              </a:solidFill>
            </a:endParaRPr>
          </a:p>
        </p:txBody>
      </p:sp>
      <p:sp>
        <p:nvSpPr>
          <p:cNvPr id="5"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endParaRPr lang="en-US" altLang="zh-CN" sz="1200" i="1">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cstate="hqprint">
            <a:extLst>
              <a:ext uri="{28A0092B-C50C-407E-A947-70E740481C1C}">
                <a14:useLocalDpi xmlns:a14="http://schemas.microsoft.com/office/drawing/2010/main" val="0"/>
              </a:ext>
            </a:extLst>
          </a:blip>
          <a:srcRect t="6352" b="62862"/>
          <a:stretch>
            <a:fillRect/>
          </a:stretch>
        </p:blipFill>
        <p:spPr>
          <a:xfrm>
            <a:off x="0" y="1325185"/>
            <a:ext cx="9144000" cy="1990583"/>
          </a:xfrm>
          <a:prstGeom prst="rect">
            <a:avLst/>
          </a:prstGeom>
        </p:spPr>
      </p:pic>
      <p:sp>
        <p:nvSpPr>
          <p:cNvPr id="6" name="矩形 5"/>
          <p:cNvSpPr/>
          <p:nvPr/>
        </p:nvSpPr>
        <p:spPr>
          <a:xfrm>
            <a:off x="420385" y="1507724"/>
            <a:ext cx="8089274" cy="161671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flipH="1">
            <a:off x="2265119" y="2128681"/>
            <a:ext cx="125582" cy="346443"/>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
        <p:nvSpPr>
          <p:cNvPr id="2" name="矩形 1"/>
          <p:cNvSpPr/>
          <p:nvPr/>
        </p:nvSpPr>
        <p:spPr>
          <a:xfrm>
            <a:off x="2538102" y="2168569"/>
            <a:ext cx="4572000" cy="461665"/>
          </a:xfrm>
          <a:prstGeom prst="rect">
            <a:avLst/>
          </a:prstGeom>
        </p:spPr>
        <p:txBody>
          <a:bodyPr>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在前面的个人总结里已做总结，再此处就不再赘诉。</a:t>
            </a:r>
            <a:br>
              <a:rPr lang="zh-CN" altLang="en-US" sz="1200" dirty="0"/>
            </a:br>
            <a:endParaRPr lang="zh-CN" altLang="en-US" sz="1200" dirty="0"/>
          </a:p>
        </p:txBody>
      </p:sp>
      <p:sp>
        <p:nvSpPr>
          <p:cNvPr id="10" name="矩形 9"/>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总账岗位</a:t>
            </a:r>
            <a:endParaRPr lang="zh-CN" altLang="en-US" sz="1200" b="1" dirty="0">
              <a:solidFill>
                <a:schemeClr val="bg1"/>
              </a:solidFill>
            </a:endParaRPr>
          </a:p>
        </p:txBody>
      </p:sp>
      <p:sp>
        <p:nvSpPr>
          <p:cNvPr id="4"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endParaRPr lang="en-US" altLang="zh-CN" sz="1200" i="1">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cstate="hqprint">
            <a:extLst>
              <a:ext uri="{28A0092B-C50C-407E-A947-70E740481C1C}">
                <a14:useLocalDpi xmlns:a14="http://schemas.microsoft.com/office/drawing/2010/main" val="0"/>
              </a:ext>
            </a:extLst>
          </a:blip>
          <a:srcRect t="6352" b="62862"/>
          <a:stretch>
            <a:fillRect/>
          </a:stretch>
        </p:blipFill>
        <p:spPr>
          <a:xfrm>
            <a:off x="0" y="1325185"/>
            <a:ext cx="9144000" cy="1990583"/>
          </a:xfrm>
          <a:prstGeom prst="rect">
            <a:avLst/>
          </a:prstGeom>
        </p:spPr>
      </p:pic>
      <p:sp>
        <p:nvSpPr>
          <p:cNvPr id="11" name="矩形 10"/>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420385" y="1507724"/>
            <a:ext cx="8089274" cy="161671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598064" y="2059625"/>
            <a:ext cx="6195700" cy="830997"/>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总的来说本年度财务部门算是友好妥善了地处理对内对外的各项工作，包括与工商</a:t>
            </a:r>
            <a:r>
              <a:rPr lang="en-US" altLang="zh-CN" sz="1200" dirty="0">
                <a:solidFill>
                  <a:schemeClr val="bg2">
                    <a:lumMod val="1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10000"/>
                  </a:schemeClr>
                </a:solidFill>
                <a:latin typeface="微软雅黑" panose="020B0503020204020204" pitchFamily="34" charset="-122"/>
                <a:ea typeface="微软雅黑" panose="020B0503020204020204" pitchFamily="34" charset="-122"/>
              </a:rPr>
              <a:t>税务</a:t>
            </a:r>
            <a:r>
              <a:rPr lang="en-US" altLang="zh-CN" sz="1200" dirty="0">
                <a:solidFill>
                  <a:schemeClr val="bg2">
                    <a:lumMod val="1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10000"/>
                  </a:schemeClr>
                </a:solidFill>
                <a:latin typeface="微软雅黑" panose="020B0503020204020204" pitchFamily="34" charset="-122"/>
                <a:ea typeface="微软雅黑" panose="020B0503020204020204" pitchFamily="34" charset="-122"/>
              </a:rPr>
              <a:t>银行等外围部门都建立了良好的关系。</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财务部门</a:t>
            </a:r>
            <a:endParaRPr lang="zh-CN" altLang="en-US" sz="1200" b="1" dirty="0">
              <a:solidFill>
                <a:schemeClr val="bg1"/>
              </a:solidFill>
            </a:endParaRPr>
          </a:p>
        </p:txBody>
      </p:sp>
      <p:sp>
        <p:nvSpPr>
          <p:cNvPr id="4" name="ïšḻïďê-Oval 45"/>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endParaRPr lang="en-US" altLang="zh-CN" sz="1200" i="1">
              <a:latin typeface="Century Gothic" panose="020B0502020202020204" pitchFamily="34" charset="0"/>
            </a:endParaRPr>
          </a:p>
        </p:txBody>
      </p:sp>
      <p:sp>
        <p:nvSpPr>
          <p:cNvPr id="8" name="矩形 7"/>
          <p:cNvSpPr/>
          <p:nvPr/>
        </p:nvSpPr>
        <p:spPr>
          <a:xfrm flipH="1">
            <a:off x="1375872" y="2128681"/>
            <a:ext cx="91882" cy="346443"/>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panose="020B0604020202020204"/>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59394" y="3745824"/>
            <a:ext cx="5991726" cy="1569660"/>
          </a:xfrm>
          <a:prstGeom prst="rect">
            <a:avLst/>
          </a:prstGeom>
        </p:spPr>
        <p:txBody>
          <a:bodyPr wrap="square">
            <a:spAutoFit/>
          </a:bodyPr>
          <a:lstStyle/>
          <a:p>
            <a:br>
              <a:rPr lang="zh-CN" altLang="en-US" sz="3200" b="1" dirty="0"/>
            </a:br>
            <a:br>
              <a:rPr lang="zh-CN" altLang="en-US" sz="3200" b="1" dirty="0"/>
            </a:br>
            <a:endParaRPr lang="zh-CN" altLang="en-US" sz="3200" b="1" dirty="0"/>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5000"/>
          <a:stretch>
            <a:fillRect/>
          </a:stretch>
        </p:blipFill>
        <p:spPr>
          <a:xfrm>
            <a:off x="0" y="0"/>
            <a:ext cx="9144000" cy="5143500"/>
          </a:xfrm>
          <a:prstGeom prst="rect">
            <a:avLst/>
          </a:prstGeom>
        </p:spPr>
      </p:pic>
      <p:sp>
        <p:nvSpPr>
          <p:cNvPr id="15" name="矩形: 圆角 14"/>
          <p:cNvSpPr/>
          <p:nvPr/>
        </p:nvSpPr>
        <p:spPr>
          <a:xfrm>
            <a:off x="454323" y="1133778"/>
            <a:ext cx="8235354" cy="2436912"/>
          </a:xfrm>
          <a:prstGeom prst="roundRect">
            <a:avLst/>
          </a:prstGeom>
          <a:solidFill>
            <a:srgbClr val="FFFFFF">
              <a:alpha val="78824"/>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矩形 17"/>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259"/>
          <p:cNvSpPr>
            <a:spLocks noChangeArrowheads="1"/>
          </p:cNvSpPr>
          <p:nvPr/>
        </p:nvSpPr>
        <p:spPr bwMode="auto">
          <a:xfrm>
            <a:off x="2179931" y="2526893"/>
            <a:ext cx="4784138" cy="138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00" b="1" spc="600" dirty="0">
                <a:solidFill>
                  <a:schemeClr val="bg1"/>
                </a:solidFill>
                <a:cs typeface="Arial" panose="020B0604020202020204" pitchFamily="34" charset="0"/>
              </a:rPr>
              <a:t>会议报告 </a:t>
            </a:r>
            <a:r>
              <a:rPr lang="en-US" altLang="zh-CN" sz="900" b="1" spc="600" dirty="0">
                <a:solidFill>
                  <a:schemeClr val="bg1"/>
                </a:solidFill>
                <a:cs typeface="Arial" panose="020B0604020202020204" pitchFamily="34" charset="0"/>
              </a:rPr>
              <a:t>/</a:t>
            </a:r>
            <a:r>
              <a:rPr lang="zh-CN" altLang="en-US" sz="900" b="1" spc="600" dirty="0">
                <a:solidFill>
                  <a:schemeClr val="bg1"/>
                </a:solidFill>
                <a:cs typeface="Arial" panose="020B0604020202020204" pitchFamily="34" charset="0"/>
              </a:rPr>
              <a:t>财务报告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工作总结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工作汇报</a:t>
            </a:r>
            <a:endParaRPr lang="en-US" altLang="zh-CN" sz="900" b="1" spc="600" dirty="0">
              <a:solidFill>
                <a:schemeClr val="bg1"/>
              </a:solidFill>
              <a:cs typeface="Arial" panose="020B0604020202020204" pitchFamily="34" charset="0"/>
            </a:endParaRPr>
          </a:p>
        </p:txBody>
      </p:sp>
      <p:sp>
        <p:nvSpPr>
          <p:cNvPr id="22" name="文本框 21"/>
          <p:cNvSpPr txBox="1"/>
          <p:nvPr/>
        </p:nvSpPr>
        <p:spPr>
          <a:xfrm>
            <a:off x="1266825" y="2058559"/>
            <a:ext cx="6610350" cy="276999"/>
          </a:xfrm>
          <a:prstGeom prst="rect">
            <a:avLst/>
          </a:prstGeom>
          <a:noFill/>
        </p:spPr>
        <p:txBody>
          <a:bodyPr wrap="square" rtlCol="0">
            <a:spAutoFit/>
            <a:scene3d>
              <a:camera prst="orthographicFront"/>
              <a:lightRig rig="threePt" dir="t"/>
            </a:scene3d>
            <a:sp3d contourW="12700"/>
          </a:bodyPr>
          <a:lstStyle/>
          <a:p>
            <a:pPr algn="ctr"/>
            <a:r>
              <a:rPr lang="en-US" altLang="zh-CN" sz="1200" noProof="1">
                <a:solidFill>
                  <a:schemeClr val="bg2">
                    <a:lumMod val="10000"/>
                  </a:schemeClr>
                </a:solidFill>
              </a:rPr>
              <a:t>Lorem ipsum dolor sit er elit lamet, consectetaur cillium adipisicing pecu, sed do ut labore et dolore</a:t>
            </a:r>
            <a:endParaRPr lang="zh-CN" altLang="en-US" sz="1200" dirty="0">
              <a:solidFill>
                <a:schemeClr val="bg2">
                  <a:lumMod val="10000"/>
                </a:schemeClr>
              </a:solidFill>
            </a:endParaRPr>
          </a:p>
        </p:txBody>
      </p:sp>
      <p:sp>
        <p:nvSpPr>
          <p:cNvPr id="24" name="副标题 18"/>
          <p:cNvSpPr txBox="1"/>
          <p:nvPr/>
        </p:nvSpPr>
        <p:spPr>
          <a:xfrm>
            <a:off x="2227692" y="3337685"/>
            <a:ext cx="4688617" cy="30927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b="1" dirty="0" smtClean="0"/>
              <a:t>汇报人：</a:t>
            </a:r>
            <a:r>
              <a:rPr lang="en-US" altLang="zh-CN" sz="1000" b="1" dirty="0" smtClean="0"/>
              <a:t>xxx</a:t>
            </a:r>
            <a:r>
              <a:rPr lang="zh-CN" altLang="en-US" sz="1000" b="1" dirty="0" smtClean="0"/>
              <a:t>             部门：财务部              日期： </a:t>
            </a:r>
            <a:r>
              <a:rPr lang="en-US" altLang="zh-CN" sz="1000" b="1" dirty="0" smtClean="0"/>
              <a:t>20xx.xx.</a:t>
            </a:r>
            <a:r>
              <a:rPr lang="en-US" sz="1000" b="1" dirty="0" smtClean="0"/>
              <a:t>xx</a:t>
            </a:r>
            <a:endParaRPr lang="en-US" sz="1000" b="1" dirty="0"/>
          </a:p>
        </p:txBody>
      </p:sp>
      <p:sp>
        <p:nvSpPr>
          <p:cNvPr id="13" name="矩形 12"/>
          <p:cNvSpPr/>
          <p:nvPr/>
        </p:nvSpPr>
        <p:spPr>
          <a:xfrm>
            <a:off x="2299583" y="1550606"/>
            <a:ext cx="4544834" cy="523220"/>
          </a:xfrm>
          <a:prstGeom prst="rect">
            <a:avLst/>
          </a:prstGeom>
        </p:spPr>
        <p:txBody>
          <a:bodyPr wrap="none">
            <a:spAutoFit/>
          </a:bodyPr>
          <a:lstStyle/>
          <a:p>
            <a:pPr algn="ctr"/>
            <a:r>
              <a:rPr lang="zh-CN" altLang="en-US" sz="2800" b="1" spc="600" dirty="0">
                <a:solidFill>
                  <a:srgbClr val="333333"/>
                </a:solidFill>
                <a:latin typeface="微软雅黑" panose="020B0503020204020204" pitchFamily="34" charset="-122"/>
                <a:ea typeface="微软雅黑" panose="020B0503020204020204" pitchFamily="34" charset="-122"/>
              </a:rPr>
              <a:t>演讲结束，谢谢观看！</a:t>
            </a:r>
            <a:endParaRPr lang="zh-CN" altLang="en-US" sz="2800" spc="600" dirty="0"/>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1"/>
                                        </p:tgtEl>
                                      </p:cBhvr>
                                    </p:animEffect>
                                  </p:childTnLst>
                                </p:cTn>
                              </p:par>
                            </p:childTnLst>
                          </p:cTn>
                        </p:par>
                        <p:par>
                          <p:cTn id="12" fill="hold">
                            <p:stCondLst>
                              <p:cond delay="164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1"/>
                                        </p:tgtEl>
                                      </p:cBhvr>
                                    </p:animEffect>
                                    <p:animScale>
                                      <p:cBhvr>
                                        <p:cTn id="15" dur="250" autoRev="1" fill="hold"/>
                                        <p:tgtEl>
                                          <p:spTgt spid="21"/>
                                        </p:tgtEl>
                                      </p:cBhvr>
                                      <p:by x="105000" y="105000"/>
                                    </p:animScale>
                                  </p:childTnLst>
                                </p:cTn>
                              </p:par>
                            </p:childTnLst>
                          </p:cTn>
                        </p:par>
                        <p:par>
                          <p:cTn id="16" fill="hold">
                            <p:stCondLst>
                              <p:cond delay="215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arn(inVertical)">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2" grpId="0"/>
      <p:bldP spid="24" grpId="0"/>
    </p:bldLst>
  </p:timing>
</p:sld>
</file>

<file path=ppt/tags/tag1.xml><?xml version="1.0" encoding="utf-8"?>
<p:tagLst xmlns:p="http://schemas.openxmlformats.org/presentationml/2006/main">
  <p:tag name="ISPRING_PRESENTATION_TITLE" val="个人年度财务工作报告PPT模板"/>
</p:tagLst>
</file>

<file path=ppt/theme/theme1.xml><?xml version="1.0" encoding="utf-8"?>
<a:theme xmlns:a="http://schemas.openxmlformats.org/drawingml/2006/main" name="Office 主题​​">
  <a:themeElements>
    <a:clrScheme name="自定义 1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38603D"/>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2604</Words>
  <Application>WPS 演示</Application>
  <PresentationFormat>全屏显示(16:9)</PresentationFormat>
  <Paragraphs>226</Paragraphs>
  <Slides>24</Slides>
  <Notes>24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Arial</vt:lpstr>
      <vt:lpstr>宋体</vt:lpstr>
      <vt:lpstr>Wingdings</vt:lpstr>
      <vt:lpstr>微软雅黑</vt:lpstr>
      <vt:lpstr>Calibri</vt:lpstr>
      <vt:lpstr>Impact</vt:lpstr>
      <vt:lpstr>Adobe Garamond Pro Bold</vt:lpstr>
      <vt:lpstr>Century Gothic</vt:lpstr>
      <vt:lpstr>Arial</vt:lpstr>
      <vt:lpstr>Arial Black</vt:lpstr>
      <vt:lpstr>Calibri Light</vt:lpstr>
      <vt:lpstr>等线</vt:lpstr>
      <vt:lpstr>Arial Unicode MS</vt:lpstr>
      <vt:lpstr>等线 Light</vt:lpstr>
      <vt:lpstr>Office 主题​​</vt:lpstr>
      <vt:lpstr>个人年度财务工作报告PPT模板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个人年度财务工作报告PPT模板</dc:title>
  <dc:creator>Microsoft</dc:creator>
  <cp:lastModifiedBy>拉普耶鲁</cp:lastModifiedBy>
  <cp:revision>35</cp:revision>
  <dcterms:created xsi:type="dcterms:W3CDTF">2017-12-20T09:07:00Z</dcterms:created>
  <dcterms:modified xsi:type="dcterms:W3CDTF">2020-08-01T03:51:14Z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