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87FF"/>
    <a:srgbClr val="99B7FF"/>
    <a:srgbClr val="AACC03"/>
    <a:srgbClr val="008BD5"/>
    <a:srgbClr val="53BCEC"/>
    <a:srgbClr val="F1FAFD"/>
    <a:srgbClr val="E4F5FC"/>
    <a:srgbClr val="C7EAF9"/>
    <a:srgbClr val="FDE05E"/>
    <a:srgbClr val="B4F5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80" autoAdjust="0"/>
    <p:restoredTop sz="94660"/>
  </p:normalViewPr>
  <p:slideViewPr>
    <p:cSldViewPr snapToGrid="0">
      <p:cViewPr varScale="1">
        <p:scale>
          <a:sx n="92" d="100"/>
          <a:sy n="92" d="100"/>
        </p:scale>
        <p:origin x="3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8DCB57-B572-4BCA-9003-5E0988D7C4F8}" type="datetimeFigureOut">
              <a:rPr lang="zh-CN" altLang="en-US" smtClean="0"/>
              <a:t>2018/11/5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C83FAE-BB7F-45F9-8238-EFFCE06CFE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795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6892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216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801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3819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013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3984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5019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113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6399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079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3124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0464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41964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5621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47021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8676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5438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109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686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7395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2357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14243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42314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06363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6124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7185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0415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21658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83FAE-BB7F-45F9-8238-EFFCE06CFE80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895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>
        <p14:honeycomb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386" y="0"/>
            <a:ext cx="12217385" cy="41818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>
        <p14:honeycomb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AFD">
              <a:alpha val="9725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386" y="0"/>
            <a:ext cx="12217385" cy="418184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slow" p14:dur="4000" advClick="0" advTm="5000">
        <p14:honeycomb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10" Type="http://schemas.openxmlformats.org/officeDocument/2006/relationships/image" Target="../media/image15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10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10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10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10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10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10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10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10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microsoft.com/office/2007/relationships/hdphoto" Target="../media/hdphoto1.wdp"/><Relationship Id="rId5" Type="http://schemas.openxmlformats.org/officeDocument/2006/relationships/image" Target="../media/image4.png"/><Relationship Id="rId10" Type="http://schemas.openxmlformats.org/officeDocument/2006/relationships/image" Target="../media/image20.png"/><Relationship Id="rId4" Type="http://schemas.openxmlformats.org/officeDocument/2006/relationships/image" Target="../media/image2.png"/><Relationship Id="rId9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6.png"/><Relationship Id="rId5" Type="http://schemas.openxmlformats.org/officeDocument/2006/relationships/image" Target="../media/image4.png"/><Relationship Id="rId10" Type="http://schemas.openxmlformats.org/officeDocument/2006/relationships/image" Target="../media/image25.png"/><Relationship Id="rId4" Type="http://schemas.openxmlformats.org/officeDocument/2006/relationships/image" Target="../media/image2.png"/><Relationship Id="rId9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8.png"/><Relationship Id="rId5" Type="http://schemas.openxmlformats.org/officeDocument/2006/relationships/image" Target="../media/image4.png"/><Relationship Id="rId10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9.png"/><Relationship Id="rId5" Type="http://schemas.openxmlformats.org/officeDocument/2006/relationships/image" Target="../media/image4.png"/><Relationship Id="rId10" Type="http://schemas.openxmlformats.org/officeDocument/2006/relationships/image" Target="../media/image28.png"/><Relationship Id="rId4" Type="http://schemas.openxmlformats.org/officeDocument/2006/relationships/image" Target="../media/image2.png"/><Relationship Id="rId9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10" Type="http://schemas.openxmlformats.org/officeDocument/2006/relationships/image" Target="../media/image30.png"/><Relationship Id="rId4" Type="http://schemas.openxmlformats.org/officeDocument/2006/relationships/image" Target="../media/image2.png"/><Relationship Id="rId9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10" Type="http://schemas.openxmlformats.org/officeDocument/2006/relationships/image" Target="../media/image30.png"/><Relationship Id="rId4" Type="http://schemas.openxmlformats.org/officeDocument/2006/relationships/image" Target="../media/image2.png"/><Relationship Id="rId9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34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32.png"/><Relationship Id="rId5" Type="http://schemas.openxmlformats.org/officeDocument/2006/relationships/image" Target="../media/image4.png"/><Relationship Id="rId10" Type="http://schemas.openxmlformats.org/officeDocument/2006/relationships/image" Target="../media/image31.png"/><Relationship Id="rId4" Type="http://schemas.openxmlformats.org/officeDocument/2006/relationships/image" Target="../media/image2.png"/><Relationship Id="rId9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38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36.png"/><Relationship Id="rId5" Type="http://schemas.openxmlformats.org/officeDocument/2006/relationships/image" Target="../media/image4.png"/><Relationship Id="rId10" Type="http://schemas.openxmlformats.org/officeDocument/2006/relationships/image" Target="../media/image35.png"/><Relationship Id="rId4" Type="http://schemas.openxmlformats.org/officeDocument/2006/relationships/image" Target="../media/image2.png"/><Relationship Id="rId9" Type="http://schemas.microsoft.com/office/2007/relationships/hdphoto" Target="../media/hdphoto1.wdp"/><Relationship Id="rId1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43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41.png"/><Relationship Id="rId5" Type="http://schemas.openxmlformats.org/officeDocument/2006/relationships/image" Target="../media/image4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image" Target="../media/image2.png"/><Relationship Id="rId9" Type="http://schemas.microsoft.com/office/2007/relationships/hdphoto" Target="../media/hdphoto1.wdp"/><Relationship Id="rId1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45.png"/><Relationship Id="rId5" Type="http://schemas.openxmlformats.org/officeDocument/2006/relationships/image" Target="../media/image4.png"/><Relationship Id="rId10" Type="http://schemas.openxmlformats.org/officeDocument/2006/relationships/image" Target="../media/image46.png"/><Relationship Id="rId4" Type="http://schemas.openxmlformats.org/officeDocument/2006/relationships/image" Target="../media/image2.png"/><Relationship Id="rId9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10" Type="http://schemas.openxmlformats.org/officeDocument/2006/relationships/image" Target="../media/image40.png"/><Relationship Id="rId4" Type="http://schemas.openxmlformats.org/officeDocument/2006/relationships/image" Target="../media/image2.png"/><Relationship Id="rId9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10" Type="http://schemas.openxmlformats.org/officeDocument/2006/relationships/image" Target="../media/image47.png"/><Relationship Id="rId4" Type="http://schemas.openxmlformats.org/officeDocument/2006/relationships/image" Target="../media/image2.png"/><Relationship Id="rId9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50.png"/><Relationship Id="rId5" Type="http://schemas.openxmlformats.org/officeDocument/2006/relationships/image" Target="../media/image19.png"/><Relationship Id="rId10" Type="http://schemas.openxmlformats.org/officeDocument/2006/relationships/image" Target="../media/image49.png"/><Relationship Id="rId4" Type="http://schemas.openxmlformats.org/officeDocument/2006/relationships/image" Target="../media/image2.png"/><Relationship Id="rId9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53.png"/><Relationship Id="rId5" Type="http://schemas.openxmlformats.org/officeDocument/2006/relationships/image" Target="../media/image19.png"/><Relationship Id="rId10" Type="http://schemas.openxmlformats.org/officeDocument/2006/relationships/image" Target="../media/image48.png"/><Relationship Id="rId4" Type="http://schemas.openxmlformats.org/officeDocument/2006/relationships/image" Target="../media/image2.png"/><Relationship Id="rId9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55.png"/><Relationship Id="rId5" Type="http://schemas.openxmlformats.org/officeDocument/2006/relationships/image" Target="../media/image19.png"/><Relationship Id="rId10" Type="http://schemas.openxmlformats.org/officeDocument/2006/relationships/image" Target="../media/image50.png"/><Relationship Id="rId4" Type="http://schemas.openxmlformats.org/officeDocument/2006/relationships/image" Target="../media/image2.png"/><Relationship Id="rId9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56.png"/><Relationship Id="rId5" Type="http://schemas.openxmlformats.org/officeDocument/2006/relationships/image" Target="../media/image19.png"/><Relationship Id="rId10" Type="http://schemas.openxmlformats.org/officeDocument/2006/relationships/image" Target="../media/image48.png"/><Relationship Id="rId4" Type="http://schemas.openxmlformats.org/officeDocument/2006/relationships/image" Target="../media/image2.png"/><Relationship Id="rId9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29.xml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82"/>
            <a:ext cx="12192000" cy="6858000"/>
          </a:xfrm>
          <a:prstGeom prst="rect">
            <a:avLst/>
          </a:prstGeom>
        </p:spPr>
      </p:pic>
      <p:pic>
        <p:nvPicPr>
          <p:cNvPr id="2" name="张宇桦 - 优美的小调(钢琴曲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76401" y="-1380550"/>
            <a:ext cx="609600" cy="6096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44" y="2924113"/>
            <a:ext cx="5529223" cy="404577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760" y="652114"/>
            <a:ext cx="1813939" cy="1813939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3886647" y="2112298"/>
            <a:ext cx="826059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600" b="1" dirty="0">
                <a:solidFill>
                  <a:srgbClr val="99B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初中班级建设</a:t>
            </a:r>
            <a:r>
              <a:rPr lang="en-US" altLang="zh-CN" sz="6600" b="1" dirty="0" err="1">
                <a:solidFill>
                  <a:srgbClr val="99B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ppt</a:t>
            </a:r>
            <a:r>
              <a:rPr lang="zh-CN" altLang="en-US" sz="6600" b="1" dirty="0">
                <a:solidFill>
                  <a:srgbClr val="99B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模板</a:t>
            </a:r>
            <a:endParaRPr lang="zh-CN" altLang="en-US" sz="6600" b="1" dirty="0">
              <a:solidFill>
                <a:srgbClr val="99B7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767" y="3632301"/>
            <a:ext cx="2385623" cy="2385623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17" y="3928482"/>
            <a:ext cx="3870968" cy="1840996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819" y="3928482"/>
            <a:ext cx="3470551" cy="3470551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862" y="5289662"/>
            <a:ext cx="1691664" cy="1691664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460564" y="346528"/>
            <a:ext cx="5556381" cy="2207635"/>
            <a:chOff x="829095" y="514477"/>
            <a:chExt cx="5556381" cy="2207635"/>
          </a:xfrm>
        </p:grpSpPr>
        <p:sp>
          <p:nvSpPr>
            <p:cNvPr id="13" name="文本框 1"/>
            <p:cNvSpPr txBox="1"/>
            <p:nvPr/>
          </p:nvSpPr>
          <p:spPr>
            <a:xfrm>
              <a:off x="2122771" y="577375"/>
              <a:ext cx="4262705" cy="1862048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1500" b="1" dirty="0" smtClean="0">
                  <a:solidFill>
                    <a:srgbClr val="AACC0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爱</a:t>
              </a:r>
              <a:r>
                <a:rPr lang="zh-CN" altLang="en-US" sz="88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 </a:t>
              </a:r>
              <a:r>
                <a:rPr lang="zh-CN" altLang="en-US" sz="8800" b="1" dirty="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 </a:t>
              </a:r>
              <a:r>
                <a:rPr lang="zh-CN" altLang="en-US" sz="11500" b="1" dirty="0" smtClean="0">
                  <a:solidFill>
                    <a:srgbClr val="5787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节</a:t>
              </a: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9095" y="647777"/>
              <a:ext cx="1736496" cy="2074335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0289" y="514477"/>
              <a:ext cx="1736496" cy="2074335"/>
            </a:xfrm>
            <a:prstGeom prst="rect">
              <a:avLst/>
            </a:prstGeom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4422" y="1235134"/>
            <a:ext cx="3628391" cy="362839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063" y="44111"/>
            <a:ext cx="2320720" cy="14728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386" y="0"/>
            <a:ext cx="12217385" cy="418184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128923" y="0"/>
            <a:ext cx="12320923" cy="6912815"/>
            <a:chOff x="-128923" y="0"/>
            <a:chExt cx="12320923" cy="6912815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923" y="2867042"/>
              <a:ext cx="5529223" cy="4045773"/>
            </a:xfrm>
            <a:prstGeom prst="rect">
              <a:avLst/>
            </a:prstGeom>
          </p:spPr>
        </p:pic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355" y="844373"/>
            <a:ext cx="7345920" cy="1303497"/>
          </a:xfrm>
          <a:prstGeom prst="rect">
            <a:avLst/>
          </a:prstGeom>
          <a:ln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739239" y="422400"/>
            <a:ext cx="1415772" cy="24356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8000" b="1" spc="600" dirty="0">
                <a:solidFill>
                  <a:srgbClr val="AAC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目录</a:t>
            </a:r>
          </a:p>
        </p:txBody>
      </p:sp>
      <p:sp>
        <p:nvSpPr>
          <p:cNvPr id="4" name="矩形 3"/>
          <p:cNvSpPr/>
          <p:nvPr/>
        </p:nvSpPr>
        <p:spPr>
          <a:xfrm>
            <a:off x="3023785" y="1180525"/>
            <a:ext cx="461665" cy="1812356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CN" b="1" spc="300" dirty="0">
                <a:solidFill>
                  <a:srgbClr val="99B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 CONTENTS</a:t>
            </a:r>
            <a:endParaRPr lang="zh-CN" altLang="en-US" b="1" spc="300" dirty="0">
              <a:solidFill>
                <a:srgbClr val="99B7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972039" y="1205781"/>
            <a:ext cx="37860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>
              <a:buFont typeface="+mj-ea"/>
              <a:buAutoNum type="ea1JpnChsDbPeriod"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知识竞答</a:t>
            </a:r>
            <a:endParaRPr lang="en-US" altLang="zh-CN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355" y="2089495"/>
            <a:ext cx="7345920" cy="1303497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4972039" y="2450903"/>
            <a:ext cx="37860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二。班会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内容</a:t>
            </a:r>
            <a:endParaRPr lang="en-US" altLang="zh-CN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036" y="3555419"/>
            <a:ext cx="2385623" cy="238562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286" y="3851600"/>
            <a:ext cx="3870968" cy="1840996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52"/>
          <a:stretch/>
        </p:blipFill>
        <p:spPr>
          <a:xfrm>
            <a:off x="8758129" y="3926054"/>
            <a:ext cx="1947282" cy="261769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757" y="70181"/>
            <a:ext cx="2331307" cy="23313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0"/>
            <a:ext cx="12192000" cy="6960168"/>
            <a:chOff x="0" y="0"/>
            <a:chExt cx="12192000" cy="6960168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7417" y="2914395"/>
              <a:ext cx="5529223" cy="4045773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175" y="790192"/>
            <a:ext cx="9037835" cy="2043953"/>
          </a:xfrm>
          <a:prstGeom prst="rect">
            <a:avLst/>
          </a:prstGeom>
          <a:ln>
            <a:noFill/>
          </a:ln>
        </p:spPr>
      </p:pic>
      <p:sp>
        <p:nvSpPr>
          <p:cNvPr id="13" name="矩形 12"/>
          <p:cNvSpPr/>
          <p:nvPr/>
        </p:nvSpPr>
        <p:spPr>
          <a:xfrm>
            <a:off x="5252028" y="1319384"/>
            <a:ext cx="37860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知识竞答</a:t>
            </a:r>
            <a:endParaRPr lang="en-US" altLang="zh-CN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97" y="4489843"/>
            <a:ext cx="2385623" cy="238562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118" y="3152630"/>
            <a:ext cx="4426900" cy="44269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6" t="24327" r="25158" b="24693"/>
          <a:stretch/>
        </p:blipFill>
        <p:spPr>
          <a:xfrm>
            <a:off x="2566920" y="180091"/>
            <a:ext cx="2343979" cy="26729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3263153"/>
            <a:ext cx="12192000" cy="3620722"/>
            <a:chOff x="0" y="3263153"/>
            <a:chExt cx="12192000" cy="362072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0" y="3263153"/>
              <a:ext cx="12192000" cy="3620722"/>
              <a:chOff x="60708" y="0"/>
              <a:chExt cx="17933213" cy="6858000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08" y="0"/>
                <a:ext cx="17933213" cy="685800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07384" y="1640832"/>
                <a:ext cx="5636593" cy="5168158"/>
              </a:xfrm>
              <a:prstGeom prst="rect">
                <a:avLst/>
              </a:prstGeom>
            </p:spPr>
          </p:pic>
        </p:grp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35537" y="1318088"/>
            <a:ext cx="6032657" cy="34163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三爱三节是什么？</a:t>
            </a:r>
            <a:endParaRPr lang="en-US" altLang="zh-CN" sz="24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三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爱是什么时候由谁提出来的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？</a:t>
            </a:r>
            <a:endParaRPr lang="en-US" altLang="zh-CN" sz="24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三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爱提出的背景是什么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？</a:t>
            </a:r>
            <a:endParaRPr lang="en-US" altLang="zh-CN" sz="24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世界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节水日是哪一天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？</a:t>
            </a:r>
            <a:endParaRPr lang="en-US" altLang="zh-CN" sz="24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世界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节水日是什么时候正式确定的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？</a:t>
            </a:r>
            <a:endParaRPr lang="en-US" altLang="zh-CN" sz="2400" dirty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altLang="zh-CN" sz="2400" dirty="0" smtClean="0">
              <a:solidFill>
                <a:srgbClr val="5787FF"/>
              </a:solidFill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32376" y="32352"/>
            <a:ext cx="5322576" cy="1203728"/>
            <a:chOff x="232376" y="32352"/>
            <a:chExt cx="5322576" cy="12037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文本框 3"/>
            <p:cNvSpPr txBox="1"/>
            <p:nvPr/>
          </p:nvSpPr>
          <p:spPr>
            <a:xfrm>
              <a:off x="1122126" y="40338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知识竞答</a:t>
              </a:r>
              <a:r>
                <a:rPr lang="en-US" altLang="zh-CN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—</a:t>
              </a:r>
              <a:r>
                <a:rPr lang="zh-CN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问题</a:t>
              </a:r>
              <a:endPara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76" y="4303151"/>
            <a:ext cx="2385623" cy="238562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52"/>
          <a:stretch/>
        </p:blipFill>
        <p:spPr>
          <a:xfrm>
            <a:off x="3721205" y="4722010"/>
            <a:ext cx="1518887" cy="2041812"/>
          </a:xfrm>
          <a:prstGeom prst="rect">
            <a:avLst/>
          </a:prstGeom>
        </p:spPr>
      </p:pic>
      <p:sp>
        <p:nvSpPr>
          <p:cNvPr id="17" name="文本框 1"/>
          <p:cNvSpPr txBox="1"/>
          <p:nvPr/>
        </p:nvSpPr>
        <p:spPr>
          <a:xfrm>
            <a:off x="6443232" y="949391"/>
            <a:ext cx="3387466" cy="24368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1500" b="1" dirty="0" smtClean="0">
                <a:solidFill>
                  <a:srgbClr val="578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3</a:t>
            </a:r>
            <a:r>
              <a:rPr lang="zh-CN" altLang="en-US" sz="7200" b="1" dirty="0" smtClean="0">
                <a:solidFill>
                  <a:srgbClr val="AAC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爱</a:t>
            </a:r>
            <a:r>
              <a:rPr lang="en-US" altLang="zh-CN" sz="9600" b="1" dirty="0" smtClean="0">
                <a:solidFill>
                  <a:srgbClr val="578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3</a:t>
            </a:r>
            <a:r>
              <a:rPr lang="zh-CN" altLang="en-US" sz="7200" b="1" dirty="0" smtClean="0">
                <a:solidFill>
                  <a:srgbClr val="99B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圆角矩形 18"/>
          <p:cNvSpPr/>
          <p:nvPr/>
        </p:nvSpPr>
        <p:spPr>
          <a:xfrm>
            <a:off x="723768" y="1699230"/>
            <a:ext cx="4187495" cy="2341091"/>
          </a:xfrm>
          <a:prstGeom prst="roundRect">
            <a:avLst/>
          </a:prstGeom>
          <a:solidFill>
            <a:srgbClr val="99B7FF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263153"/>
            <a:ext cx="12192000" cy="3620722"/>
            <a:chOff x="0" y="3263153"/>
            <a:chExt cx="12192000" cy="362072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0" y="3263153"/>
              <a:ext cx="12192000" cy="3620722"/>
              <a:chOff x="60708" y="0"/>
              <a:chExt cx="17933213" cy="6858000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08" y="0"/>
                <a:ext cx="17933213" cy="685800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07384" y="1640832"/>
                <a:ext cx="5636593" cy="5168158"/>
              </a:xfrm>
              <a:prstGeom prst="rect">
                <a:avLst/>
              </a:prstGeom>
            </p:spPr>
          </p:pic>
        </p:grp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32376" y="32352"/>
            <a:ext cx="5322576" cy="1203728"/>
            <a:chOff x="232376" y="32352"/>
            <a:chExt cx="5322576" cy="12037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文本框 3"/>
            <p:cNvSpPr txBox="1"/>
            <p:nvPr/>
          </p:nvSpPr>
          <p:spPr>
            <a:xfrm>
              <a:off x="1122126" y="40338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知识竞答</a:t>
              </a:r>
              <a:r>
                <a:rPr lang="en-US" altLang="zh-CN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—</a:t>
              </a:r>
              <a:r>
                <a:rPr lang="zh-CN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问题</a:t>
              </a:r>
              <a:endPara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76" y="4303151"/>
            <a:ext cx="2385623" cy="238562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52"/>
          <a:stretch/>
        </p:blipFill>
        <p:spPr>
          <a:xfrm>
            <a:off x="3721205" y="4722010"/>
            <a:ext cx="1518887" cy="2041812"/>
          </a:xfrm>
          <a:prstGeom prst="rect">
            <a:avLst/>
          </a:prstGeom>
        </p:spPr>
      </p:pic>
      <p:sp>
        <p:nvSpPr>
          <p:cNvPr id="17" name="文本框 1"/>
          <p:cNvSpPr txBox="1"/>
          <p:nvPr/>
        </p:nvSpPr>
        <p:spPr>
          <a:xfrm>
            <a:off x="1135146" y="1210560"/>
            <a:ext cx="3387466" cy="24368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1500" b="1" dirty="0" smtClean="0">
                <a:ln>
                  <a:solidFill>
                    <a:schemeClr val="bg1"/>
                  </a:solidFill>
                </a:ln>
                <a:solidFill>
                  <a:srgbClr val="578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3</a:t>
            </a:r>
            <a:r>
              <a:rPr lang="zh-CN" altLang="en-US" sz="7200" b="1" dirty="0" smtClean="0">
                <a:ln>
                  <a:solidFill>
                    <a:schemeClr val="bg1"/>
                  </a:solidFill>
                </a:ln>
                <a:solidFill>
                  <a:srgbClr val="AAC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爱</a:t>
            </a:r>
            <a:r>
              <a:rPr lang="en-US" altLang="zh-CN" sz="9600" b="1" dirty="0" smtClean="0">
                <a:ln>
                  <a:solidFill>
                    <a:schemeClr val="bg1"/>
                  </a:solidFill>
                </a:ln>
                <a:solidFill>
                  <a:srgbClr val="578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3</a:t>
            </a:r>
            <a:r>
              <a:rPr lang="zh-CN" altLang="en-US" sz="7200" b="1" dirty="0" smtClean="0">
                <a:ln>
                  <a:solidFill>
                    <a:schemeClr val="bg1"/>
                  </a:solidFill>
                </a:ln>
                <a:solidFill>
                  <a:srgbClr val="99B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节</a:t>
            </a:r>
          </a:p>
        </p:txBody>
      </p:sp>
      <p:sp>
        <p:nvSpPr>
          <p:cNvPr id="16" name="矩形 15"/>
          <p:cNvSpPr/>
          <p:nvPr/>
        </p:nvSpPr>
        <p:spPr>
          <a:xfrm>
            <a:off x="5249230" y="541457"/>
            <a:ext cx="6502863" cy="34163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altLang="zh-CN" sz="24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6"/>
            </a:pPr>
            <a:r>
              <a:rPr lang="en-US" altLang="zh-CN" sz="2400" dirty="0" smtClean="0">
                <a:solidFill>
                  <a:srgbClr val="5787FF"/>
                </a:solidFill>
                <a:cs typeface="+mn-ea"/>
                <a:sym typeface="+mn-lt"/>
              </a:rPr>
              <a:t>2018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年世界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节水日的主题是什么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？</a:t>
            </a:r>
            <a:endParaRPr lang="en-US" altLang="zh-CN" sz="24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6"/>
            </a:pP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世界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粮食日是哪个组织确定的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？</a:t>
            </a:r>
            <a:endParaRPr lang="en-US" altLang="zh-CN" sz="24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6"/>
            </a:pP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第一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个世界粮食日是哪一天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？</a:t>
            </a:r>
            <a:endParaRPr lang="en-US" altLang="zh-CN" sz="24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6"/>
            </a:pP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水是由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什么组成的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？</a:t>
            </a:r>
            <a:endParaRPr lang="en-US" altLang="zh-CN" sz="24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6"/>
            </a:pP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说出</a:t>
            </a:r>
            <a:r>
              <a:rPr lang="en-US" altLang="zh-CN" sz="2400" dirty="0">
                <a:solidFill>
                  <a:srgbClr val="5787FF"/>
                </a:solidFill>
                <a:cs typeface="+mn-ea"/>
                <a:sym typeface="+mn-lt"/>
              </a:rPr>
              <a:t>5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种中国的主要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粮食作物？</a:t>
            </a:r>
            <a:endParaRPr lang="zh-CN" altLang="en-US" sz="2400" dirty="0">
              <a:solidFill>
                <a:srgbClr val="5787FF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427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7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9"/>
          <p:cNvSpPr/>
          <p:nvPr/>
        </p:nvSpPr>
        <p:spPr>
          <a:xfrm>
            <a:off x="6160324" y="1647902"/>
            <a:ext cx="4738259" cy="2353899"/>
          </a:xfrm>
          <a:prstGeom prst="roundRect">
            <a:avLst/>
          </a:prstGeom>
          <a:solidFill>
            <a:srgbClr val="99B7FF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219349"/>
            <a:ext cx="12192000" cy="3620722"/>
            <a:chOff x="0" y="3263153"/>
            <a:chExt cx="12192000" cy="362072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0" y="3263153"/>
              <a:ext cx="12192000" cy="3620722"/>
              <a:chOff x="60708" y="0"/>
              <a:chExt cx="17933213" cy="6858000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08" y="0"/>
                <a:ext cx="17933213" cy="685800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07384" y="1640832"/>
                <a:ext cx="5636593" cy="5168158"/>
              </a:xfrm>
              <a:prstGeom prst="rect">
                <a:avLst/>
              </a:prstGeom>
            </p:spPr>
          </p:pic>
        </p:grp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559236" y="342211"/>
            <a:ext cx="5322576" cy="1203728"/>
            <a:chOff x="232376" y="32352"/>
            <a:chExt cx="5322576" cy="12037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文本框 3"/>
            <p:cNvSpPr txBox="1"/>
            <p:nvPr/>
          </p:nvSpPr>
          <p:spPr>
            <a:xfrm>
              <a:off x="1122126" y="40338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知识竞答</a:t>
              </a:r>
              <a:r>
                <a:rPr lang="en-US" altLang="zh-CN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—</a:t>
              </a:r>
              <a:r>
                <a:rPr lang="zh-CN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问题</a:t>
              </a:r>
              <a:endPara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76" y="4303151"/>
            <a:ext cx="2385623" cy="238562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52"/>
          <a:stretch/>
        </p:blipFill>
        <p:spPr>
          <a:xfrm>
            <a:off x="3721205" y="4722010"/>
            <a:ext cx="1518887" cy="2041812"/>
          </a:xfrm>
          <a:prstGeom prst="rect">
            <a:avLst/>
          </a:prstGeom>
        </p:spPr>
      </p:pic>
      <p:sp>
        <p:nvSpPr>
          <p:cNvPr id="17" name="文本框 1"/>
          <p:cNvSpPr txBox="1"/>
          <p:nvPr/>
        </p:nvSpPr>
        <p:spPr>
          <a:xfrm>
            <a:off x="6835721" y="1134830"/>
            <a:ext cx="3387466" cy="24368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1500" b="1" dirty="0" smtClean="0">
                <a:ln>
                  <a:solidFill>
                    <a:schemeClr val="bg1"/>
                  </a:solidFill>
                </a:ln>
                <a:solidFill>
                  <a:srgbClr val="578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3</a:t>
            </a:r>
            <a:r>
              <a:rPr lang="zh-CN" altLang="en-US" sz="7200" b="1" dirty="0" smtClean="0">
                <a:ln>
                  <a:solidFill>
                    <a:schemeClr val="bg1"/>
                  </a:solidFill>
                </a:ln>
                <a:solidFill>
                  <a:srgbClr val="AAC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爱</a:t>
            </a:r>
            <a:r>
              <a:rPr lang="en-US" altLang="zh-CN" sz="9600" b="1" dirty="0" smtClean="0">
                <a:ln>
                  <a:solidFill>
                    <a:schemeClr val="bg1"/>
                  </a:solidFill>
                </a:ln>
                <a:solidFill>
                  <a:srgbClr val="578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3</a:t>
            </a:r>
            <a:r>
              <a:rPr lang="zh-CN" altLang="en-US" sz="7200" b="1" dirty="0" smtClean="0">
                <a:ln>
                  <a:solidFill>
                    <a:schemeClr val="bg1"/>
                  </a:solidFill>
                </a:ln>
                <a:solidFill>
                  <a:srgbClr val="99B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节</a:t>
            </a:r>
          </a:p>
        </p:txBody>
      </p:sp>
      <p:sp>
        <p:nvSpPr>
          <p:cNvPr id="19" name="矩形 18"/>
          <p:cNvSpPr/>
          <p:nvPr/>
        </p:nvSpPr>
        <p:spPr>
          <a:xfrm>
            <a:off x="1265884" y="1503010"/>
            <a:ext cx="4536329" cy="286232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+mj-lt"/>
              <a:buAutoNum type="arabicPeriod" startAt="11"/>
            </a:pP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说出</a:t>
            </a:r>
            <a:r>
              <a:rPr lang="en-US" altLang="zh-CN" sz="2400" dirty="0">
                <a:solidFill>
                  <a:srgbClr val="5787FF"/>
                </a:solidFill>
                <a:cs typeface="+mn-ea"/>
                <a:sym typeface="+mn-lt"/>
              </a:rPr>
              <a:t>3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种新能源发电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方式？</a:t>
            </a:r>
            <a:endParaRPr lang="en-US" altLang="zh-CN" sz="24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11"/>
            </a:pP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我国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的日光之城是哪个城市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？</a:t>
            </a:r>
            <a:endParaRPr lang="en-US" altLang="zh-CN" sz="24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11"/>
            </a:pP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说出</a:t>
            </a:r>
            <a:r>
              <a:rPr lang="en-US" altLang="zh-CN" sz="2400" dirty="0">
                <a:solidFill>
                  <a:srgbClr val="5787FF"/>
                </a:solidFill>
                <a:cs typeface="+mn-ea"/>
                <a:sym typeface="+mn-lt"/>
              </a:rPr>
              <a:t>3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句关于劳动的名句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？</a:t>
            </a:r>
            <a:endParaRPr lang="en-US" altLang="zh-CN" sz="2400" dirty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11"/>
            </a:pP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中共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一大召开地点（两个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）？</a:t>
            </a:r>
            <a:endParaRPr lang="en-US" altLang="zh-CN" sz="24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11"/>
            </a:pP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我国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的国歌是谁作曲的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？</a:t>
            </a:r>
            <a:endParaRPr lang="zh-CN" altLang="en-US" sz="2400" dirty="0">
              <a:solidFill>
                <a:srgbClr val="5787FF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2400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7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9"/>
          <p:cNvSpPr/>
          <p:nvPr/>
        </p:nvSpPr>
        <p:spPr>
          <a:xfrm>
            <a:off x="2980508" y="1497697"/>
            <a:ext cx="8821254" cy="3266260"/>
          </a:xfrm>
          <a:prstGeom prst="roundRect">
            <a:avLst/>
          </a:prstGeom>
          <a:solidFill>
            <a:srgbClr val="99B7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04376" y="1792468"/>
            <a:ext cx="8492505" cy="29084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787FF"/>
                </a:solidFill>
                <a:cs typeface="+mn-ea"/>
                <a:sym typeface="+mn-lt"/>
              </a:rPr>
              <a:t>三爱三节是什么？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 </a:t>
            </a:r>
            <a:r>
              <a:rPr lang="zh-CN" altLang="en-US" sz="1600" dirty="0" smtClean="0">
                <a:solidFill>
                  <a:srgbClr val="5787FF"/>
                </a:solidFill>
                <a:cs typeface="+mn-ea"/>
                <a:sym typeface="+mn-lt"/>
              </a:rPr>
              <a:t>答案：爱学习、爱劳动、爱祖国；节水、节电、节粮</a:t>
            </a:r>
            <a:endParaRPr lang="en-US" altLang="zh-CN" sz="16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787FF"/>
                </a:solidFill>
                <a:cs typeface="+mn-ea"/>
                <a:sym typeface="+mn-lt"/>
              </a:rPr>
              <a:t>三</a:t>
            </a:r>
            <a:r>
              <a:rPr lang="zh-CN" altLang="en-US" sz="2000" dirty="0">
                <a:solidFill>
                  <a:srgbClr val="5787FF"/>
                </a:solidFill>
                <a:cs typeface="+mn-ea"/>
                <a:sym typeface="+mn-lt"/>
              </a:rPr>
              <a:t>爱是什么时候由谁提出来的</a:t>
            </a:r>
            <a:r>
              <a:rPr lang="zh-CN" altLang="en-US" sz="2000" dirty="0" smtClean="0">
                <a:solidFill>
                  <a:srgbClr val="5787FF"/>
                </a:solidFill>
                <a:cs typeface="+mn-ea"/>
                <a:sym typeface="+mn-lt"/>
              </a:rPr>
              <a:t>？</a:t>
            </a:r>
            <a:r>
              <a:rPr lang="zh-CN" altLang="en-US" sz="1600" dirty="0" smtClean="0">
                <a:solidFill>
                  <a:srgbClr val="5787FF"/>
                </a:solidFill>
                <a:cs typeface="+mn-ea"/>
                <a:sym typeface="+mn-lt"/>
              </a:rPr>
              <a:t>答：习近平总书记在六一讲话中提出</a:t>
            </a:r>
            <a:endParaRPr lang="en-US" altLang="zh-CN" sz="16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787FF"/>
                </a:solidFill>
                <a:cs typeface="+mn-ea"/>
                <a:sym typeface="+mn-lt"/>
              </a:rPr>
              <a:t>三</a:t>
            </a:r>
            <a:r>
              <a:rPr lang="zh-CN" altLang="en-US" sz="2000" dirty="0">
                <a:solidFill>
                  <a:srgbClr val="5787FF"/>
                </a:solidFill>
                <a:cs typeface="+mn-ea"/>
                <a:sym typeface="+mn-lt"/>
              </a:rPr>
              <a:t>爱提出的背景是什么</a:t>
            </a:r>
            <a:r>
              <a:rPr lang="zh-CN" altLang="en-US" sz="2000" dirty="0" smtClean="0">
                <a:solidFill>
                  <a:srgbClr val="5787FF"/>
                </a:solidFill>
                <a:cs typeface="+mn-ea"/>
                <a:sym typeface="+mn-lt"/>
              </a:rPr>
              <a:t>？</a:t>
            </a:r>
            <a:r>
              <a:rPr lang="zh-CN" altLang="en-US" sz="1600" dirty="0" smtClean="0">
                <a:solidFill>
                  <a:srgbClr val="5787FF"/>
                </a:solidFill>
                <a:cs typeface="+mn-ea"/>
                <a:sym typeface="+mn-lt"/>
              </a:rPr>
              <a:t>答：习近平总书记参加“快乐童年放飞梦想”主题队日活动</a:t>
            </a:r>
            <a:endParaRPr lang="en-US" altLang="zh-CN" sz="16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787FF"/>
                </a:solidFill>
                <a:cs typeface="+mn-ea"/>
                <a:sym typeface="+mn-lt"/>
              </a:rPr>
              <a:t>世界</a:t>
            </a:r>
            <a:r>
              <a:rPr lang="zh-CN" altLang="en-US" sz="2000" dirty="0">
                <a:solidFill>
                  <a:srgbClr val="5787FF"/>
                </a:solidFill>
                <a:cs typeface="+mn-ea"/>
                <a:sym typeface="+mn-lt"/>
              </a:rPr>
              <a:t>节水日是哪一天</a:t>
            </a:r>
            <a:r>
              <a:rPr lang="zh-CN" altLang="en-US" sz="2000" dirty="0" smtClean="0">
                <a:solidFill>
                  <a:srgbClr val="5787FF"/>
                </a:solidFill>
                <a:cs typeface="+mn-ea"/>
                <a:sym typeface="+mn-lt"/>
              </a:rPr>
              <a:t>？</a:t>
            </a:r>
            <a:r>
              <a:rPr lang="zh-CN" altLang="en-US" sz="1600" dirty="0" smtClean="0">
                <a:solidFill>
                  <a:srgbClr val="5787FF"/>
                </a:solidFill>
                <a:cs typeface="+mn-ea"/>
                <a:sym typeface="+mn-lt"/>
              </a:rPr>
              <a:t>答：</a:t>
            </a:r>
            <a:r>
              <a:rPr lang="zh-CN" altLang="en-US" sz="1600" dirty="0">
                <a:solidFill>
                  <a:srgbClr val="5787FF"/>
                </a:solidFill>
                <a:cs typeface="+mn-ea"/>
                <a:sym typeface="+mn-lt"/>
              </a:rPr>
              <a:t>每年的</a:t>
            </a:r>
            <a:r>
              <a:rPr lang="en-US" altLang="zh-CN" sz="1600" dirty="0">
                <a:solidFill>
                  <a:srgbClr val="5787FF"/>
                </a:solidFill>
                <a:cs typeface="+mn-ea"/>
                <a:sym typeface="+mn-lt"/>
              </a:rPr>
              <a:t>3</a:t>
            </a:r>
            <a:r>
              <a:rPr lang="zh-CN" altLang="en-US" sz="1600" dirty="0">
                <a:solidFill>
                  <a:srgbClr val="5787FF"/>
                </a:solidFill>
                <a:cs typeface="+mn-ea"/>
                <a:sym typeface="+mn-lt"/>
              </a:rPr>
              <a:t>月</a:t>
            </a:r>
            <a:r>
              <a:rPr lang="en-US" altLang="zh-CN" sz="1600" dirty="0">
                <a:solidFill>
                  <a:srgbClr val="5787FF"/>
                </a:solidFill>
                <a:cs typeface="+mn-ea"/>
                <a:sym typeface="+mn-lt"/>
              </a:rPr>
              <a:t>22</a:t>
            </a:r>
            <a:r>
              <a:rPr lang="zh-CN" altLang="en-US" sz="1600" dirty="0">
                <a:solidFill>
                  <a:srgbClr val="5787FF"/>
                </a:solidFill>
                <a:cs typeface="+mn-ea"/>
                <a:sym typeface="+mn-lt"/>
              </a:rPr>
              <a:t>日</a:t>
            </a:r>
            <a:endParaRPr lang="en-US" altLang="zh-CN" sz="1600" dirty="0">
              <a:solidFill>
                <a:srgbClr val="5787FF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787FF"/>
                </a:solidFill>
                <a:cs typeface="+mn-ea"/>
                <a:sym typeface="+mn-lt"/>
              </a:rPr>
              <a:t>世界</a:t>
            </a:r>
            <a:r>
              <a:rPr lang="zh-CN" altLang="en-US" sz="2000" dirty="0">
                <a:solidFill>
                  <a:srgbClr val="5787FF"/>
                </a:solidFill>
                <a:cs typeface="+mn-ea"/>
                <a:sym typeface="+mn-lt"/>
              </a:rPr>
              <a:t>节水日是什么时候正式确定的</a:t>
            </a:r>
            <a:r>
              <a:rPr lang="zh-CN" altLang="en-US" sz="2000" dirty="0" smtClean="0">
                <a:solidFill>
                  <a:srgbClr val="5787FF"/>
                </a:solidFill>
                <a:cs typeface="+mn-ea"/>
                <a:sym typeface="+mn-lt"/>
              </a:rPr>
              <a:t>？</a:t>
            </a:r>
            <a:r>
              <a:rPr lang="zh-CN" altLang="en-US" sz="1600" dirty="0" smtClean="0">
                <a:solidFill>
                  <a:srgbClr val="5787FF"/>
                </a:solidFill>
                <a:cs typeface="+mn-ea"/>
                <a:sym typeface="+mn-lt"/>
              </a:rPr>
              <a:t>答</a:t>
            </a:r>
            <a:r>
              <a:rPr lang="zh-CN" altLang="en-US" sz="1600" dirty="0">
                <a:solidFill>
                  <a:srgbClr val="5787FF"/>
                </a:solidFill>
                <a:cs typeface="+mn-ea"/>
                <a:sym typeface="+mn-lt"/>
              </a:rPr>
              <a:t>：</a:t>
            </a:r>
            <a:r>
              <a:rPr lang="en-US" altLang="zh-CN" sz="1600" dirty="0">
                <a:solidFill>
                  <a:srgbClr val="5787FF"/>
                </a:solidFill>
                <a:cs typeface="+mn-ea"/>
                <a:sym typeface="+mn-lt"/>
              </a:rPr>
              <a:t>1992</a:t>
            </a:r>
            <a:r>
              <a:rPr lang="zh-CN" altLang="en-US" sz="1600" dirty="0">
                <a:solidFill>
                  <a:srgbClr val="5787FF"/>
                </a:solidFill>
                <a:cs typeface="+mn-ea"/>
                <a:sym typeface="+mn-lt"/>
              </a:rPr>
              <a:t>年</a:t>
            </a:r>
            <a:endParaRPr lang="en-US" altLang="zh-CN" sz="1600" dirty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altLang="zh-CN" dirty="0" smtClean="0">
              <a:solidFill>
                <a:srgbClr val="5787FF"/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263153"/>
            <a:ext cx="12192000" cy="3620722"/>
            <a:chOff x="0" y="3263153"/>
            <a:chExt cx="12192000" cy="362072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0" y="3263153"/>
              <a:ext cx="12192000" cy="3620722"/>
              <a:chOff x="60708" y="0"/>
              <a:chExt cx="17933213" cy="6858000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08" y="0"/>
                <a:ext cx="17933213" cy="685800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07384" y="1640832"/>
                <a:ext cx="5636593" cy="5168158"/>
              </a:xfrm>
              <a:prstGeom prst="rect">
                <a:avLst/>
              </a:prstGeom>
            </p:spPr>
          </p:pic>
        </p:grp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559236" y="342211"/>
            <a:ext cx="5322576" cy="1203728"/>
            <a:chOff x="232376" y="32352"/>
            <a:chExt cx="5322576" cy="12037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文本框 3"/>
            <p:cNvSpPr txBox="1"/>
            <p:nvPr/>
          </p:nvSpPr>
          <p:spPr>
            <a:xfrm>
              <a:off x="1122126" y="40338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知识竞答</a:t>
              </a:r>
              <a:r>
                <a:rPr lang="en-US" altLang="zh-CN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—</a:t>
              </a:r>
              <a:r>
                <a:rPr lang="zh-CN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问题</a:t>
              </a:r>
              <a:endPara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76" y="4303151"/>
            <a:ext cx="2385623" cy="238562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52"/>
          <a:stretch/>
        </p:blipFill>
        <p:spPr>
          <a:xfrm>
            <a:off x="3721205" y="4722010"/>
            <a:ext cx="1518887" cy="2041812"/>
          </a:xfrm>
          <a:prstGeom prst="rect">
            <a:avLst/>
          </a:prstGeom>
        </p:spPr>
      </p:pic>
      <p:sp>
        <p:nvSpPr>
          <p:cNvPr id="17" name="文本框 1"/>
          <p:cNvSpPr txBox="1"/>
          <p:nvPr/>
        </p:nvSpPr>
        <p:spPr>
          <a:xfrm>
            <a:off x="1032204" y="1497697"/>
            <a:ext cx="2839239" cy="325986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1500" b="1" dirty="0" smtClean="0">
                <a:solidFill>
                  <a:srgbClr val="578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3</a:t>
            </a:r>
            <a:r>
              <a:rPr lang="zh-CN" altLang="en-US" sz="7200" b="1" dirty="0" smtClean="0">
                <a:solidFill>
                  <a:srgbClr val="AAC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爱</a:t>
            </a:r>
            <a:r>
              <a:rPr lang="en-US" altLang="zh-CN" sz="9600" b="1" dirty="0" smtClean="0">
                <a:solidFill>
                  <a:srgbClr val="578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3</a:t>
            </a:r>
            <a:r>
              <a:rPr lang="zh-CN" altLang="en-US" sz="7200" b="1" dirty="0" smtClean="0">
                <a:solidFill>
                  <a:srgbClr val="99B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节</a:t>
            </a:r>
          </a:p>
        </p:txBody>
      </p:sp>
    </p:spTree>
    <p:extLst>
      <p:ext uri="{BB962C8B-B14F-4D97-AF65-F5344CB8AC3E}">
        <p14:creationId xmlns:p14="http://schemas.microsoft.com/office/powerpoint/2010/main" val="306194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21"/>
          <p:cNvSpPr/>
          <p:nvPr/>
        </p:nvSpPr>
        <p:spPr>
          <a:xfrm>
            <a:off x="609931" y="1432465"/>
            <a:ext cx="11040035" cy="3266260"/>
          </a:xfrm>
          <a:prstGeom prst="roundRect">
            <a:avLst/>
          </a:prstGeom>
          <a:solidFill>
            <a:srgbClr val="99B7FF">
              <a:alpha val="49000"/>
            </a:srgbClr>
          </a:solidFill>
          <a:ln w="38100">
            <a:solidFill>
              <a:srgbClr val="5787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263153"/>
            <a:ext cx="12192000" cy="3620722"/>
            <a:chOff x="0" y="3263153"/>
            <a:chExt cx="12192000" cy="362072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0" y="3263153"/>
              <a:ext cx="12192000" cy="3620722"/>
              <a:chOff x="60708" y="0"/>
              <a:chExt cx="17933213" cy="6858000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08" y="0"/>
                <a:ext cx="17933213" cy="685800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07384" y="1640832"/>
                <a:ext cx="5636593" cy="5168158"/>
              </a:xfrm>
              <a:prstGeom prst="rect">
                <a:avLst/>
              </a:prstGeom>
            </p:spPr>
          </p:pic>
        </p:grp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559236" y="342211"/>
            <a:ext cx="5322576" cy="1203728"/>
            <a:chOff x="232376" y="32352"/>
            <a:chExt cx="5322576" cy="12037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文本框 3"/>
            <p:cNvSpPr txBox="1"/>
            <p:nvPr/>
          </p:nvSpPr>
          <p:spPr>
            <a:xfrm>
              <a:off x="1122126" y="40338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知识竞答</a:t>
              </a:r>
              <a:r>
                <a:rPr lang="en-US" altLang="zh-CN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—</a:t>
              </a:r>
              <a:r>
                <a:rPr lang="zh-CN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问题</a:t>
              </a:r>
              <a:endPara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76" y="4303151"/>
            <a:ext cx="2385623" cy="238562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52"/>
          <a:stretch/>
        </p:blipFill>
        <p:spPr>
          <a:xfrm>
            <a:off x="3721205" y="4722010"/>
            <a:ext cx="1518887" cy="2041812"/>
          </a:xfrm>
          <a:prstGeom prst="rect">
            <a:avLst/>
          </a:prstGeom>
        </p:spPr>
      </p:pic>
      <p:sp>
        <p:nvSpPr>
          <p:cNvPr id="17" name="文本框 1"/>
          <p:cNvSpPr txBox="1"/>
          <p:nvPr/>
        </p:nvSpPr>
        <p:spPr>
          <a:xfrm>
            <a:off x="7968680" y="1511870"/>
            <a:ext cx="3387466" cy="24368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1500" b="1" dirty="0" smtClean="0">
                <a:ln>
                  <a:solidFill>
                    <a:schemeClr val="bg1"/>
                  </a:solidFill>
                </a:ln>
                <a:solidFill>
                  <a:srgbClr val="578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3</a:t>
            </a:r>
            <a:r>
              <a:rPr lang="zh-CN" altLang="en-US" sz="7200" b="1" dirty="0" smtClean="0">
                <a:ln>
                  <a:solidFill>
                    <a:schemeClr val="bg1"/>
                  </a:solidFill>
                </a:ln>
                <a:solidFill>
                  <a:srgbClr val="AAC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爱</a:t>
            </a:r>
            <a:r>
              <a:rPr lang="en-US" altLang="zh-CN" sz="9600" b="1" dirty="0" smtClean="0">
                <a:ln>
                  <a:solidFill>
                    <a:schemeClr val="bg1"/>
                  </a:solidFill>
                </a:ln>
                <a:solidFill>
                  <a:srgbClr val="578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3</a:t>
            </a:r>
            <a:r>
              <a:rPr lang="zh-CN" altLang="en-US" sz="7200" b="1" dirty="0" smtClean="0">
                <a:ln>
                  <a:solidFill>
                    <a:schemeClr val="bg1"/>
                  </a:solidFill>
                </a:ln>
                <a:solidFill>
                  <a:srgbClr val="99B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节</a:t>
            </a:r>
          </a:p>
        </p:txBody>
      </p:sp>
      <p:sp>
        <p:nvSpPr>
          <p:cNvPr id="20" name="矩形 19"/>
          <p:cNvSpPr/>
          <p:nvPr/>
        </p:nvSpPr>
        <p:spPr>
          <a:xfrm>
            <a:off x="986496" y="1646019"/>
            <a:ext cx="9993085" cy="286232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rgbClr val="5787FF"/>
                </a:solidFill>
                <a:cs typeface="+mn-ea"/>
                <a:sym typeface="+mn-lt"/>
              </a:rPr>
              <a:t>2018</a:t>
            </a:r>
            <a:r>
              <a:rPr lang="zh-CN" altLang="en-US" sz="2000" dirty="0" smtClean="0">
                <a:solidFill>
                  <a:srgbClr val="5787FF"/>
                </a:solidFill>
                <a:cs typeface="+mn-ea"/>
                <a:sym typeface="+mn-lt"/>
              </a:rPr>
              <a:t>年世界</a:t>
            </a:r>
            <a:r>
              <a:rPr lang="zh-CN" altLang="en-US" sz="2000" dirty="0">
                <a:solidFill>
                  <a:srgbClr val="5787FF"/>
                </a:solidFill>
                <a:cs typeface="+mn-ea"/>
                <a:sym typeface="+mn-lt"/>
              </a:rPr>
              <a:t>节水日的主题是什么？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答：借自然之力，护绿水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青山</a:t>
            </a:r>
            <a:endParaRPr lang="en-US" altLang="zh-CN" sz="24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787FF"/>
                </a:solidFill>
                <a:cs typeface="+mn-ea"/>
                <a:sym typeface="+mn-lt"/>
              </a:rPr>
              <a:t>世界</a:t>
            </a:r>
            <a:r>
              <a:rPr lang="zh-CN" altLang="en-US" sz="2000" dirty="0">
                <a:solidFill>
                  <a:srgbClr val="5787FF"/>
                </a:solidFill>
                <a:cs typeface="+mn-ea"/>
                <a:sym typeface="+mn-lt"/>
              </a:rPr>
              <a:t>粮食日是哪个组织确定的？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答：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联合国粮农组织</a:t>
            </a:r>
            <a:endParaRPr lang="en-US" altLang="zh-CN" sz="24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787FF"/>
                </a:solidFill>
                <a:cs typeface="+mn-ea"/>
                <a:sym typeface="+mn-lt"/>
              </a:rPr>
              <a:t>第一</a:t>
            </a:r>
            <a:r>
              <a:rPr lang="zh-CN" altLang="en-US" sz="2000" dirty="0">
                <a:solidFill>
                  <a:srgbClr val="5787FF"/>
                </a:solidFill>
                <a:cs typeface="+mn-ea"/>
                <a:sym typeface="+mn-lt"/>
              </a:rPr>
              <a:t>个世界粮食日是哪一天？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答：</a:t>
            </a:r>
            <a:r>
              <a:rPr lang="en-US" altLang="zh-CN" sz="2400" dirty="0">
                <a:solidFill>
                  <a:srgbClr val="5787FF"/>
                </a:solidFill>
                <a:cs typeface="+mn-ea"/>
                <a:sym typeface="+mn-lt"/>
              </a:rPr>
              <a:t>1981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年</a:t>
            </a:r>
            <a:r>
              <a:rPr lang="en-US" altLang="zh-CN" sz="2400" dirty="0">
                <a:solidFill>
                  <a:srgbClr val="5787FF"/>
                </a:solidFill>
                <a:cs typeface="+mn-ea"/>
                <a:sym typeface="+mn-lt"/>
              </a:rPr>
              <a:t>10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月</a:t>
            </a:r>
            <a:r>
              <a:rPr lang="en-US" altLang="zh-CN" sz="2400" dirty="0">
                <a:solidFill>
                  <a:srgbClr val="5787FF"/>
                </a:solidFill>
                <a:cs typeface="+mn-ea"/>
                <a:sym typeface="+mn-lt"/>
              </a:rPr>
              <a:t>16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日</a:t>
            </a:r>
            <a:endParaRPr lang="en-US" altLang="zh-CN" sz="24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787FF"/>
                </a:solidFill>
                <a:cs typeface="+mn-ea"/>
                <a:sym typeface="+mn-lt"/>
              </a:rPr>
              <a:t>水是由</a:t>
            </a:r>
            <a:r>
              <a:rPr lang="zh-CN" altLang="en-US" sz="2000" dirty="0">
                <a:solidFill>
                  <a:srgbClr val="5787FF"/>
                </a:solidFill>
                <a:cs typeface="+mn-ea"/>
                <a:sym typeface="+mn-lt"/>
              </a:rPr>
              <a:t>什么组成的？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答：氢元素和氧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元素</a:t>
            </a:r>
            <a:endParaRPr lang="en-US" altLang="zh-CN" sz="24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787FF"/>
                </a:solidFill>
                <a:cs typeface="+mn-ea"/>
                <a:sym typeface="+mn-lt"/>
              </a:rPr>
              <a:t>说出</a:t>
            </a:r>
            <a:r>
              <a:rPr lang="en-US" altLang="zh-CN" sz="2000" dirty="0">
                <a:solidFill>
                  <a:srgbClr val="5787FF"/>
                </a:solidFill>
                <a:cs typeface="+mn-ea"/>
                <a:sym typeface="+mn-lt"/>
              </a:rPr>
              <a:t>5</a:t>
            </a:r>
            <a:r>
              <a:rPr lang="zh-CN" altLang="en-US" sz="2000" dirty="0">
                <a:solidFill>
                  <a:srgbClr val="5787FF"/>
                </a:solidFill>
                <a:cs typeface="+mn-ea"/>
                <a:sym typeface="+mn-lt"/>
              </a:rPr>
              <a:t>种中国的主要</a:t>
            </a:r>
            <a:r>
              <a:rPr lang="zh-CN" altLang="en-US" sz="2000" dirty="0" smtClean="0">
                <a:solidFill>
                  <a:srgbClr val="5787FF"/>
                </a:solidFill>
                <a:cs typeface="+mn-ea"/>
                <a:sym typeface="+mn-lt"/>
              </a:rPr>
              <a:t>粮食作物？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答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：水稻、小麦、玉米、大豆、花生</a:t>
            </a:r>
          </a:p>
        </p:txBody>
      </p:sp>
    </p:spTree>
    <p:extLst>
      <p:ext uri="{BB962C8B-B14F-4D97-AF65-F5344CB8AC3E}">
        <p14:creationId xmlns:p14="http://schemas.microsoft.com/office/powerpoint/2010/main" val="344736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7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616133" y="1317212"/>
            <a:ext cx="11040035" cy="3266260"/>
          </a:xfrm>
          <a:prstGeom prst="roundRect">
            <a:avLst/>
          </a:prstGeom>
          <a:solidFill>
            <a:srgbClr val="99B7FF">
              <a:alpha val="50000"/>
            </a:srgbClr>
          </a:solidFill>
          <a:ln w="38100">
            <a:solidFill>
              <a:srgbClr val="5787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090967" y="1334038"/>
            <a:ext cx="8492505" cy="34163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三爱三节是什么？</a:t>
            </a:r>
            <a:r>
              <a:rPr lang="zh-CN" altLang="en-US" sz="2000" dirty="0" smtClean="0">
                <a:solidFill>
                  <a:srgbClr val="5787FF"/>
                </a:solidFill>
                <a:cs typeface="+mn-ea"/>
                <a:sym typeface="+mn-lt"/>
              </a:rPr>
              <a:t> </a:t>
            </a:r>
            <a:r>
              <a:rPr lang="zh-CN" altLang="en-US" sz="1400" dirty="0" smtClean="0">
                <a:solidFill>
                  <a:srgbClr val="5787FF"/>
                </a:solidFill>
                <a:cs typeface="+mn-ea"/>
                <a:sym typeface="+mn-lt"/>
              </a:rPr>
              <a:t>答案：爱学习、爱劳动、爱祖国；节水、节电、节粮</a:t>
            </a:r>
            <a:endParaRPr lang="en-US" altLang="zh-CN" sz="14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三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爱是什么时候由谁提出来的</a:t>
            </a: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？</a:t>
            </a:r>
            <a:r>
              <a:rPr lang="zh-CN" altLang="en-US" sz="1400" dirty="0" smtClean="0">
                <a:solidFill>
                  <a:srgbClr val="5787FF"/>
                </a:solidFill>
                <a:cs typeface="+mn-ea"/>
                <a:sym typeface="+mn-lt"/>
              </a:rPr>
              <a:t>答：习近平总书记在六一讲话中提出</a:t>
            </a:r>
            <a:endParaRPr lang="en-US" altLang="zh-CN" sz="14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三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爱提出的背景是什么</a:t>
            </a: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？</a:t>
            </a:r>
            <a:r>
              <a:rPr lang="zh-CN" altLang="en-US" sz="1400" dirty="0" smtClean="0">
                <a:solidFill>
                  <a:srgbClr val="5787FF"/>
                </a:solidFill>
                <a:cs typeface="+mn-ea"/>
                <a:sym typeface="+mn-lt"/>
              </a:rPr>
              <a:t>答：习近平总书记参加“快乐童年放飞梦想”主题队日活动</a:t>
            </a:r>
            <a:endParaRPr lang="en-US" altLang="zh-CN" sz="14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世界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节水日是哪一天</a:t>
            </a: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？</a:t>
            </a:r>
            <a:r>
              <a:rPr lang="zh-CN" altLang="en-US" sz="1400" dirty="0" smtClean="0">
                <a:solidFill>
                  <a:srgbClr val="5787FF"/>
                </a:solidFill>
                <a:cs typeface="+mn-ea"/>
                <a:sym typeface="+mn-lt"/>
              </a:rPr>
              <a:t>答：</a:t>
            </a:r>
            <a:r>
              <a:rPr lang="zh-CN" altLang="en-US" sz="1400" dirty="0">
                <a:solidFill>
                  <a:srgbClr val="5787FF"/>
                </a:solidFill>
                <a:cs typeface="+mn-ea"/>
                <a:sym typeface="+mn-lt"/>
              </a:rPr>
              <a:t>每年的</a:t>
            </a:r>
            <a:r>
              <a:rPr lang="en-US" altLang="zh-CN" sz="1400" dirty="0">
                <a:solidFill>
                  <a:srgbClr val="5787FF"/>
                </a:solidFill>
                <a:cs typeface="+mn-ea"/>
                <a:sym typeface="+mn-lt"/>
              </a:rPr>
              <a:t>3</a:t>
            </a:r>
            <a:r>
              <a:rPr lang="zh-CN" altLang="en-US" sz="1400" dirty="0">
                <a:solidFill>
                  <a:srgbClr val="5787FF"/>
                </a:solidFill>
                <a:cs typeface="+mn-ea"/>
                <a:sym typeface="+mn-lt"/>
              </a:rPr>
              <a:t>月</a:t>
            </a:r>
            <a:r>
              <a:rPr lang="en-US" altLang="zh-CN" sz="1400" dirty="0">
                <a:solidFill>
                  <a:srgbClr val="5787FF"/>
                </a:solidFill>
                <a:cs typeface="+mn-ea"/>
                <a:sym typeface="+mn-lt"/>
              </a:rPr>
              <a:t>22</a:t>
            </a:r>
            <a:r>
              <a:rPr lang="zh-CN" altLang="en-US" sz="1400" dirty="0">
                <a:solidFill>
                  <a:srgbClr val="5787FF"/>
                </a:solidFill>
                <a:cs typeface="+mn-ea"/>
                <a:sym typeface="+mn-lt"/>
              </a:rPr>
              <a:t>日</a:t>
            </a:r>
            <a:endParaRPr lang="en-US" altLang="zh-CN" sz="1400" dirty="0">
              <a:solidFill>
                <a:srgbClr val="5787FF"/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世界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节水日是什么时候正式确定的</a:t>
            </a: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？</a:t>
            </a:r>
            <a:r>
              <a:rPr lang="zh-CN" altLang="en-US" sz="1400" dirty="0" smtClean="0">
                <a:solidFill>
                  <a:srgbClr val="5787FF"/>
                </a:solidFill>
                <a:cs typeface="+mn-ea"/>
                <a:sym typeface="+mn-lt"/>
              </a:rPr>
              <a:t>答</a:t>
            </a:r>
            <a:r>
              <a:rPr lang="zh-CN" altLang="en-US" sz="1400" dirty="0">
                <a:solidFill>
                  <a:srgbClr val="5787FF"/>
                </a:solidFill>
                <a:cs typeface="+mn-ea"/>
                <a:sym typeface="+mn-lt"/>
              </a:rPr>
              <a:t>：</a:t>
            </a:r>
            <a:r>
              <a:rPr lang="en-US" altLang="zh-CN" sz="1400" dirty="0">
                <a:solidFill>
                  <a:srgbClr val="5787FF"/>
                </a:solidFill>
                <a:cs typeface="+mn-ea"/>
                <a:sym typeface="+mn-lt"/>
              </a:rPr>
              <a:t>1992</a:t>
            </a:r>
            <a:r>
              <a:rPr lang="zh-CN" altLang="en-US" sz="1400" dirty="0">
                <a:solidFill>
                  <a:srgbClr val="5787FF"/>
                </a:solidFill>
                <a:cs typeface="+mn-ea"/>
                <a:sym typeface="+mn-lt"/>
              </a:rPr>
              <a:t>年</a:t>
            </a:r>
            <a:endParaRPr lang="en-US" altLang="zh-CN" sz="1400" dirty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endParaRPr lang="en-US" altLang="zh-CN" sz="1600" dirty="0" smtClean="0">
              <a:solidFill>
                <a:srgbClr val="5787FF"/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263153"/>
            <a:ext cx="12192000" cy="3620722"/>
            <a:chOff x="0" y="3263153"/>
            <a:chExt cx="12192000" cy="362072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0" y="3263153"/>
              <a:ext cx="12192000" cy="3620722"/>
              <a:chOff x="60708" y="0"/>
              <a:chExt cx="17933213" cy="6858000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08" y="0"/>
                <a:ext cx="17933213" cy="685800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07384" y="1640832"/>
                <a:ext cx="5636593" cy="5168158"/>
              </a:xfrm>
              <a:prstGeom prst="rect">
                <a:avLst/>
              </a:prstGeom>
            </p:spPr>
          </p:pic>
        </p:grp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429679" y="74936"/>
            <a:ext cx="5322576" cy="1203728"/>
            <a:chOff x="232376" y="32352"/>
            <a:chExt cx="5322576" cy="12037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文本框 3"/>
            <p:cNvSpPr txBox="1"/>
            <p:nvPr/>
          </p:nvSpPr>
          <p:spPr>
            <a:xfrm>
              <a:off x="1122126" y="40338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知识竞答</a:t>
              </a:r>
              <a:r>
                <a:rPr lang="en-US" altLang="zh-CN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—</a:t>
              </a:r>
              <a:r>
                <a:rPr lang="zh-CN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问题</a:t>
              </a:r>
              <a:endPara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76" y="4303151"/>
            <a:ext cx="2385623" cy="238562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52"/>
          <a:stretch/>
        </p:blipFill>
        <p:spPr>
          <a:xfrm>
            <a:off x="3721205" y="4722010"/>
            <a:ext cx="1518887" cy="2041812"/>
          </a:xfrm>
          <a:prstGeom prst="rect">
            <a:avLst/>
          </a:prstGeom>
        </p:spPr>
      </p:pic>
      <p:sp>
        <p:nvSpPr>
          <p:cNvPr id="17" name="文本框 1"/>
          <p:cNvSpPr txBox="1"/>
          <p:nvPr/>
        </p:nvSpPr>
        <p:spPr>
          <a:xfrm>
            <a:off x="983340" y="1339498"/>
            <a:ext cx="2839239" cy="325986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1500" b="1" dirty="0" smtClean="0">
                <a:ln>
                  <a:solidFill>
                    <a:schemeClr val="bg1"/>
                  </a:solidFill>
                </a:ln>
                <a:solidFill>
                  <a:srgbClr val="578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3</a:t>
            </a:r>
            <a:r>
              <a:rPr lang="zh-CN" altLang="en-US" sz="7200" b="1" dirty="0" smtClean="0">
                <a:ln>
                  <a:solidFill>
                    <a:schemeClr val="bg1"/>
                  </a:solidFill>
                </a:ln>
                <a:solidFill>
                  <a:srgbClr val="AAC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爱</a:t>
            </a:r>
            <a:r>
              <a:rPr lang="en-US" altLang="zh-CN" sz="9600" b="1" dirty="0" smtClean="0">
                <a:ln>
                  <a:solidFill>
                    <a:schemeClr val="bg1"/>
                  </a:solidFill>
                </a:ln>
                <a:solidFill>
                  <a:srgbClr val="578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3</a:t>
            </a:r>
            <a:r>
              <a:rPr lang="zh-CN" altLang="en-US" sz="7200" b="1" dirty="0" smtClean="0">
                <a:ln>
                  <a:solidFill>
                    <a:schemeClr val="bg1"/>
                  </a:solidFill>
                </a:ln>
                <a:solidFill>
                  <a:srgbClr val="99B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节</a:t>
            </a:r>
          </a:p>
        </p:txBody>
      </p:sp>
    </p:spTree>
    <p:extLst>
      <p:ext uri="{BB962C8B-B14F-4D97-AF65-F5344CB8AC3E}">
        <p14:creationId xmlns:p14="http://schemas.microsoft.com/office/powerpoint/2010/main" val="76305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21"/>
          <p:cNvSpPr/>
          <p:nvPr/>
        </p:nvSpPr>
        <p:spPr>
          <a:xfrm>
            <a:off x="609931" y="1493889"/>
            <a:ext cx="11040035" cy="3266260"/>
          </a:xfrm>
          <a:prstGeom prst="roundRect">
            <a:avLst/>
          </a:prstGeom>
          <a:solidFill>
            <a:srgbClr val="99B7FF">
              <a:alpha val="50000"/>
            </a:srgbClr>
          </a:solidFill>
          <a:ln w="38100">
            <a:solidFill>
              <a:srgbClr val="5787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263153"/>
            <a:ext cx="12192000" cy="3620722"/>
            <a:chOff x="0" y="3263153"/>
            <a:chExt cx="12192000" cy="362072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0" y="3263153"/>
              <a:ext cx="12192000" cy="3620722"/>
              <a:chOff x="60708" y="0"/>
              <a:chExt cx="17933213" cy="6858000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08" y="0"/>
                <a:ext cx="17933213" cy="685800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07384" y="1640832"/>
                <a:ext cx="5636593" cy="5168158"/>
              </a:xfrm>
              <a:prstGeom prst="rect">
                <a:avLst/>
              </a:prstGeom>
            </p:spPr>
          </p:pic>
        </p:grp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559236" y="342211"/>
            <a:ext cx="5322576" cy="1203728"/>
            <a:chOff x="232376" y="32352"/>
            <a:chExt cx="5322576" cy="12037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文本框 3"/>
            <p:cNvSpPr txBox="1"/>
            <p:nvPr/>
          </p:nvSpPr>
          <p:spPr>
            <a:xfrm>
              <a:off x="1122126" y="40338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知识竞答</a:t>
              </a:r>
              <a:r>
                <a:rPr lang="en-US" altLang="zh-CN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—</a:t>
              </a:r>
              <a:r>
                <a:rPr lang="zh-CN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问题</a:t>
              </a:r>
              <a:endPara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76" y="4303151"/>
            <a:ext cx="2385623" cy="238562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52"/>
          <a:stretch/>
        </p:blipFill>
        <p:spPr>
          <a:xfrm>
            <a:off x="3721205" y="4722010"/>
            <a:ext cx="1518887" cy="2041812"/>
          </a:xfrm>
          <a:prstGeom prst="rect">
            <a:avLst/>
          </a:prstGeom>
        </p:spPr>
      </p:pic>
      <p:sp>
        <p:nvSpPr>
          <p:cNvPr id="17" name="文本框 1"/>
          <p:cNvSpPr txBox="1"/>
          <p:nvPr/>
        </p:nvSpPr>
        <p:spPr>
          <a:xfrm>
            <a:off x="7812600" y="1328725"/>
            <a:ext cx="3387466" cy="24368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1500" b="1" dirty="0" smtClean="0">
                <a:ln>
                  <a:solidFill>
                    <a:schemeClr val="bg1"/>
                  </a:solidFill>
                </a:ln>
                <a:solidFill>
                  <a:srgbClr val="578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3</a:t>
            </a:r>
            <a:r>
              <a:rPr lang="zh-CN" altLang="en-US" sz="7200" b="1" dirty="0" smtClean="0">
                <a:ln>
                  <a:solidFill>
                    <a:schemeClr val="bg1"/>
                  </a:solidFill>
                </a:ln>
                <a:solidFill>
                  <a:srgbClr val="AAC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爱</a:t>
            </a:r>
            <a:r>
              <a:rPr lang="en-US" altLang="zh-CN" sz="9600" b="1" dirty="0" smtClean="0">
                <a:ln>
                  <a:solidFill>
                    <a:schemeClr val="bg1"/>
                  </a:solidFill>
                </a:ln>
                <a:solidFill>
                  <a:srgbClr val="578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3</a:t>
            </a:r>
            <a:r>
              <a:rPr lang="zh-CN" altLang="en-US" sz="7200" b="1" dirty="0" smtClean="0">
                <a:ln>
                  <a:solidFill>
                    <a:schemeClr val="bg1"/>
                  </a:solidFill>
                </a:ln>
                <a:solidFill>
                  <a:srgbClr val="99B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节</a:t>
            </a:r>
          </a:p>
        </p:txBody>
      </p:sp>
      <p:sp>
        <p:nvSpPr>
          <p:cNvPr id="16" name="矩形 15"/>
          <p:cNvSpPr/>
          <p:nvPr/>
        </p:nvSpPr>
        <p:spPr>
          <a:xfrm>
            <a:off x="1133406" y="1099570"/>
            <a:ext cx="9993085" cy="34163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endParaRPr lang="en-US" altLang="zh-CN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 startAt="6"/>
            </a:pPr>
            <a:r>
              <a:rPr lang="en-US" altLang="zh-CN" dirty="0" smtClean="0">
                <a:solidFill>
                  <a:srgbClr val="5787FF"/>
                </a:solidFill>
                <a:cs typeface="+mn-ea"/>
                <a:sym typeface="+mn-lt"/>
              </a:rPr>
              <a:t>2018</a:t>
            </a: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年世界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节水日的主题是什么？答：借自然之力，护绿水</a:t>
            </a: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青山</a:t>
            </a:r>
            <a:endParaRPr lang="en-US" altLang="zh-CN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 startAt="6"/>
            </a:pP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世界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粮食日是哪个组织确定的？答：</a:t>
            </a: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联合国粮农组织</a:t>
            </a:r>
            <a:endParaRPr lang="en-US" altLang="zh-CN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 startAt="6"/>
            </a:pP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第一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个世界粮食日是哪一天？答：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1981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年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10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月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16</a:t>
            </a: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日</a:t>
            </a:r>
            <a:endParaRPr lang="en-US" altLang="zh-CN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 startAt="6"/>
            </a:pP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水是由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什么组成的？答：氢元素和氧</a:t>
            </a: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元素</a:t>
            </a:r>
            <a:endParaRPr lang="en-US" altLang="zh-CN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 startAt="6"/>
            </a:pP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说出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5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种中国的主要</a:t>
            </a: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粮食作物？答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：水稻、小麦、玉米、大豆、花生</a:t>
            </a:r>
          </a:p>
        </p:txBody>
      </p:sp>
    </p:spTree>
    <p:extLst>
      <p:ext uri="{BB962C8B-B14F-4D97-AF65-F5344CB8AC3E}">
        <p14:creationId xmlns:p14="http://schemas.microsoft.com/office/powerpoint/2010/main" val="52463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7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616133" y="1317212"/>
            <a:ext cx="11040035" cy="3266260"/>
          </a:xfrm>
          <a:prstGeom prst="roundRect">
            <a:avLst/>
          </a:prstGeom>
          <a:solidFill>
            <a:srgbClr val="99B7FF">
              <a:alpha val="50000"/>
            </a:srgbClr>
          </a:solidFill>
          <a:ln w="38100">
            <a:solidFill>
              <a:srgbClr val="5787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263153"/>
            <a:ext cx="12192000" cy="3620722"/>
            <a:chOff x="0" y="3263153"/>
            <a:chExt cx="12192000" cy="362072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0" y="3263153"/>
              <a:ext cx="12192000" cy="3620722"/>
              <a:chOff x="60708" y="0"/>
              <a:chExt cx="17933213" cy="6858000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08" y="0"/>
                <a:ext cx="17933213" cy="685800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07384" y="1640832"/>
                <a:ext cx="5636593" cy="5168158"/>
              </a:xfrm>
              <a:prstGeom prst="rect">
                <a:avLst/>
              </a:prstGeom>
            </p:spPr>
          </p:pic>
        </p:grp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429679" y="74936"/>
            <a:ext cx="5322576" cy="1203728"/>
            <a:chOff x="232376" y="32352"/>
            <a:chExt cx="5322576" cy="12037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文本框 3"/>
            <p:cNvSpPr txBox="1"/>
            <p:nvPr/>
          </p:nvSpPr>
          <p:spPr>
            <a:xfrm>
              <a:off x="1122126" y="40338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知识竞答</a:t>
              </a:r>
              <a:r>
                <a:rPr lang="en-US" altLang="zh-CN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—</a:t>
              </a:r>
              <a:r>
                <a:rPr lang="zh-CN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问题</a:t>
              </a:r>
              <a:endPara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76" y="4303151"/>
            <a:ext cx="2385623" cy="238562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52"/>
          <a:stretch/>
        </p:blipFill>
        <p:spPr>
          <a:xfrm>
            <a:off x="3721205" y="4722010"/>
            <a:ext cx="1518887" cy="2041812"/>
          </a:xfrm>
          <a:prstGeom prst="rect">
            <a:avLst/>
          </a:prstGeom>
        </p:spPr>
      </p:pic>
      <p:sp>
        <p:nvSpPr>
          <p:cNvPr id="17" name="文本框 1"/>
          <p:cNvSpPr txBox="1"/>
          <p:nvPr/>
        </p:nvSpPr>
        <p:spPr>
          <a:xfrm>
            <a:off x="788220" y="1349899"/>
            <a:ext cx="2839239" cy="325986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1500" b="1" dirty="0" smtClean="0">
                <a:ln>
                  <a:solidFill>
                    <a:schemeClr val="bg1"/>
                  </a:solidFill>
                </a:ln>
                <a:solidFill>
                  <a:srgbClr val="578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3</a:t>
            </a:r>
            <a:r>
              <a:rPr lang="zh-CN" altLang="en-US" sz="7200" b="1" dirty="0" smtClean="0">
                <a:ln>
                  <a:solidFill>
                    <a:schemeClr val="bg1"/>
                  </a:solidFill>
                </a:ln>
                <a:solidFill>
                  <a:srgbClr val="AACC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爱</a:t>
            </a:r>
            <a:r>
              <a:rPr lang="en-US" altLang="zh-CN" sz="9600" b="1" dirty="0" smtClean="0">
                <a:ln>
                  <a:solidFill>
                    <a:schemeClr val="bg1"/>
                  </a:solidFill>
                </a:ln>
                <a:solidFill>
                  <a:srgbClr val="578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3</a:t>
            </a:r>
            <a:r>
              <a:rPr lang="zh-CN" altLang="en-US" sz="7200" b="1" dirty="0" smtClean="0">
                <a:ln>
                  <a:solidFill>
                    <a:schemeClr val="bg1"/>
                  </a:solidFill>
                </a:ln>
                <a:solidFill>
                  <a:srgbClr val="99B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节</a:t>
            </a:r>
          </a:p>
        </p:txBody>
      </p:sp>
      <p:sp>
        <p:nvSpPr>
          <p:cNvPr id="19" name="矩形 18"/>
          <p:cNvSpPr/>
          <p:nvPr/>
        </p:nvSpPr>
        <p:spPr>
          <a:xfrm>
            <a:off x="2823293" y="1645271"/>
            <a:ext cx="8344475" cy="258532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+mj-lt"/>
              <a:buAutoNum type="arabicPeriod" startAt="11"/>
            </a:pP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说出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3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种新能源发电方式答：沼气发电、潮汐发电、地热发电、</a:t>
            </a: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燃料电池</a:t>
            </a:r>
            <a:endParaRPr lang="en-US" altLang="zh-CN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11"/>
            </a:pP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我国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的日光之城是哪个城市？答：</a:t>
            </a: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拉萨</a:t>
            </a:r>
            <a:endParaRPr lang="en-US" altLang="zh-CN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11"/>
            </a:pP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说出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3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句关于劳动的名句？（古诗、谚语皆可）答：锄禾日当午，汗滴禾下土。谁知盘中餐，粒粒皆辛苦。日出而作，日落而息。晨兴理荒秽，戴月禾锄归</a:t>
            </a: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11"/>
            </a:pP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中共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一大召开地点（两个）答：先上海后转移到浙江嘉兴南</a:t>
            </a: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湖</a:t>
            </a:r>
            <a:endParaRPr lang="en-US" altLang="zh-CN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11"/>
            </a:pP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我国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的国歌是谁作曲的？答：聂耳</a:t>
            </a:r>
          </a:p>
        </p:txBody>
      </p:sp>
    </p:spTree>
    <p:extLst>
      <p:ext uri="{BB962C8B-B14F-4D97-AF65-F5344CB8AC3E}">
        <p14:creationId xmlns:p14="http://schemas.microsoft.com/office/powerpoint/2010/main" val="186690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0"/>
            <a:ext cx="12192000" cy="6960168"/>
            <a:chOff x="0" y="0"/>
            <a:chExt cx="12192000" cy="6960168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7417" y="2914395"/>
              <a:ext cx="5529223" cy="4045773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175" y="790192"/>
            <a:ext cx="9037835" cy="2043953"/>
          </a:xfrm>
          <a:prstGeom prst="rect">
            <a:avLst/>
          </a:prstGeom>
          <a:ln>
            <a:noFill/>
          </a:ln>
        </p:spPr>
      </p:pic>
      <p:sp>
        <p:nvSpPr>
          <p:cNvPr id="13" name="矩形 12"/>
          <p:cNvSpPr/>
          <p:nvPr/>
        </p:nvSpPr>
        <p:spPr>
          <a:xfrm>
            <a:off x="5419659" y="1231658"/>
            <a:ext cx="37860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班会内容 </a:t>
            </a:r>
            <a:endParaRPr lang="en-US" altLang="zh-CN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97" y="4489843"/>
            <a:ext cx="2385623" cy="238562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118" y="3152630"/>
            <a:ext cx="4426900" cy="44269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544" y="-619362"/>
            <a:ext cx="4056529" cy="459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34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3263153"/>
            <a:ext cx="12192000" cy="3620722"/>
            <a:chOff x="0" y="3263153"/>
            <a:chExt cx="12192000" cy="362072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0" y="3263153"/>
              <a:ext cx="12192000" cy="3620722"/>
              <a:chOff x="60708" y="0"/>
              <a:chExt cx="17933213" cy="6858000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08" y="0"/>
                <a:ext cx="17933213" cy="685800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07384" y="1640832"/>
                <a:ext cx="5636593" cy="5168158"/>
              </a:xfrm>
              <a:prstGeom prst="rect">
                <a:avLst/>
              </a:prstGeom>
            </p:spPr>
          </p:pic>
        </p:grp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76" y="4303151"/>
            <a:ext cx="2385623" cy="238562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839" b="17057"/>
          <a:stretch/>
        </p:blipFill>
        <p:spPr>
          <a:xfrm flipH="1">
            <a:off x="1337244" y="1367249"/>
            <a:ext cx="8032072" cy="5142911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3623445" y="204968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 smtClean="0">
                <a:solidFill>
                  <a:schemeClr val="bg1"/>
                </a:solidFill>
                <a:cs typeface="+mn-ea"/>
                <a:sym typeface="+mn-lt"/>
              </a:rPr>
              <a:t>头 </a:t>
            </a: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悬 梁 ， 椎 刺 股 ， </a:t>
            </a: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叫 我 从 小 志 向 高 。 </a:t>
            </a: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三 字 经 ， 百 冢 姓 ， </a:t>
            </a: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句 句 名 言 要 常 记 。 </a:t>
            </a: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西 游 记 ， 红 楼 梦 ， </a:t>
            </a:r>
          </a:p>
          <a:p>
            <a:pPr algn="ctr"/>
            <a:r>
              <a:rPr lang="zh-CN" altLang="en-US" sz="2000" dirty="0" smtClean="0">
                <a:solidFill>
                  <a:schemeClr val="bg1"/>
                </a:solidFill>
                <a:cs typeface="+mn-ea"/>
                <a:sym typeface="+mn-lt"/>
              </a:rPr>
              <a:t>古 典 文 学 莫 放 过 。 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29679" y="74936"/>
            <a:ext cx="5322576" cy="1203728"/>
            <a:chOff x="232376" y="32352"/>
            <a:chExt cx="5322576" cy="120372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文本框 3"/>
            <p:cNvSpPr txBox="1"/>
            <p:nvPr/>
          </p:nvSpPr>
          <p:spPr>
            <a:xfrm>
              <a:off x="1512091" y="372606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爱学习</a:t>
              </a:r>
              <a:endPara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3064385" y="831707"/>
            <a:ext cx="75713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C000"/>
                </a:solidFill>
                <a:cs typeface="+mn-ea"/>
                <a:sym typeface="+mn-lt"/>
              </a:rPr>
              <a:t>读 好 书 ， </a:t>
            </a:r>
            <a:r>
              <a:rPr lang="zh-CN" altLang="en-US" sz="3200" b="1" dirty="0">
                <a:solidFill>
                  <a:srgbClr val="5787FF"/>
                </a:solidFill>
                <a:cs typeface="+mn-ea"/>
                <a:sym typeface="+mn-lt"/>
              </a:rPr>
              <a:t>好 读 书 ， </a:t>
            </a:r>
            <a:r>
              <a:rPr lang="zh-CN" altLang="en-US" sz="3200" b="1" dirty="0">
                <a:solidFill>
                  <a:srgbClr val="AACC03"/>
                </a:solidFill>
                <a:cs typeface="+mn-ea"/>
                <a:sym typeface="+mn-lt"/>
              </a:rPr>
              <a:t>读 书 好 ， </a:t>
            </a:r>
          </a:p>
        </p:txBody>
      </p:sp>
      <p:sp>
        <p:nvSpPr>
          <p:cNvPr id="5" name="矩形 4"/>
          <p:cNvSpPr/>
          <p:nvPr/>
        </p:nvSpPr>
        <p:spPr>
          <a:xfrm>
            <a:off x="3578314" y="396939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字 字 是 珍 宝 </a:t>
            </a:r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，终 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身 不 能 心</a:t>
            </a:r>
          </a:p>
        </p:txBody>
      </p:sp>
    </p:spTree>
    <p:extLst>
      <p:ext uri="{BB962C8B-B14F-4D97-AF65-F5344CB8AC3E}">
        <p14:creationId xmlns:p14="http://schemas.microsoft.com/office/powerpoint/2010/main" val="71109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3263153"/>
            <a:ext cx="12192000" cy="3620722"/>
            <a:chOff x="0" y="3263153"/>
            <a:chExt cx="12192000" cy="362072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0" y="3263153"/>
              <a:ext cx="12192000" cy="3620722"/>
              <a:chOff x="60708" y="0"/>
              <a:chExt cx="17933213" cy="6858000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08" y="0"/>
                <a:ext cx="17933213" cy="685800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07384" y="1640832"/>
                <a:ext cx="5636593" cy="5168158"/>
              </a:xfrm>
              <a:prstGeom prst="rect">
                <a:avLst/>
              </a:prstGeom>
            </p:spPr>
          </p:pic>
        </p:grp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76" y="4303151"/>
            <a:ext cx="2385623" cy="2385623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29679" y="74936"/>
            <a:ext cx="5322576" cy="1203728"/>
            <a:chOff x="232376" y="32352"/>
            <a:chExt cx="5322576" cy="120372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文本框 3"/>
            <p:cNvSpPr txBox="1"/>
            <p:nvPr/>
          </p:nvSpPr>
          <p:spPr>
            <a:xfrm>
              <a:off x="947315" y="411309"/>
              <a:ext cx="31662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知识改变命运</a:t>
              </a:r>
              <a:r>
                <a:rPr lang="en-US" altLang="zh-CN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-</a:t>
              </a:r>
              <a:r>
                <a:rPr lang="zh-CN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李</a:t>
              </a:r>
              <a:r>
                <a:rPr lang="zh-CN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嘉诚</a:t>
              </a: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8" t="18057" r="13866" b="6908"/>
          <a:stretch/>
        </p:blipFill>
        <p:spPr>
          <a:xfrm>
            <a:off x="3748223" y="1052741"/>
            <a:ext cx="7131414" cy="4372404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4572772" y="1532559"/>
            <a:ext cx="5601252" cy="26776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5787FF"/>
                </a:solidFill>
                <a:cs typeface="+mn-ea"/>
                <a:sym typeface="+mn-lt"/>
              </a:rPr>
              <a:t>他中学没毕业，</a:t>
            </a:r>
            <a:r>
              <a:rPr lang="en-US" altLang="zh-CN" sz="1600" dirty="0">
                <a:solidFill>
                  <a:srgbClr val="5787FF"/>
                </a:solidFill>
                <a:cs typeface="+mn-ea"/>
                <a:sym typeface="+mn-lt"/>
              </a:rPr>
              <a:t>15</a:t>
            </a:r>
            <a:r>
              <a:rPr lang="zh-CN" altLang="en-US" sz="1600" dirty="0">
                <a:solidFill>
                  <a:srgbClr val="5787FF"/>
                </a:solidFill>
                <a:cs typeface="+mn-ea"/>
                <a:sym typeface="+mn-lt"/>
              </a:rPr>
              <a:t>岁就开始挣钱养家，他勤奋好学</a:t>
            </a:r>
            <a:r>
              <a:rPr lang="zh-CN" altLang="en-US" sz="1600" dirty="0" smtClean="0">
                <a:solidFill>
                  <a:srgbClr val="5787FF"/>
                </a:solidFill>
                <a:cs typeface="+mn-ea"/>
                <a:sym typeface="+mn-lt"/>
              </a:rPr>
              <a:t>酷爱读书</a:t>
            </a:r>
            <a:r>
              <a:rPr lang="zh-CN" altLang="en-US" sz="1600" dirty="0">
                <a:solidFill>
                  <a:srgbClr val="5787FF"/>
                </a:solidFill>
                <a:cs typeface="+mn-ea"/>
                <a:sym typeface="+mn-lt"/>
              </a:rPr>
              <a:t>。少年时期他每天白天工作之后，晚上还要买些旧书来自学，学完的旧书再拿去卖换购“新”的</a:t>
            </a:r>
            <a:r>
              <a:rPr lang="zh-CN" altLang="en-US" sz="1600" dirty="0" smtClean="0">
                <a:solidFill>
                  <a:srgbClr val="5787FF"/>
                </a:solidFill>
                <a:cs typeface="+mn-ea"/>
                <a:sym typeface="+mn-lt"/>
              </a:rPr>
              <a:t>旧书。</a:t>
            </a:r>
            <a:r>
              <a:rPr lang="zh-CN" altLang="en-US" sz="1600" dirty="0">
                <a:solidFill>
                  <a:srgbClr val="5787FF"/>
                </a:solidFill>
                <a:cs typeface="+mn-ea"/>
                <a:sym typeface="+mn-lt"/>
              </a:rPr>
              <a:t>工余之暇到夜校进修，补习文化知识。虽然他连高中都没上过，但他却先后被香港大学、</a:t>
            </a:r>
            <a:r>
              <a:rPr lang="zh-CN" altLang="en-US" sz="1600" dirty="0" smtClean="0">
                <a:solidFill>
                  <a:srgbClr val="5787FF"/>
                </a:solidFill>
                <a:cs typeface="+mn-ea"/>
                <a:sym typeface="+mn-lt"/>
              </a:rPr>
              <a:t>加拿大卡加里大学</a:t>
            </a:r>
            <a:r>
              <a:rPr lang="zh-CN" altLang="en-US" sz="1600" dirty="0">
                <a:solidFill>
                  <a:srgbClr val="5787FF"/>
                </a:solidFill>
                <a:cs typeface="+mn-ea"/>
                <a:sym typeface="+mn-lt"/>
              </a:rPr>
              <a:t>、北京大学、英国剑桥大学等多所世界名校授予荣誉博士学位。后来自主创业，并逐步发展成</a:t>
            </a:r>
            <a:r>
              <a:rPr lang="zh-CN" altLang="en-US" sz="1600" dirty="0" smtClean="0">
                <a:solidFill>
                  <a:srgbClr val="5787FF"/>
                </a:solidFill>
                <a:cs typeface="+mn-ea"/>
                <a:sym typeface="+mn-lt"/>
              </a:rPr>
              <a:t>长江实业集团</a:t>
            </a:r>
            <a:r>
              <a:rPr lang="zh-CN" altLang="en-US" sz="1600" dirty="0">
                <a:solidFill>
                  <a:srgbClr val="5787FF"/>
                </a:solidFill>
                <a:cs typeface="+mn-ea"/>
                <a:sym typeface="+mn-lt"/>
              </a:rPr>
              <a:t>，净资产高达数百亿美元。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50" y="1657621"/>
            <a:ext cx="3586529" cy="520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911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3263153"/>
            <a:ext cx="12192000" cy="3620722"/>
            <a:chOff x="0" y="3263153"/>
            <a:chExt cx="12192000" cy="362072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0" y="3263153"/>
              <a:ext cx="12192000" cy="3620722"/>
              <a:chOff x="60708" y="0"/>
              <a:chExt cx="17933213" cy="6858000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08" y="0"/>
                <a:ext cx="17933213" cy="685800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07384" y="1640832"/>
                <a:ext cx="5636593" cy="5168158"/>
              </a:xfrm>
              <a:prstGeom prst="rect">
                <a:avLst/>
              </a:prstGeom>
            </p:spPr>
          </p:pic>
        </p:grp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76" y="4303151"/>
            <a:ext cx="2385623" cy="238562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237" y="1039288"/>
            <a:ext cx="3763558" cy="3718142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29679" y="74936"/>
            <a:ext cx="5322576" cy="1203728"/>
            <a:chOff x="232376" y="32352"/>
            <a:chExt cx="5322576" cy="120372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9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文本框 3"/>
            <p:cNvSpPr txBox="1"/>
            <p:nvPr/>
          </p:nvSpPr>
          <p:spPr>
            <a:xfrm>
              <a:off x="947315" y="411309"/>
              <a:ext cx="31662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知识改变命运</a:t>
              </a:r>
              <a:r>
                <a:rPr lang="en-US" altLang="zh-CN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-</a:t>
              </a:r>
              <a:r>
                <a:rPr lang="zh-CN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张俊成</a:t>
              </a:r>
              <a:endPara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5419683" y="915558"/>
            <a:ext cx="4986048" cy="31700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zh-CN" sz="2000" dirty="0">
                <a:solidFill>
                  <a:srgbClr val="5787FF"/>
                </a:solidFill>
                <a:cs typeface="+mn-ea"/>
                <a:sym typeface="+mn-lt"/>
              </a:rPr>
              <a:t>1995</a:t>
            </a:r>
            <a:r>
              <a:rPr lang="zh-CN" altLang="en-US" sz="2000" dirty="0">
                <a:solidFill>
                  <a:srgbClr val="5787FF"/>
                </a:solidFill>
                <a:cs typeface="+mn-ea"/>
                <a:sym typeface="+mn-lt"/>
              </a:rPr>
              <a:t>年</a:t>
            </a:r>
            <a:r>
              <a:rPr lang="zh-CN" altLang="en-US" sz="2000" dirty="0" smtClean="0">
                <a:solidFill>
                  <a:srgbClr val="5787FF"/>
                </a:solidFill>
                <a:cs typeface="+mn-ea"/>
                <a:sym typeface="+mn-lt"/>
              </a:rPr>
              <a:t>，北大保安张</a:t>
            </a:r>
            <a:r>
              <a:rPr lang="zh-CN" altLang="en-US" sz="2000" dirty="0">
                <a:solidFill>
                  <a:srgbClr val="5787FF"/>
                </a:solidFill>
                <a:cs typeface="+mn-ea"/>
                <a:sym typeface="+mn-lt"/>
              </a:rPr>
              <a:t>俊成参加成人高考，以</a:t>
            </a:r>
            <a:r>
              <a:rPr lang="en-US" altLang="zh-CN" sz="2000" dirty="0">
                <a:solidFill>
                  <a:srgbClr val="5787FF"/>
                </a:solidFill>
                <a:cs typeface="+mn-ea"/>
                <a:sym typeface="+mn-lt"/>
              </a:rPr>
              <a:t>413</a:t>
            </a:r>
            <a:r>
              <a:rPr lang="zh-CN" altLang="en-US" sz="2000" dirty="0">
                <a:solidFill>
                  <a:srgbClr val="5787FF"/>
                </a:solidFill>
                <a:cs typeface="+mn-ea"/>
                <a:sym typeface="+mn-lt"/>
              </a:rPr>
              <a:t>分的成绩被北大法律系（专科）录取，被称为“北大保安高考第一人</a:t>
            </a:r>
            <a:r>
              <a:rPr lang="zh-CN" altLang="en-US" sz="2000" dirty="0" smtClean="0">
                <a:solidFill>
                  <a:srgbClr val="5787FF"/>
                </a:solidFill>
                <a:cs typeface="+mn-ea"/>
                <a:sym typeface="+mn-lt"/>
              </a:rPr>
              <a:t>”</a:t>
            </a:r>
            <a:r>
              <a:rPr lang="zh-CN" altLang="en-US" sz="2000" dirty="0">
                <a:solidFill>
                  <a:srgbClr val="5787FF"/>
                </a:solidFill>
                <a:cs typeface="+mn-ea"/>
                <a:sym typeface="+mn-lt"/>
              </a:rPr>
              <a:t>从北大毕业后，他回到家乡长治。如今，</a:t>
            </a:r>
            <a:r>
              <a:rPr lang="en-US" altLang="zh-CN" sz="2000" dirty="0">
                <a:solidFill>
                  <a:srgbClr val="5787FF"/>
                </a:solidFill>
                <a:cs typeface="+mn-ea"/>
                <a:sym typeface="+mn-lt"/>
              </a:rPr>
              <a:t>41</a:t>
            </a:r>
            <a:r>
              <a:rPr lang="zh-CN" altLang="en-US" sz="2000" dirty="0">
                <a:solidFill>
                  <a:srgbClr val="5787FF"/>
                </a:solidFill>
                <a:cs typeface="+mn-ea"/>
                <a:sym typeface="+mn-lt"/>
              </a:rPr>
              <a:t>岁的他是一所职校的校长</a:t>
            </a:r>
          </a:p>
        </p:txBody>
      </p:sp>
      <p:sp>
        <p:nvSpPr>
          <p:cNvPr id="17" name="矩形 16"/>
          <p:cNvSpPr/>
          <p:nvPr/>
        </p:nvSpPr>
        <p:spPr>
          <a:xfrm>
            <a:off x="1762246" y="1944171"/>
            <a:ext cx="2960361" cy="175432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b="1" dirty="0">
                <a:ln>
                  <a:solidFill>
                    <a:srgbClr val="5787FF"/>
                  </a:solidFill>
                </a:ln>
                <a:solidFill>
                  <a:srgbClr val="99B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张俊</a:t>
            </a:r>
            <a:r>
              <a:rPr lang="zh-CN" altLang="en-US" sz="2000" b="1" dirty="0" smtClean="0">
                <a:ln>
                  <a:solidFill>
                    <a:srgbClr val="5787FF"/>
                  </a:solidFill>
                </a:ln>
                <a:solidFill>
                  <a:srgbClr val="99B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成人生信条</a:t>
            </a:r>
            <a:r>
              <a:rPr lang="zh-CN" altLang="en-US" sz="2400" b="1" dirty="0" smtClean="0">
                <a:ln>
                  <a:solidFill>
                    <a:srgbClr val="5787FF"/>
                  </a:solidFill>
                </a:ln>
                <a:solidFill>
                  <a:srgbClr val="99B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“天道酬勤”</a:t>
            </a:r>
            <a:r>
              <a:rPr lang="zh-CN" altLang="en-US" sz="2000" b="1" dirty="0" smtClean="0">
                <a:ln>
                  <a:solidFill>
                    <a:srgbClr val="5787FF"/>
                  </a:solidFill>
                </a:ln>
                <a:solidFill>
                  <a:srgbClr val="99B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他倡导</a:t>
            </a:r>
            <a:r>
              <a:rPr lang="zh-CN" altLang="en-US" sz="2400" b="1" dirty="0" smtClean="0">
                <a:ln>
                  <a:solidFill>
                    <a:srgbClr val="5787FF"/>
                  </a:solidFill>
                </a:ln>
                <a:solidFill>
                  <a:srgbClr val="99B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“学习，学习，再学习”</a:t>
            </a:r>
            <a:endParaRPr lang="zh-CN" altLang="en-US" sz="2400" b="1" dirty="0">
              <a:ln>
                <a:solidFill>
                  <a:srgbClr val="5787FF"/>
                </a:solidFill>
              </a:ln>
              <a:solidFill>
                <a:srgbClr val="99B7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974" y="3386883"/>
            <a:ext cx="4541330" cy="454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82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圆角矩形 18"/>
          <p:cNvSpPr/>
          <p:nvPr/>
        </p:nvSpPr>
        <p:spPr>
          <a:xfrm>
            <a:off x="616133" y="1317212"/>
            <a:ext cx="11040035" cy="3266260"/>
          </a:xfrm>
          <a:prstGeom prst="roundRect">
            <a:avLst/>
          </a:prstGeom>
          <a:solidFill>
            <a:srgbClr val="99B7FF">
              <a:alpha val="50000"/>
            </a:srgbClr>
          </a:solidFill>
          <a:ln w="57150" cap="rnd" cmpd="dbl">
            <a:solidFill>
              <a:srgbClr val="99B7FF"/>
            </a:solidFill>
            <a:prstDash val="sysDot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263153"/>
            <a:ext cx="12192000" cy="3620722"/>
            <a:chOff x="0" y="3263153"/>
            <a:chExt cx="12192000" cy="362072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0" y="3263153"/>
              <a:ext cx="12192000" cy="3620722"/>
              <a:chOff x="60708" y="0"/>
              <a:chExt cx="17933213" cy="6858000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08" y="0"/>
                <a:ext cx="17933213" cy="685800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07384" y="1640832"/>
                <a:ext cx="5636593" cy="5168158"/>
              </a:xfrm>
              <a:prstGeom prst="rect">
                <a:avLst/>
              </a:prstGeom>
            </p:spPr>
          </p:pic>
        </p:grp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76" y="4303151"/>
            <a:ext cx="2385623" cy="2385623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29679" y="74936"/>
            <a:ext cx="5322576" cy="1203728"/>
            <a:chOff x="232376" y="32352"/>
            <a:chExt cx="5322576" cy="120372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文本框 3"/>
            <p:cNvSpPr txBox="1"/>
            <p:nvPr/>
          </p:nvSpPr>
          <p:spPr>
            <a:xfrm>
              <a:off x="947315" y="411309"/>
              <a:ext cx="31662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知识改变命运</a:t>
              </a:r>
              <a:r>
                <a:rPr lang="en-US" altLang="zh-CN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-</a:t>
              </a:r>
              <a:r>
                <a:rPr lang="zh-CN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张俊成</a:t>
              </a:r>
              <a:endPara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204" y="3555629"/>
            <a:ext cx="4541330" cy="454133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1273137" y="1588430"/>
            <a:ext cx="9443289" cy="272382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b="1" dirty="0" smtClean="0">
                <a:solidFill>
                  <a:srgbClr val="5787FF"/>
                </a:solidFill>
                <a:cs typeface="+mn-ea"/>
                <a:sym typeface="+mn-lt"/>
              </a:rPr>
              <a:t>业精于勤</a:t>
            </a:r>
            <a:r>
              <a:rPr lang="zh-CN" altLang="en-US" sz="1600" b="1" dirty="0">
                <a:solidFill>
                  <a:srgbClr val="5787FF"/>
                </a:solidFill>
                <a:cs typeface="+mn-ea"/>
                <a:sym typeface="+mn-lt"/>
              </a:rPr>
              <a:t>，荒于嬉，行成于思，毁于随。 </a:t>
            </a:r>
            <a:endParaRPr lang="en-US" altLang="zh-CN" sz="1600" b="1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b="1" dirty="0" smtClean="0">
                <a:solidFill>
                  <a:srgbClr val="5787FF"/>
                </a:solidFill>
                <a:cs typeface="+mn-ea"/>
                <a:sym typeface="+mn-lt"/>
              </a:rPr>
              <a:t>黑发</a:t>
            </a:r>
            <a:r>
              <a:rPr lang="zh-CN" altLang="en-US" sz="1600" b="1" dirty="0">
                <a:solidFill>
                  <a:srgbClr val="5787FF"/>
                </a:solidFill>
                <a:cs typeface="+mn-ea"/>
                <a:sym typeface="+mn-lt"/>
              </a:rPr>
              <a:t>不知勤学早，白首方悔读书迟</a:t>
            </a:r>
            <a:r>
              <a:rPr lang="zh-CN" altLang="en-US" sz="1600" b="1" dirty="0" smtClean="0">
                <a:solidFill>
                  <a:srgbClr val="5787FF"/>
                </a:solidFill>
                <a:cs typeface="+mn-ea"/>
                <a:sym typeface="+mn-lt"/>
              </a:rPr>
              <a:t>。</a:t>
            </a:r>
            <a:endParaRPr lang="en-US" altLang="zh-CN" sz="1600" b="1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b="1" dirty="0" smtClean="0">
                <a:solidFill>
                  <a:srgbClr val="5787FF"/>
                </a:solidFill>
                <a:cs typeface="+mn-ea"/>
                <a:sym typeface="+mn-lt"/>
              </a:rPr>
              <a:t>一</a:t>
            </a:r>
            <a:r>
              <a:rPr lang="zh-CN" altLang="en-US" sz="1600" b="1" dirty="0">
                <a:solidFill>
                  <a:srgbClr val="5787FF"/>
                </a:solidFill>
                <a:cs typeface="+mn-ea"/>
                <a:sym typeface="+mn-lt"/>
              </a:rPr>
              <a:t>分耕耘，一分收获；要收获的好，必须耕耘的好</a:t>
            </a:r>
            <a:r>
              <a:rPr lang="zh-CN" altLang="en-US" sz="1600" b="1" dirty="0" smtClean="0">
                <a:solidFill>
                  <a:srgbClr val="5787FF"/>
                </a:solidFill>
                <a:cs typeface="+mn-ea"/>
                <a:sym typeface="+mn-lt"/>
              </a:rPr>
              <a:t>。</a:t>
            </a:r>
            <a:endParaRPr lang="en-US" altLang="zh-CN" sz="1600" b="1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b="1" dirty="0" smtClean="0">
                <a:solidFill>
                  <a:srgbClr val="5787FF"/>
                </a:solidFill>
                <a:cs typeface="+mn-ea"/>
                <a:sym typeface="+mn-lt"/>
              </a:rPr>
              <a:t>学习</a:t>
            </a:r>
            <a:r>
              <a:rPr lang="zh-CN" altLang="en-US" sz="1600" b="1" dirty="0">
                <a:solidFill>
                  <a:srgbClr val="5787FF"/>
                </a:solidFill>
                <a:cs typeface="+mn-ea"/>
                <a:sym typeface="+mn-lt"/>
              </a:rPr>
              <a:t>犹如农民耕作，汗水滋润了种子，汗水浇灌了幼苗，没有人瞬间奉送给你一个</a:t>
            </a:r>
            <a:r>
              <a:rPr lang="zh-CN" altLang="en-US" sz="1600" b="1" dirty="0" smtClean="0">
                <a:solidFill>
                  <a:srgbClr val="5787FF"/>
                </a:solidFill>
                <a:cs typeface="+mn-ea"/>
                <a:sym typeface="+mn-lt"/>
              </a:rPr>
              <a:t>丰收。</a:t>
            </a:r>
            <a:endParaRPr lang="en-US" altLang="zh-CN" sz="1600" b="1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b="1" dirty="0" smtClean="0">
                <a:solidFill>
                  <a:srgbClr val="5787FF"/>
                </a:solidFill>
                <a:cs typeface="+mn-ea"/>
                <a:sym typeface="+mn-lt"/>
              </a:rPr>
              <a:t>学习</a:t>
            </a:r>
            <a:r>
              <a:rPr lang="zh-CN" altLang="en-US" sz="1600" b="1" dirty="0">
                <a:solidFill>
                  <a:srgbClr val="5787FF"/>
                </a:solidFill>
                <a:cs typeface="+mn-ea"/>
                <a:sym typeface="+mn-lt"/>
              </a:rPr>
              <a:t>好似一片沃土，只要辛勤耕耘，定会有累累的硕果；如若懒于劳作，当别人跳起丰收之舞时，你已是后悔莫及</a:t>
            </a:r>
            <a:r>
              <a:rPr lang="zh-CN" altLang="en-US" sz="1600" b="1" dirty="0" smtClean="0">
                <a:solidFill>
                  <a:srgbClr val="5787FF"/>
                </a:solidFill>
                <a:cs typeface="+mn-ea"/>
                <a:sym typeface="+mn-lt"/>
              </a:rPr>
              <a:t>了</a:t>
            </a:r>
            <a:endParaRPr lang="en-US" altLang="zh-CN" sz="1600" b="1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b="1" dirty="0" smtClean="0">
                <a:solidFill>
                  <a:srgbClr val="5787FF"/>
                </a:solidFill>
                <a:cs typeface="+mn-ea"/>
                <a:sym typeface="+mn-lt"/>
              </a:rPr>
              <a:t>成功</a:t>
            </a:r>
            <a:r>
              <a:rPr lang="zh-CN" altLang="en-US" sz="1600" b="1" dirty="0">
                <a:solidFill>
                  <a:srgbClr val="5787FF"/>
                </a:solidFill>
                <a:cs typeface="+mn-ea"/>
                <a:sym typeface="+mn-lt"/>
              </a:rPr>
              <a:t>包含着黄连与蜂蜜，黄连在成功前吞咽，蜂蜜在成功后</a:t>
            </a:r>
            <a:r>
              <a:rPr lang="zh-CN" altLang="en-US" sz="1600" b="1" dirty="0" smtClean="0">
                <a:solidFill>
                  <a:srgbClr val="5787FF"/>
                </a:solidFill>
                <a:cs typeface="+mn-ea"/>
                <a:sym typeface="+mn-lt"/>
              </a:rPr>
              <a:t>品尝。</a:t>
            </a:r>
            <a:endParaRPr lang="zh-CN" altLang="en-US" sz="1600" b="1" dirty="0">
              <a:solidFill>
                <a:srgbClr val="5787FF"/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160" y="1413991"/>
            <a:ext cx="3922693" cy="132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60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圆角矩形 18"/>
          <p:cNvSpPr/>
          <p:nvPr/>
        </p:nvSpPr>
        <p:spPr>
          <a:xfrm>
            <a:off x="6172648" y="1311931"/>
            <a:ext cx="5096304" cy="3088395"/>
          </a:xfrm>
          <a:prstGeom prst="roundRect">
            <a:avLst/>
          </a:prstGeom>
          <a:solidFill>
            <a:srgbClr val="99B7FF">
              <a:alpha val="50000"/>
            </a:srgbClr>
          </a:solidFill>
          <a:ln w="57150" cap="rnd" cmpd="dbl">
            <a:solidFill>
              <a:srgbClr val="99B7FF"/>
            </a:solidFill>
            <a:prstDash val="sysDot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682886" y="1331660"/>
            <a:ext cx="5096304" cy="3088395"/>
          </a:xfrm>
          <a:prstGeom prst="roundRect">
            <a:avLst/>
          </a:prstGeom>
          <a:solidFill>
            <a:srgbClr val="99B7FF">
              <a:alpha val="50000"/>
            </a:srgbClr>
          </a:solidFill>
          <a:ln w="57150" cap="rnd" cmpd="dbl">
            <a:solidFill>
              <a:srgbClr val="99B7FF"/>
            </a:solidFill>
            <a:prstDash val="sysDot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263153"/>
            <a:ext cx="12192000" cy="3620722"/>
            <a:chOff x="0" y="3263153"/>
            <a:chExt cx="12192000" cy="362072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0" y="3263153"/>
              <a:ext cx="12192000" cy="3620722"/>
              <a:chOff x="60708" y="0"/>
              <a:chExt cx="17933213" cy="6858000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08" y="0"/>
                <a:ext cx="17933213" cy="685800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07384" y="1640832"/>
                <a:ext cx="5636593" cy="5168158"/>
              </a:xfrm>
              <a:prstGeom prst="rect">
                <a:avLst/>
              </a:prstGeom>
            </p:spPr>
          </p:pic>
        </p:grp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76" y="4303151"/>
            <a:ext cx="2385623" cy="2385623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29679" y="74936"/>
            <a:ext cx="5322576" cy="1203728"/>
            <a:chOff x="232376" y="32352"/>
            <a:chExt cx="5322576" cy="120372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文本框 3"/>
            <p:cNvSpPr txBox="1"/>
            <p:nvPr/>
          </p:nvSpPr>
          <p:spPr>
            <a:xfrm>
              <a:off x="1485197" y="372606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 dirty="0">
                  <a:ln w="22225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爱劳动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967" y="4129440"/>
            <a:ext cx="2621470" cy="2580724"/>
          </a:xfrm>
          <a:prstGeom prst="rect">
            <a:avLst/>
          </a:prstGeom>
        </p:spPr>
      </p:pic>
      <p:sp>
        <p:nvSpPr>
          <p:cNvPr id="15" name="内容占位符 2"/>
          <p:cNvSpPr>
            <a:spLocks noGrp="1"/>
          </p:cNvSpPr>
          <p:nvPr/>
        </p:nvSpPr>
        <p:spPr>
          <a:xfrm>
            <a:off x="766035" y="1666549"/>
            <a:ext cx="4760965" cy="24067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2400" b="1" dirty="0">
                <a:solidFill>
                  <a:srgbClr val="5787FF"/>
                </a:solidFill>
                <a:cs typeface="+mn-ea"/>
                <a:sym typeface="+mn-lt"/>
              </a:rPr>
              <a:t>春 天 到 ， 阳 光 暖 ，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en-US" sz="2400" b="1" dirty="0">
                <a:solidFill>
                  <a:srgbClr val="5787FF"/>
                </a:solidFill>
                <a:cs typeface="+mn-ea"/>
                <a:sym typeface="+mn-lt"/>
              </a:rPr>
              <a:t>齐 劳 动 ， 劲 头 足 。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en-US" sz="2400" b="1" dirty="0">
                <a:solidFill>
                  <a:srgbClr val="5787FF"/>
                </a:solidFill>
                <a:cs typeface="+mn-ea"/>
                <a:sym typeface="+mn-lt"/>
              </a:rPr>
              <a:t>植 树 浇 花 样 样 行 ，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en-US" sz="2400" b="1" dirty="0">
                <a:solidFill>
                  <a:srgbClr val="5787FF"/>
                </a:solidFill>
                <a:cs typeface="+mn-ea"/>
                <a:sym typeface="+mn-lt"/>
              </a:rPr>
              <a:t>我 把 春 光 送 无 地 。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en-US" sz="2400" b="1" dirty="0">
                <a:solidFill>
                  <a:srgbClr val="5787FF"/>
                </a:solidFill>
                <a:cs typeface="+mn-ea"/>
                <a:sym typeface="+mn-lt"/>
              </a:rPr>
              <a:t>不 怕 脏 ， 不 怕 累 ， </a:t>
            </a:r>
          </a:p>
          <a:p>
            <a:pPr algn="ctr">
              <a:lnSpc>
                <a:spcPct val="100000"/>
              </a:lnSpc>
            </a:pPr>
            <a:endParaRPr lang="en-US" altLang="zh-CN" sz="2400" b="1" dirty="0">
              <a:solidFill>
                <a:srgbClr val="5787FF"/>
              </a:solidFill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52255" y="1428993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rgbClr val="5787FF"/>
                </a:solidFill>
                <a:cs typeface="+mn-ea"/>
                <a:sym typeface="+mn-lt"/>
              </a:rPr>
              <a:t>为 祖 国 ， 勤 劳 动 。 </a:t>
            </a:r>
          </a:p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rgbClr val="5787FF"/>
                </a:solidFill>
                <a:cs typeface="+mn-ea"/>
                <a:sym typeface="+mn-lt"/>
              </a:rPr>
              <a:t>花 儿 冲 我 点 点 头 ， </a:t>
            </a:r>
          </a:p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rgbClr val="5787FF"/>
                </a:solidFill>
                <a:cs typeface="+mn-ea"/>
                <a:sym typeface="+mn-lt"/>
              </a:rPr>
              <a:t>我 朝 太 阳 微 微 笑 ， </a:t>
            </a:r>
          </a:p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rgbClr val="5787FF"/>
                </a:solidFill>
                <a:cs typeface="+mn-ea"/>
                <a:sym typeface="+mn-lt"/>
              </a:rPr>
              <a:t>中 华 传 统 永 相 传 ！ </a:t>
            </a:r>
            <a:endParaRPr lang="en-US" altLang="zh-CN" sz="2800" b="1" dirty="0">
              <a:solidFill>
                <a:srgbClr val="5787FF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6032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7" grpId="0" animBg="1"/>
      <p:bldP spid="15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3263153"/>
            <a:ext cx="12192000" cy="3620722"/>
            <a:chOff x="0" y="3263153"/>
            <a:chExt cx="12192000" cy="362072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0" y="3263153"/>
              <a:ext cx="12192000" cy="3620722"/>
              <a:chOff x="60708" y="0"/>
              <a:chExt cx="17933213" cy="6858000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08" y="0"/>
                <a:ext cx="17933213" cy="685800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07384" y="1640832"/>
                <a:ext cx="5636593" cy="5168158"/>
              </a:xfrm>
              <a:prstGeom prst="rect">
                <a:avLst/>
              </a:prstGeom>
            </p:spPr>
          </p:pic>
        </p:grp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76" y="4303151"/>
            <a:ext cx="2385623" cy="2385623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29679" y="74936"/>
            <a:ext cx="5322576" cy="1203728"/>
            <a:chOff x="232376" y="32352"/>
            <a:chExt cx="5322576" cy="120372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文本框 3"/>
            <p:cNvSpPr txBox="1"/>
            <p:nvPr/>
          </p:nvSpPr>
          <p:spPr>
            <a:xfrm>
              <a:off x="1485197" y="372606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 dirty="0">
                  <a:ln w="22225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爱劳动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967" y="4129440"/>
            <a:ext cx="2621470" cy="2580724"/>
          </a:xfrm>
          <a:prstGeom prst="rect">
            <a:avLst/>
          </a:prstGeom>
        </p:spPr>
      </p:pic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601595" y="1329389"/>
            <a:ext cx="10988810" cy="4530725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solidFill>
                  <a:srgbClr val="5787FF"/>
                </a:solidFill>
                <a:uLnTx/>
                <a:uFillTx/>
                <a:cs typeface="+mn-ea"/>
                <a:sym typeface="+mn-lt"/>
              </a:rPr>
              <a:t>   懒惰，像生锈一样，比操劳更能消耗身体；经常用的钥匙总是亮闪闪的。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solidFill>
                  <a:srgbClr val="5787FF"/>
                </a:solidFill>
                <a:uLnTx/>
                <a:uFillTx/>
                <a:cs typeface="+mn-ea"/>
                <a:sym typeface="+mn-lt"/>
              </a:rPr>
              <a:t>         --赛贝尔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solidFill>
                  <a:srgbClr val="5787FF"/>
                </a:solidFill>
                <a:uLnTx/>
                <a:uFillTx/>
                <a:cs typeface="+mn-ea"/>
                <a:sym typeface="+mn-lt"/>
              </a:rPr>
              <a:t>    知识是从刻苦劳动中得来的，任何成就都是刻苦劳动的结晶。</a:t>
            </a:r>
            <a:r>
              <a:rPr kumimoji="0" lang="zh-CN" altLang="en-US" sz="1600" b="1" i="0" u="none" strike="noStrike" kern="1200" cap="none" spc="0" normalizeH="0" baseline="0" noProof="0" dirty="0" smtClean="0">
                <a:solidFill>
                  <a:srgbClr val="5787FF"/>
                </a:solidFill>
                <a:uLnTx/>
                <a:uFillTx/>
                <a:cs typeface="+mn-ea"/>
                <a:sym typeface="+mn-lt"/>
              </a:rPr>
              <a:t>   </a:t>
            </a:r>
          </a:p>
          <a:p>
            <a:pPr marL="457200" marR="0" lvl="1" indent="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solidFill>
                  <a:srgbClr val="5787FF"/>
                </a:solidFill>
                <a:uLnTx/>
                <a:uFillTx/>
                <a:cs typeface="+mn-ea"/>
                <a:sym typeface="+mn-lt"/>
              </a:rPr>
              <a:t>         </a:t>
            </a:r>
            <a:r>
              <a:rPr kumimoji="0" lang="zh-CN" altLang="en-US" sz="2000" b="1" i="0" u="none" strike="noStrike" kern="1200" cap="none" spc="0" normalizeH="0" baseline="0" noProof="0" dirty="0" smtClean="0">
                <a:solidFill>
                  <a:srgbClr val="5787FF"/>
                </a:solidFill>
                <a:uLnTx/>
                <a:uFillTx/>
                <a:cs typeface="+mn-ea"/>
                <a:sym typeface="+mn-lt"/>
              </a:rPr>
              <a:t>--宋庆玲</a:t>
            </a:r>
            <a:endParaRPr kumimoji="0" lang="en-US" altLang="zh-CN" sz="2000" b="1" i="0" u="none" strike="noStrike" kern="1200" cap="none" spc="0" normalizeH="0" baseline="0" noProof="0" dirty="0" smtClean="0">
              <a:solidFill>
                <a:srgbClr val="5787FF"/>
              </a:solidFill>
              <a:uLnTx/>
              <a:uFillTx/>
              <a:cs typeface="+mn-ea"/>
              <a:sym typeface="+mn-lt"/>
            </a:endParaRPr>
          </a:p>
          <a:p>
            <a:pPr marL="457200" lvl="1" indent="0">
              <a:lnSpc>
                <a:spcPct val="150000"/>
              </a:lnSpc>
              <a:buNone/>
              <a:defRPr/>
            </a:pPr>
            <a:r>
              <a:rPr lang="zh-CN" altLang="en-US" b="1" dirty="0">
                <a:solidFill>
                  <a:srgbClr val="5787FF"/>
                </a:solidFill>
                <a:cs typeface="+mn-ea"/>
                <a:sym typeface="+mn-lt"/>
              </a:rPr>
              <a:t>劳动的手能够把石头变成金子，不劳动的手能够把金子变成</a:t>
            </a:r>
            <a:r>
              <a:rPr lang="zh-CN" altLang="en-US" b="1" dirty="0" smtClean="0">
                <a:solidFill>
                  <a:srgbClr val="5787FF"/>
                </a:solidFill>
                <a:cs typeface="+mn-ea"/>
                <a:sym typeface="+mn-lt"/>
              </a:rPr>
              <a:t>石头</a:t>
            </a:r>
            <a:r>
              <a:rPr lang="zh-CN" altLang="en-US" sz="1600" b="1" dirty="0" smtClean="0">
                <a:solidFill>
                  <a:srgbClr val="5787FF"/>
                </a:solidFill>
                <a:cs typeface="+mn-ea"/>
                <a:sym typeface="+mn-lt"/>
              </a:rPr>
              <a:t>。</a:t>
            </a:r>
            <a:endParaRPr kumimoji="0" lang="zh-CN" altLang="en-US" sz="1600" b="1" i="0" u="none" strike="noStrike" kern="1200" cap="none" spc="0" normalizeH="0" baseline="0" noProof="0" dirty="0" smtClean="0">
              <a:solidFill>
                <a:srgbClr val="5787FF"/>
              </a:solidFill>
              <a:uLnTx/>
              <a:uFillTx/>
              <a:cs typeface="+mn-ea"/>
              <a:sym typeface="+mn-lt"/>
            </a:endParaRPr>
          </a:p>
          <a:p>
            <a:pPr marL="457200" marR="0" lvl="1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solidFill>
                  <a:srgbClr val="5787FF"/>
                </a:solidFill>
                <a:uLnTx/>
                <a:uFillTx/>
                <a:cs typeface="+mn-ea"/>
                <a:sym typeface="+mn-lt"/>
              </a:rPr>
              <a:t>     </a:t>
            </a:r>
          </a:p>
          <a:p>
            <a:pPr marL="457200" marR="0" lvl="1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solidFill>
                  <a:srgbClr val="5787FF"/>
                </a:solidFill>
                <a:uLnTx/>
                <a:uFillTx/>
                <a:cs typeface="+mn-ea"/>
                <a:sym typeface="+mn-lt"/>
              </a:rPr>
              <a:t>                       </a:t>
            </a:r>
          </a:p>
          <a:p>
            <a:pPr marL="609600" marR="0" lvl="0" indent="-609600" algn="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solidFill>
                  <a:srgbClr val="5787FF"/>
                </a:solidFill>
                <a:uLnTx/>
                <a:uFillTx/>
                <a:cs typeface="+mn-ea"/>
                <a:sym typeface="+mn-lt"/>
              </a:rPr>
              <a:t>                                             </a:t>
            </a:r>
          </a:p>
          <a:p>
            <a:pPr marL="609600" marR="0" lvl="0" indent="-609600" algn="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solidFill>
                  <a:srgbClr val="5787FF"/>
                </a:solidFill>
                <a:uLnTx/>
                <a:uFillTx/>
                <a:cs typeface="+mn-ea"/>
                <a:sym typeface="+mn-lt"/>
              </a:rPr>
              <a:t>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05759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3263153"/>
            <a:ext cx="12192000" cy="3681844"/>
            <a:chOff x="0" y="3263153"/>
            <a:chExt cx="12192000" cy="368184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0" y="3263153"/>
              <a:ext cx="12192000" cy="3681844"/>
              <a:chOff x="60708" y="0"/>
              <a:chExt cx="17933213" cy="6973771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08" y="0"/>
                <a:ext cx="17933213" cy="685800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184743" y="1805613"/>
                <a:ext cx="5636593" cy="5168158"/>
              </a:xfrm>
              <a:prstGeom prst="rect">
                <a:avLst/>
              </a:prstGeom>
            </p:spPr>
          </p:pic>
        </p:grp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023" y="4297541"/>
            <a:ext cx="2385623" cy="2385623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29679" y="74936"/>
            <a:ext cx="5322576" cy="1203728"/>
            <a:chOff x="232376" y="32352"/>
            <a:chExt cx="5322576" cy="120372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文本框 3"/>
            <p:cNvSpPr txBox="1"/>
            <p:nvPr/>
          </p:nvSpPr>
          <p:spPr>
            <a:xfrm>
              <a:off x="1227884" y="372606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身边的劳动者</a:t>
              </a:r>
              <a:endParaRPr lang="zh-CN" altLang="en-US" sz="28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15" name="Rectangle 3"/>
          <p:cNvSpPr>
            <a:spLocks noGrp="1"/>
          </p:cNvSpPr>
          <p:nvPr/>
        </p:nvSpPr>
        <p:spPr>
          <a:xfrm>
            <a:off x="2594738" y="3704083"/>
            <a:ext cx="9178926" cy="102470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lang="zh-CN" altLang="zh-CN" sz="2400" dirty="0" smtClean="0">
                <a:solidFill>
                  <a:srgbClr val="5787FF"/>
                </a:solidFill>
                <a:cs typeface="+mn-ea"/>
                <a:sym typeface="+mn-lt"/>
              </a:rPr>
              <a:t>…………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他们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都是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我们身边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默默无闻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，而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又无私奉献的劳动者！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lang="zh-CN" altLang="zh-CN" sz="2400" dirty="0">
              <a:solidFill>
                <a:srgbClr val="5787FF"/>
              </a:solidFill>
              <a:cs typeface="+mn-ea"/>
              <a:sym typeface="+mn-lt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endParaRPr lang="zh-CN" altLang="zh-CN" sz="2400" dirty="0">
              <a:solidFill>
                <a:srgbClr val="5787FF"/>
              </a:solidFill>
              <a:cs typeface="+mn-ea"/>
              <a:sym typeface="+mn-lt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altLang="zh-CN" sz="2400" dirty="0">
                <a:solidFill>
                  <a:srgbClr val="5787FF"/>
                </a:solidFill>
                <a:cs typeface="+mn-ea"/>
                <a:sym typeface="+mn-lt"/>
              </a:rPr>
              <a:t>       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lang="zh-CN" altLang="zh-CN" sz="2400" dirty="0">
              <a:solidFill>
                <a:srgbClr val="5787FF"/>
              </a:solidFill>
              <a:cs typeface="+mn-ea"/>
              <a:sym typeface="+mn-lt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endParaRPr lang="zh-CN" altLang="zh-CN" sz="2400" dirty="0">
              <a:solidFill>
                <a:srgbClr val="5787FF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295" y="1783126"/>
            <a:ext cx="1836430" cy="179020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133" y="1650739"/>
            <a:ext cx="1321040" cy="199854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47" y="1314073"/>
            <a:ext cx="2577756" cy="58047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709" y="1735041"/>
            <a:ext cx="1818453" cy="1818453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978893" y="1488677"/>
            <a:ext cx="25121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辛勤种地的农民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，</a:t>
            </a:r>
            <a:endParaRPr lang="en-US" altLang="zh-CN" sz="24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努力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工作的工人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救死扶伤的医生</a:t>
            </a: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，</a:t>
            </a:r>
            <a:endParaRPr lang="en-US" altLang="zh-CN" sz="24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5787FF"/>
                </a:solidFill>
                <a:cs typeface="+mn-ea"/>
                <a:sym typeface="+mn-lt"/>
              </a:rPr>
              <a:t>诲人不倦</a:t>
            </a:r>
            <a:r>
              <a:rPr lang="zh-CN" altLang="en-US" sz="2400" dirty="0">
                <a:solidFill>
                  <a:srgbClr val="5787FF"/>
                </a:solidFill>
                <a:cs typeface="+mn-ea"/>
                <a:sym typeface="+mn-lt"/>
              </a:rPr>
              <a:t>的老师</a:t>
            </a:r>
          </a:p>
        </p:txBody>
      </p:sp>
    </p:spTree>
    <p:extLst>
      <p:ext uri="{BB962C8B-B14F-4D97-AF65-F5344CB8AC3E}">
        <p14:creationId xmlns:p14="http://schemas.microsoft.com/office/powerpoint/2010/main" val="410875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3263153"/>
            <a:ext cx="12192000" cy="3681844"/>
            <a:chOff x="0" y="3263153"/>
            <a:chExt cx="12192000" cy="368184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0" y="3263153"/>
              <a:ext cx="12192000" cy="3681844"/>
              <a:chOff x="60708" y="0"/>
              <a:chExt cx="17933213" cy="6973771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08" y="0"/>
                <a:ext cx="17933213" cy="685800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184743" y="1805613"/>
                <a:ext cx="5636593" cy="5168158"/>
              </a:xfrm>
              <a:prstGeom prst="rect">
                <a:avLst/>
              </a:prstGeom>
            </p:spPr>
          </p:pic>
        </p:grp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76" y="4303151"/>
            <a:ext cx="2385623" cy="2385623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29679" y="74936"/>
            <a:ext cx="5322576" cy="1203728"/>
            <a:chOff x="232376" y="32352"/>
            <a:chExt cx="5322576" cy="120372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文本框 3"/>
            <p:cNvSpPr txBox="1"/>
            <p:nvPr/>
          </p:nvSpPr>
          <p:spPr>
            <a:xfrm>
              <a:off x="1027797" y="404381"/>
              <a:ext cx="30059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有一份耕耘才有一份收获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92" y="3254699"/>
            <a:ext cx="4698031" cy="3767821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7797310" y="1609275"/>
            <a:ext cx="3011230" cy="2546040"/>
            <a:chOff x="3908364" y="1475705"/>
            <a:chExt cx="3011230" cy="2546040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9947">
              <a:off x="4140958" y="1475705"/>
              <a:ext cx="2546040" cy="254604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12521">
              <a:off x="3908364" y="1795558"/>
              <a:ext cx="3011230" cy="2124324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1522818" y="1163564"/>
            <a:ext cx="5888619" cy="2767143"/>
            <a:chOff x="1425187" y="1176457"/>
            <a:chExt cx="5888619" cy="2767143"/>
          </a:xfrm>
        </p:grpSpPr>
        <p:grpSp>
          <p:nvGrpSpPr>
            <p:cNvPr id="26" name="组合 25"/>
            <p:cNvGrpSpPr/>
            <p:nvPr/>
          </p:nvGrpSpPr>
          <p:grpSpPr>
            <a:xfrm>
              <a:off x="1425187" y="1200004"/>
              <a:ext cx="5888619" cy="2743596"/>
              <a:chOff x="1425187" y="1200004"/>
              <a:chExt cx="5888619" cy="2743596"/>
            </a:xfrm>
          </p:grpSpPr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737795">
                <a:off x="1425187" y="1397560"/>
                <a:ext cx="2546040" cy="2546040"/>
              </a:xfrm>
              <a:prstGeom prst="rect">
                <a:avLst/>
              </a:prstGeom>
            </p:spPr>
          </p:pic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737795">
                <a:off x="4767766" y="1200004"/>
                <a:ext cx="2546040" cy="2546040"/>
              </a:xfrm>
              <a:prstGeom prst="rect">
                <a:avLst/>
              </a:prstGeom>
            </p:spPr>
          </p:pic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723732">
                <a:off x="1908719" y="1815638"/>
                <a:ext cx="1495642" cy="1495642"/>
              </a:xfrm>
              <a:prstGeom prst="rect">
                <a:avLst/>
              </a:prstGeom>
            </p:spPr>
          </p:pic>
        </p:grp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90027" y="1176457"/>
              <a:ext cx="2150874" cy="23898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5077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3263153"/>
            <a:ext cx="12192000" cy="3681844"/>
            <a:chOff x="0" y="3263153"/>
            <a:chExt cx="12192000" cy="368184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0" y="3263153"/>
              <a:ext cx="12192000" cy="3681844"/>
              <a:chOff x="60708" y="0"/>
              <a:chExt cx="17933213" cy="6973771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08" y="0"/>
                <a:ext cx="17933213" cy="685800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184743" y="1805613"/>
                <a:ext cx="5636593" cy="5168158"/>
              </a:xfrm>
              <a:prstGeom prst="rect">
                <a:avLst/>
              </a:prstGeom>
            </p:spPr>
          </p:pic>
        </p:grp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76" y="4303151"/>
            <a:ext cx="2385623" cy="2385623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29679" y="74936"/>
            <a:ext cx="5322576" cy="1203728"/>
            <a:chOff x="232376" y="32352"/>
            <a:chExt cx="5322576" cy="120372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文本框 3"/>
            <p:cNvSpPr txBox="1"/>
            <p:nvPr/>
          </p:nvSpPr>
          <p:spPr>
            <a:xfrm>
              <a:off x="1026560" y="519031"/>
              <a:ext cx="300595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爱国是文明人的首要美德</a:t>
              </a:r>
            </a:p>
            <a:p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063" y="4346690"/>
            <a:ext cx="2309192" cy="2662422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833287" y="1238510"/>
            <a:ext cx="2263685" cy="3009734"/>
            <a:chOff x="1486156" y="813795"/>
            <a:chExt cx="2263685" cy="300973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7757" y="2025989"/>
              <a:ext cx="1960482" cy="1415988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6156" y="813795"/>
              <a:ext cx="2263685" cy="3009734"/>
            </a:xfrm>
            <a:prstGeom prst="rect">
              <a:avLst/>
            </a:prstGeom>
          </p:spPr>
        </p:pic>
      </p:grpSp>
      <p:grpSp>
        <p:nvGrpSpPr>
          <p:cNvPr id="34" name="组合 33"/>
          <p:cNvGrpSpPr/>
          <p:nvPr/>
        </p:nvGrpSpPr>
        <p:grpSpPr>
          <a:xfrm>
            <a:off x="3517845" y="1094169"/>
            <a:ext cx="7627372" cy="3169703"/>
            <a:chOff x="4037774" y="1036701"/>
            <a:chExt cx="7627372" cy="3169703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61214" y="2250419"/>
              <a:ext cx="1589560" cy="1068185"/>
            </a:xfrm>
            <a:prstGeom prst="rect">
              <a:avLst/>
            </a:prstGeom>
          </p:spPr>
        </p:pic>
        <p:grpSp>
          <p:nvGrpSpPr>
            <p:cNvPr id="24" name="组合 23"/>
            <p:cNvGrpSpPr/>
            <p:nvPr/>
          </p:nvGrpSpPr>
          <p:grpSpPr>
            <a:xfrm>
              <a:off x="4037774" y="1036701"/>
              <a:ext cx="7627372" cy="3169703"/>
              <a:chOff x="5583953" y="516831"/>
              <a:chExt cx="7627372" cy="3169703"/>
            </a:xfrm>
          </p:grpSpPr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47640" y="516831"/>
                <a:ext cx="2263685" cy="3009734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56781" y="1514616"/>
                <a:ext cx="2011949" cy="2011949"/>
              </a:xfrm>
              <a:prstGeom prst="rect">
                <a:avLst/>
              </a:prstGeom>
            </p:spPr>
          </p:pic>
          <p:pic>
            <p:nvPicPr>
              <p:cNvPr id="32" name="图片 31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83953" y="676800"/>
                <a:ext cx="2263685" cy="3009734"/>
              </a:xfrm>
              <a:prstGeom prst="rect">
                <a:avLst/>
              </a:prstGeom>
            </p:spPr>
          </p:pic>
        </p:grpSp>
      </p:grpSp>
      <p:grpSp>
        <p:nvGrpSpPr>
          <p:cNvPr id="28" name="组合 27"/>
          <p:cNvGrpSpPr/>
          <p:nvPr/>
        </p:nvGrpSpPr>
        <p:grpSpPr>
          <a:xfrm>
            <a:off x="6155863" y="1212090"/>
            <a:ext cx="2310226" cy="3012887"/>
            <a:chOff x="9328221" y="1440193"/>
            <a:chExt cx="2310226" cy="3012887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28221" y="2237736"/>
              <a:ext cx="2215344" cy="2215344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4762" y="1440193"/>
              <a:ext cx="2263685" cy="30097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129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3263153"/>
            <a:ext cx="12192000" cy="3681844"/>
            <a:chOff x="0" y="3263153"/>
            <a:chExt cx="12192000" cy="368184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0" y="3263153"/>
              <a:ext cx="12192000" cy="3681844"/>
              <a:chOff x="60708" y="0"/>
              <a:chExt cx="17933213" cy="6973771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08" y="0"/>
                <a:ext cx="17933213" cy="685800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184743" y="1805613"/>
                <a:ext cx="5636593" cy="5168158"/>
              </a:xfrm>
              <a:prstGeom prst="rect">
                <a:avLst/>
              </a:prstGeom>
            </p:spPr>
          </p:pic>
        </p:grp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172" y="4134898"/>
            <a:ext cx="2385623" cy="2385623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29679" y="74936"/>
            <a:ext cx="5322576" cy="1203728"/>
            <a:chOff x="232376" y="32352"/>
            <a:chExt cx="5322576" cy="120372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文本框 3"/>
            <p:cNvSpPr txBox="1"/>
            <p:nvPr/>
          </p:nvSpPr>
          <p:spPr>
            <a:xfrm>
              <a:off x="1227884" y="372606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爱祖国</a:t>
              </a:r>
              <a:endPara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25" name="内容占位符 2"/>
          <p:cNvSpPr>
            <a:spLocks noGrp="1"/>
          </p:cNvSpPr>
          <p:nvPr/>
        </p:nvSpPr>
        <p:spPr>
          <a:xfrm>
            <a:off x="1576104" y="793437"/>
            <a:ext cx="8260088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zh-CN" altLang="en-US" sz="2400" b="1" dirty="0">
              <a:solidFill>
                <a:srgbClr val="5787FF"/>
              </a:solidFill>
              <a:cs typeface="+mn-ea"/>
              <a:sym typeface="+mn-lt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b="1" dirty="0">
                <a:solidFill>
                  <a:srgbClr val="5787FF"/>
                </a:solidFill>
                <a:cs typeface="+mn-ea"/>
                <a:sym typeface="+mn-lt"/>
              </a:rPr>
              <a:t>黄 土 高 坡 是 我 胸 膊 </a:t>
            </a:r>
            <a:r>
              <a:rPr lang="zh-CN" altLang="en-US" sz="2400" b="1" dirty="0" smtClean="0">
                <a:solidFill>
                  <a:srgbClr val="5787FF"/>
                </a:solidFill>
                <a:cs typeface="+mn-ea"/>
                <a:sym typeface="+mn-lt"/>
              </a:rPr>
              <a:t>，黄 </a:t>
            </a:r>
            <a:r>
              <a:rPr lang="zh-CN" altLang="en-US" sz="2400" b="1" dirty="0">
                <a:solidFill>
                  <a:srgbClr val="5787FF"/>
                </a:solidFill>
                <a:cs typeface="+mn-ea"/>
                <a:sym typeface="+mn-lt"/>
              </a:rPr>
              <a:t>河 流 水 是 我 热 血 </a:t>
            </a:r>
            <a:r>
              <a:rPr lang="zh-CN" altLang="en-US" sz="2400" b="1" dirty="0" smtClean="0">
                <a:solidFill>
                  <a:srgbClr val="5787FF"/>
                </a:solidFill>
                <a:cs typeface="+mn-ea"/>
                <a:sym typeface="+mn-lt"/>
              </a:rPr>
              <a:t>，五 </a:t>
            </a:r>
            <a:r>
              <a:rPr lang="zh-CN" altLang="en-US" sz="2400" b="1" dirty="0">
                <a:solidFill>
                  <a:srgbClr val="5787FF"/>
                </a:solidFill>
                <a:cs typeface="+mn-ea"/>
                <a:sym typeface="+mn-lt"/>
              </a:rPr>
              <a:t>星 红 旗 是 我 精 神 </a:t>
            </a:r>
            <a:r>
              <a:rPr lang="zh-CN" altLang="en-US" sz="2400" b="1" dirty="0" smtClean="0">
                <a:solidFill>
                  <a:srgbClr val="5787FF"/>
                </a:solidFill>
                <a:cs typeface="+mn-ea"/>
                <a:sym typeface="+mn-lt"/>
              </a:rPr>
              <a:t>，辽 </a:t>
            </a:r>
            <a:r>
              <a:rPr lang="zh-CN" altLang="en-US" sz="2400" b="1" dirty="0">
                <a:solidFill>
                  <a:srgbClr val="5787FF"/>
                </a:solidFill>
                <a:cs typeface="+mn-ea"/>
                <a:sym typeface="+mn-lt"/>
              </a:rPr>
              <a:t>阔 海 疆 是 胸 怀 </a:t>
            </a:r>
            <a:r>
              <a:rPr lang="zh-CN" altLang="en-US" sz="2400" b="1" dirty="0" smtClean="0">
                <a:solidFill>
                  <a:srgbClr val="5787FF"/>
                </a:solidFill>
                <a:cs typeface="+mn-ea"/>
                <a:sym typeface="+mn-lt"/>
              </a:rPr>
              <a:t>。</a:t>
            </a:r>
            <a:endParaRPr lang="en-US" altLang="zh-CN" sz="2400" b="1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b="1" dirty="0" smtClean="0">
                <a:solidFill>
                  <a:srgbClr val="5787FF"/>
                </a:solidFill>
                <a:cs typeface="+mn-ea"/>
                <a:sym typeface="+mn-lt"/>
              </a:rPr>
              <a:t>指 </a:t>
            </a:r>
            <a:r>
              <a:rPr lang="zh-CN" altLang="en-US" sz="2400" b="1" dirty="0">
                <a:solidFill>
                  <a:srgbClr val="5787FF"/>
                </a:solidFill>
                <a:cs typeface="+mn-ea"/>
                <a:sym typeface="+mn-lt"/>
              </a:rPr>
              <a:t>南 针 ， 印 刷 术 </a:t>
            </a:r>
            <a:r>
              <a:rPr lang="zh-CN" altLang="en-US" sz="2400" b="1" dirty="0" smtClean="0">
                <a:solidFill>
                  <a:srgbClr val="5787FF"/>
                </a:solidFill>
                <a:cs typeface="+mn-ea"/>
                <a:sym typeface="+mn-lt"/>
              </a:rPr>
              <a:t>，</a:t>
            </a:r>
            <a:endParaRPr lang="en-US" altLang="zh-CN" sz="2400" b="1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b="1" dirty="0" smtClean="0">
                <a:solidFill>
                  <a:srgbClr val="5787FF"/>
                </a:solidFill>
                <a:cs typeface="+mn-ea"/>
                <a:sym typeface="+mn-lt"/>
              </a:rPr>
              <a:t>圆 </a:t>
            </a:r>
            <a:r>
              <a:rPr lang="zh-CN" altLang="en-US" sz="2400" b="1" dirty="0">
                <a:solidFill>
                  <a:srgbClr val="5787FF"/>
                </a:solidFill>
                <a:cs typeface="+mn-ea"/>
                <a:sym typeface="+mn-lt"/>
              </a:rPr>
              <a:t>周 率 ， 地 动 仪 。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b="1" dirty="0">
                <a:solidFill>
                  <a:srgbClr val="5787FF"/>
                </a:solidFill>
                <a:cs typeface="+mn-ea"/>
                <a:sym typeface="+mn-lt"/>
              </a:rPr>
              <a:t>中 华 民 族 永 垂 不 朽 ，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b="1" dirty="0">
                <a:solidFill>
                  <a:srgbClr val="5787FF"/>
                </a:solidFill>
                <a:cs typeface="+mn-ea"/>
                <a:sym typeface="+mn-lt"/>
              </a:rPr>
              <a:t>炎 黄 子 孙 代 代 英 雄 ！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69212" y="2399417"/>
            <a:ext cx="2346768" cy="158563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475" y="3851247"/>
            <a:ext cx="3398496" cy="339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41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>
            <a:off x="2151529" y="1317212"/>
            <a:ext cx="9504639" cy="3266260"/>
          </a:xfrm>
          <a:prstGeom prst="roundRect">
            <a:avLst/>
          </a:prstGeom>
          <a:solidFill>
            <a:srgbClr val="99B7FF">
              <a:alpha val="50000"/>
            </a:srgbClr>
          </a:solidFill>
          <a:ln w="57150" cap="rnd" cmpd="dbl">
            <a:solidFill>
              <a:srgbClr val="99B7FF"/>
            </a:solidFill>
            <a:prstDash val="sysDot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263153"/>
            <a:ext cx="12192000" cy="3681844"/>
            <a:chOff x="0" y="3263153"/>
            <a:chExt cx="12192000" cy="368184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0" y="3263153"/>
              <a:ext cx="12192000" cy="3681844"/>
              <a:chOff x="60708" y="0"/>
              <a:chExt cx="17933213" cy="6973771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08" y="0"/>
                <a:ext cx="17933213" cy="685800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184743" y="1805613"/>
                <a:ext cx="5636593" cy="5168158"/>
              </a:xfrm>
              <a:prstGeom prst="rect">
                <a:avLst/>
              </a:prstGeom>
            </p:spPr>
          </p:pic>
        </p:grp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002" y="4559374"/>
            <a:ext cx="2385623" cy="2385623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29679" y="74936"/>
            <a:ext cx="5322576" cy="1203728"/>
            <a:chOff x="232376" y="32352"/>
            <a:chExt cx="5322576" cy="120372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文本框 3"/>
            <p:cNvSpPr txBox="1"/>
            <p:nvPr/>
          </p:nvSpPr>
          <p:spPr>
            <a:xfrm>
              <a:off x="1227884" y="372606"/>
              <a:ext cx="198002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什么是爱国</a:t>
              </a:r>
              <a:endPara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15" name="内容占位符 2"/>
          <p:cNvSpPr>
            <a:spLocks noGrp="1"/>
          </p:cNvSpPr>
          <p:nvPr/>
        </p:nvSpPr>
        <p:spPr>
          <a:xfrm>
            <a:off x="3064749" y="1614350"/>
            <a:ext cx="8177457" cy="1669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800" dirty="0" smtClean="0">
                <a:solidFill>
                  <a:srgbClr val="5787FF"/>
                </a:solidFill>
                <a:cs typeface="+mn-ea"/>
                <a:sym typeface="+mn-lt"/>
              </a:rPr>
              <a:t>热爱自己的祖国，爱国体现了人们对自己祖国的深厚感情，反映了个人对祖国的依存关系，是人们对自己的家园、民族和文化的归属感、认同感、尊严感与荣誉感的统一。爱国是公民应有的道德情操，是中华民族的优良传统。国是属于每一个公民的，爱自己就是爱国。公民活得有尊严，表示国家有尊严。社会主义制度下，实行人民民主专政，国家属于人民，人民是国家的主人。这样，公民爱国，实际上就是爱自己国家的人民，捍卫公民自己的根本利益。</a:t>
            </a:r>
            <a:endParaRPr lang="zh-CN" altLang="en-US" sz="1800" dirty="0">
              <a:solidFill>
                <a:srgbClr val="5787FF"/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34" y="3224605"/>
            <a:ext cx="3244867" cy="374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17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3263153"/>
            <a:ext cx="12192000" cy="3681844"/>
            <a:chOff x="0" y="3263153"/>
            <a:chExt cx="12192000" cy="368184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0" y="3263153"/>
              <a:ext cx="12192000" cy="3681844"/>
              <a:chOff x="60708" y="0"/>
              <a:chExt cx="17933213" cy="6973771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08" y="0"/>
                <a:ext cx="17933213" cy="685800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184743" y="1805613"/>
                <a:ext cx="5636593" cy="5168158"/>
              </a:xfrm>
              <a:prstGeom prst="rect">
                <a:avLst/>
              </a:prstGeom>
            </p:spPr>
          </p:pic>
        </p:grp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389" y="4212546"/>
            <a:ext cx="2385623" cy="2385623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29679" y="74936"/>
            <a:ext cx="5322576" cy="1203728"/>
            <a:chOff x="232376" y="32352"/>
            <a:chExt cx="5322576" cy="120372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文本框 3"/>
            <p:cNvSpPr txBox="1"/>
            <p:nvPr/>
          </p:nvSpPr>
          <p:spPr>
            <a:xfrm>
              <a:off x="1227884" y="372606"/>
              <a:ext cx="198002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什么是爱国</a:t>
              </a:r>
              <a:endPara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18" name="圆角矩形 17"/>
          <p:cNvSpPr/>
          <p:nvPr/>
        </p:nvSpPr>
        <p:spPr>
          <a:xfrm>
            <a:off x="372805" y="1264886"/>
            <a:ext cx="11040035" cy="3880413"/>
          </a:xfrm>
          <a:prstGeom prst="roundRect">
            <a:avLst/>
          </a:prstGeom>
          <a:solidFill>
            <a:srgbClr val="99B7FF">
              <a:alpha val="48000"/>
            </a:srgbClr>
          </a:solidFill>
          <a:ln w="57150" cap="rnd" cmpd="dbl">
            <a:solidFill>
              <a:srgbClr val="99B7FF"/>
            </a:solidFill>
            <a:prstDash val="sysDot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94592" y="1650641"/>
            <a:ext cx="10402816" cy="31393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神舟一号发射时间：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1999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年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11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月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20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日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06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时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30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分，无人飞船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;</a:t>
            </a:r>
          </a:p>
          <a:p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神舟二号发射时间：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2001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年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01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月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10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日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01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时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00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分，无人飞船</a:t>
            </a:r>
          </a:p>
          <a:p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神舟三号发射时间：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2002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年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03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月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25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日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22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时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15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分，搭载模拟人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;</a:t>
            </a:r>
          </a:p>
          <a:p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神舟四号发射时间：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2002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年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12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月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30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日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00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时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40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分，搭载模拟人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;</a:t>
            </a:r>
          </a:p>
          <a:p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神舟五号发射时间：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2003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年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10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月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15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日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09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时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00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分，杨利伟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;</a:t>
            </a:r>
          </a:p>
          <a:p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神舟六号发射时间：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2005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年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10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月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12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日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09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时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00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分，费俊龙、聂海胜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;</a:t>
            </a:r>
          </a:p>
          <a:p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神舟七号发射时间：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2008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年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09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月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25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日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21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时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10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分，翟志刚、刘伯明、景海鹏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;</a:t>
            </a:r>
          </a:p>
          <a:p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神舟八号发射时间：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2011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年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11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月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01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日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05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时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58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分，搭载模拟人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;</a:t>
            </a:r>
          </a:p>
          <a:p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神舟九号发射时间：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2012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年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06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月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16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日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18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时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37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分，景海鹏、刘旺、刘洋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;</a:t>
            </a:r>
          </a:p>
          <a:p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神舟十号发射时间：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2013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年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06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月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11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日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17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时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38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分，聂海胜、张晓光、王亚平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;</a:t>
            </a:r>
          </a:p>
          <a:p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神舟十一号发射时间：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2016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年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10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月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17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日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07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时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30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分，景海鹏、陈冬。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705" y="295114"/>
            <a:ext cx="4855962" cy="363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751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3263153"/>
            <a:ext cx="12192000" cy="3620722"/>
            <a:chOff x="0" y="3263153"/>
            <a:chExt cx="12192000" cy="362072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263153"/>
              <a:ext cx="12192000" cy="3620722"/>
            </a:xfrm>
            <a:prstGeom prst="rect">
              <a:avLst/>
            </a:prstGeom>
          </p:spPr>
        </p:pic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389" y="4212546"/>
            <a:ext cx="2385623" cy="2385623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29679" y="74936"/>
            <a:ext cx="5322576" cy="1203728"/>
            <a:chOff x="232376" y="32352"/>
            <a:chExt cx="5322576" cy="120372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文本框 3"/>
            <p:cNvSpPr txBox="1"/>
            <p:nvPr/>
          </p:nvSpPr>
          <p:spPr>
            <a:xfrm>
              <a:off x="882536" y="411309"/>
              <a:ext cx="34740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三节</a:t>
              </a:r>
              <a:r>
                <a:rPr lang="en-US" altLang="zh-CN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-</a:t>
              </a:r>
              <a:r>
                <a:rPr lang="zh-CN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节水</a:t>
              </a:r>
              <a:r>
                <a:rPr lang="zh-CN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、节电、节粮</a:t>
              </a: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766" y="1099540"/>
            <a:ext cx="3752749" cy="375274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79" y="1434883"/>
            <a:ext cx="3650764" cy="537627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" t="2246"/>
          <a:stretch/>
        </p:blipFill>
        <p:spPr>
          <a:xfrm>
            <a:off x="3674283" y="1896932"/>
            <a:ext cx="3850917" cy="191632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884" y="4979894"/>
            <a:ext cx="3611256" cy="187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19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圆角矩形 28"/>
          <p:cNvSpPr/>
          <p:nvPr/>
        </p:nvSpPr>
        <p:spPr>
          <a:xfrm>
            <a:off x="616133" y="1317212"/>
            <a:ext cx="11040035" cy="3266260"/>
          </a:xfrm>
          <a:prstGeom prst="roundRect">
            <a:avLst/>
          </a:prstGeom>
          <a:solidFill>
            <a:srgbClr val="99B7FF">
              <a:alpha val="50000"/>
            </a:srgbClr>
          </a:solidFill>
          <a:ln w="57150" cap="rnd" cmpd="dbl">
            <a:solidFill>
              <a:srgbClr val="99B7FF"/>
            </a:solidFill>
            <a:prstDash val="sysDot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263153"/>
            <a:ext cx="12192000" cy="3620722"/>
            <a:chOff x="0" y="3263153"/>
            <a:chExt cx="12192000" cy="362072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263153"/>
              <a:ext cx="12192000" cy="3620722"/>
            </a:xfrm>
            <a:prstGeom prst="rect">
              <a:avLst/>
            </a:prstGeom>
          </p:spPr>
        </p:pic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389" y="4212546"/>
            <a:ext cx="2385623" cy="2385623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29679" y="74936"/>
            <a:ext cx="5322576" cy="1203728"/>
            <a:chOff x="232376" y="32352"/>
            <a:chExt cx="5322576" cy="120372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文本框 3"/>
            <p:cNvSpPr txBox="1"/>
            <p:nvPr/>
          </p:nvSpPr>
          <p:spPr>
            <a:xfrm>
              <a:off x="1009134" y="349754"/>
              <a:ext cx="198002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节水小举措</a:t>
              </a:r>
            </a:p>
          </p:txBody>
        </p:sp>
      </p:grpSp>
      <p:sp>
        <p:nvSpPr>
          <p:cNvPr id="17" name="矩形 16"/>
          <p:cNvSpPr/>
          <p:nvPr/>
        </p:nvSpPr>
        <p:spPr>
          <a:xfrm>
            <a:off x="4468624" y="1532190"/>
            <a:ext cx="6248682" cy="258532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蔬菜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先用淘米水洗一遍，再用清水清洗，不仅节约水，而且能有效清除蔬菜上的残存农药</a:t>
            </a:r>
            <a:r>
              <a:rPr lang="en-US" altLang="zh-CN" dirty="0" smtClean="0">
                <a:solidFill>
                  <a:srgbClr val="5787FF"/>
                </a:solidFill>
                <a:cs typeface="+mn-ea"/>
                <a:sym typeface="+mn-lt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altLang="zh-CN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家庭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浇花，宜用淘米水、茶水、洗衣水等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;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将卫生间里水箱的浮球向下调整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2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厘米，每次冲洗可节水近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3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升，按家庭每天使用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4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次算，一年可节约水</a:t>
            </a:r>
            <a:r>
              <a:rPr lang="en-US" altLang="zh-CN" dirty="0">
                <a:solidFill>
                  <a:srgbClr val="5787FF"/>
                </a:solidFill>
                <a:cs typeface="+mn-ea"/>
                <a:sym typeface="+mn-lt"/>
              </a:rPr>
              <a:t>4380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升</a:t>
            </a:r>
            <a:r>
              <a:rPr lang="en-US" altLang="zh-CN" dirty="0" smtClean="0">
                <a:solidFill>
                  <a:srgbClr val="5787FF"/>
                </a:solidFill>
                <a:cs typeface="+mn-ea"/>
                <a:sym typeface="+mn-lt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altLang="zh-CN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dirty="0" smtClean="0">
                <a:solidFill>
                  <a:srgbClr val="5787FF"/>
                </a:solidFill>
                <a:cs typeface="+mn-ea"/>
                <a:sym typeface="+mn-lt"/>
              </a:rPr>
              <a:t>水龙头</a:t>
            </a:r>
            <a:r>
              <a:rPr lang="zh-CN" altLang="en-US" dirty="0">
                <a:solidFill>
                  <a:srgbClr val="5787FF"/>
                </a:solidFill>
                <a:cs typeface="+mn-ea"/>
                <a:sym typeface="+mn-lt"/>
              </a:rPr>
              <a:t>使用时间长有漏水现象，用装青霉素的小药瓶的橡胶盖剪一个与原来一样的垫圈放进去，可以保证滴水不漏。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844" y="4941518"/>
            <a:ext cx="3694497" cy="191833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948" y="4256888"/>
            <a:ext cx="3752749" cy="375274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0323">
            <a:off x="2447321" y="1211534"/>
            <a:ext cx="2198957" cy="2372276"/>
          </a:xfrm>
          <a:prstGeom prst="ellipse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79" y="1678230"/>
            <a:ext cx="2429441" cy="303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1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圆角矩形 28"/>
          <p:cNvSpPr/>
          <p:nvPr/>
        </p:nvSpPr>
        <p:spPr>
          <a:xfrm>
            <a:off x="616133" y="1317212"/>
            <a:ext cx="11040035" cy="3266260"/>
          </a:xfrm>
          <a:prstGeom prst="roundRect">
            <a:avLst/>
          </a:prstGeom>
          <a:solidFill>
            <a:srgbClr val="99B7FF">
              <a:alpha val="50000"/>
            </a:srgbClr>
          </a:solidFill>
          <a:ln w="57150" cap="rnd" cmpd="dbl">
            <a:solidFill>
              <a:srgbClr val="99B7FF"/>
            </a:solidFill>
            <a:prstDash val="sysDot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263153"/>
            <a:ext cx="12192000" cy="3620722"/>
            <a:chOff x="0" y="3263153"/>
            <a:chExt cx="12192000" cy="362072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263153"/>
              <a:ext cx="12192000" cy="3620722"/>
            </a:xfrm>
            <a:prstGeom prst="rect">
              <a:avLst/>
            </a:prstGeom>
          </p:spPr>
        </p:pic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389" y="4212546"/>
            <a:ext cx="2385623" cy="2385623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29679" y="74936"/>
            <a:ext cx="5322576" cy="1203728"/>
            <a:chOff x="232376" y="32352"/>
            <a:chExt cx="5322576" cy="120372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文本框 3"/>
            <p:cNvSpPr txBox="1"/>
            <p:nvPr/>
          </p:nvSpPr>
          <p:spPr>
            <a:xfrm>
              <a:off x="1009134" y="349754"/>
              <a:ext cx="198002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节水小举措</a:t>
              </a: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078" y="4939668"/>
            <a:ext cx="3694497" cy="1918332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1008318" y="1745885"/>
            <a:ext cx="6744821" cy="23083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>
                <a:solidFill>
                  <a:srgbClr val="5787FF"/>
                </a:solidFill>
                <a:cs typeface="+mn-ea"/>
                <a:sym typeface="+mn-lt"/>
              </a:rPr>
              <a:t>电风扇耗电量与转速成正比，应尽量使用中档或慢档，慢档比快档可省电三分之一</a:t>
            </a:r>
            <a:r>
              <a:rPr lang="en-US" altLang="zh-CN" sz="1600" dirty="0">
                <a:solidFill>
                  <a:srgbClr val="5787FF"/>
                </a:solidFill>
                <a:cs typeface="+mn-ea"/>
                <a:sym typeface="+mn-lt"/>
              </a:rPr>
              <a:t>;</a:t>
            </a:r>
            <a:r>
              <a:rPr lang="zh-CN" altLang="en-US" sz="1600" dirty="0">
                <a:solidFill>
                  <a:srgbClr val="5787FF"/>
                </a:solidFill>
                <a:cs typeface="+mn-ea"/>
                <a:sym typeface="+mn-lt"/>
              </a:rPr>
              <a:t>电视机把亮度开小些，不仅节能，还能延长使用寿命</a:t>
            </a:r>
            <a:r>
              <a:rPr lang="en-US" altLang="zh-CN" sz="1600" dirty="0" smtClean="0">
                <a:solidFill>
                  <a:srgbClr val="5787FF"/>
                </a:solidFill>
                <a:cs typeface="+mn-ea"/>
                <a:sym typeface="+mn-lt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altLang="zh-CN" sz="1600" dirty="0">
              <a:solidFill>
                <a:srgbClr val="5787FF"/>
              </a:solidFill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>
                <a:solidFill>
                  <a:srgbClr val="5787FF"/>
                </a:solidFill>
                <a:cs typeface="+mn-ea"/>
                <a:sym typeface="+mn-lt"/>
              </a:rPr>
              <a:t>　　用一团棉花裹到冰箱的滴水漏斗上，然后用细绳或胶布将其包扎，可防止冷热直接交流，从而达到节电的目的</a:t>
            </a:r>
            <a:r>
              <a:rPr lang="en-US" altLang="zh-CN" sz="1600" dirty="0" smtClean="0">
                <a:solidFill>
                  <a:srgbClr val="5787FF"/>
                </a:solidFill>
                <a:cs typeface="+mn-ea"/>
                <a:sym typeface="+mn-lt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altLang="zh-CN" sz="1600" dirty="0">
              <a:solidFill>
                <a:srgbClr val="5787FF"/>
              </a:solidFill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>
                <a:solidFill>
                  <a:srgbClr val="5787FF"/>
                </a:solidFill>
                <a:cs typeface="+mn-ea"/>
                <a:sym typeface="+mn-lt"/>
              </a:rPr>
              <a:t>　　空调设定温度调高几度，多用睡眠状态</a:t>
            </a:r>
            <a:r>
              <a:rPr lang="en-US" altLang="zh-CN" sz="1600" dirty="0">
                <a:solidFill>
                  <a:srgbClr val="5787FF"/>
                </a:solidFill>
                <a:cs typeface="+mn-ea"/>
                <a:sym typeface="+mn-lt"/>
              </a:rPr>
              <a:t>;</a:t>
            </a:r>
            <a:r>
              <a:rPr lang="zh-CN" altLang="en-US" sz="1600" dirty="0">
                <a:solidFill>
                  <a:srgbClr val="5787FF"/>
                </a:solidFill>
                <a:cs typeface="+mn-ea"/>
                <a:sym typeface="+mn-lt"/>
              </a:rPr>
              <a:t>电器每次使用完毕，应把电源插头拔出，否则，即使机上开关断开，电源变压器仍然接通，线路上的空载电流不但白白浪费电能，有时还会惹出事端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399" y="4890222"/>
            <a:ext cx="4437601" cy="221880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080" y="1356373"/>
            <a:ext cx="3082118" cy="465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49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圆角矩形 28"/>
          <p:cNvSpPr/>
          <p:nvPr/>
        </p:nvSpPr>
        <p:spPr>
          <a:xfrm>
            <a:off x="616133" y="1317212"/>
            <a:ext cx="11040035" cy="3266260"/>
          </a:xfrm>
          <a:prstGeom prst="roundRect">
            <a:avLst/>
          </a:prstGeom>
          <a:solidFill>
            <a:srgbClr val="99B7FF">
              <a:alpha val="50000"/>
            </a:srgbClr>
          </a:solidFill>
          <a:ln w="57150" cap="rnd" cmpd="dbl">
            <a:solidFill>
              <a:srgbClr val="99B7FF"/>
            </a:solidFill>
            <a:prstDash val="sysDot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263153"/>
            <a:ext cx="12192000" cy="3620722"/>
            <a:chOff x="0" y="3263153"/>
            <a:chExt cx="12192000" cy="362072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360" y="4256888"/>
              <a:ext cx="3870968" cy="184099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263153"/>
              <a:ext cx="12192000" cy="3620722"/>
            </a:xfrm>
            <a:prstGeom prst="rect">
              <a:avLst/>
            </a:prstGeom>
          </p:spPr>
        </p:pic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943" y="0"/>
            <a:ext cx="1831117" cy="183111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389" y="4212546"/>
            <a:ext cx="2385623" cy="2385623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29679" y="74936"/>
            <a:ext cx="5322576" cy="1203728"/>
            <a:chOff x="232376" y="32352"/>
            <a:chExt cx="5322576" cy="120372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76" y="32352"/>
              <a:ext cx="5322576" cy="1203728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文本框 3"/>
            <p:cNvSpPr txBox="1"/>
            <p:nvPr/>
          </p:nvSpPr>
          <p:spPr>
            <a:xfrm>
              <a:off x="1009134" y="349754"/>
              <a:ext cx="198002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节水小举措</a:t>
              </a: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868" y="4965543"/>
            <a:ext cx="3694497" cy="191833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948" y="4256888"/>
            <a:ext cx="3752749" cy="3752749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4457279" y="1689232"/>
            <a:ext cx="6875605" cy="224676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ea"/>
              <a:buAutoNum type="circleNumDbPlain"/>
            </a:pPr>
            <a:r>
              <a:rPr lang="zh-CN" altLang="en-US" sz="2000" dirty="0">
                <a:solidFill>
                  <a:srgbClr val="5787FF"/>
                </a:solidFill>
                <a:cs typeface="+mn-ea"/>
                <a:sym typeface="+mn-lt"/>
              </a:rPr>
              <a:t>不偏食，不挑食。吃饭时吃多少盛多少，不扔剩饭菜</a:t>
            </a:r>
            <a:r>
              <a:rPr lang="en-US" altLang="zh-CN" sz="2000" dirty="0" smtClean="0">
                <a:solidFill>
                  <a:srgbClr val="5787FF"/>
                </a:solidFill>
                <a:cs typeface="+mn-ea"/>
                <a:sym typeface="+mn-lt"/>
              </a:rPr>
              <a:t>;</a:t>
            </a:r>
          </a:p>
          <a:p>
            <a:pPr marL="342900" indent="-342900">
              <a:buFont typeface="+mj-ea"/>
              <a:buAutoNum type="circleNumDbPlain"/>
            </a:pPr>
            <a:endParaRPr lang="en-US" altLang="zh-CN" sz="20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buFont typeface="+mj-ea"/>
              <a:buAutoNum type="circleNumDbPlain"/>
            </a:pPr>
            <a:r>
              <a:rPr lang="zh-CN" altLang="en-US" sz="2000" dirty="0" smtClean="0">
                <a:solidFill>
                  <a:srgbClr val="5787FF"/>
                </a:solidFill>
                <a:cs typeface="+mn-ea"/>
                <a:sym typeface="+mn-lt"/>
              </a:rPr>
              <a:t>在</a:t>
            </a:r>
            <a:r>
              <a:rPr lang="zh-CN" altLang="en-US" sz="2000" dirty="0">
                <a:solidFill>
                  <a:srgbClr val="5787FF"/>
                </a:solidFill>
                <a:cs typeface="+mn-ea"/>
                <a:sym typeface="+mn-lt"/>
              </a:rPr>
              <a:t>餐馆用餐时点菜要适量，而不应该摆阔气，乱点一气，若有剩余的要尽量带回家。做节约宣传员</a:t>
            </a:r>
            <a:r>
              <a:rPr lang="en-US" altLang="zh-CN" sz="2000" dirty="0">
                <a:solidFill>
                  <a:srgbClr val="5787FF"/>
                </a:solidFill>
                <a:cs typeface="+mn-ea"/>
                <a:sym typeface="+mn-lt"/>
              </a:rPr>
              <a:t>,</a:t>
            </a:r>
            <a:r>
              <a:rPr lang="zh-CN" altLang="en-US" sz="2000" dirty="0">
                <a:solidFill>
                  <a:srgbClr val="5787FF"/>
                </a:solidFill>
                <a:cs typeface="+mn-ea"/>
                <a:sym typeface="+mn-lt"/>
              </a:rPr>
              <a:t>向家人</a:t>
            </a:r>
            <a:r>
              <a:rPr lang="en-US" altLang="zh-CN" sz="2000" dirty="0">
                <a:solidFill>
                  <a:srgbClr val="5787FF"/>
                </a:solidFill>
                <a:cs typeface="+mn-ea"/>
                <a:sym typeface="+mn-lt"/>
              </a:rPr>
              <a:t>,</a:t>
            </a:r>
            <a:r>
              <a:rPr lang="zh-CN" altLang="en-US" sz="2000" dirty="0">
                <a:solidFill>
                  <a:srgbClr val="5787FF"/>
                </a:solidFill>
                <a:cs typeface="+mn-ea"/>
                <a:sym typeface="+mn-lt"/>
              </a:rPr>
              <a:t>亲戚</a:t>
            </a:r>
            <a:r>
              <a:rPr lang="en-US" altLang="zh-CN" sz="2000" dirty="0">
                <a:solidFill>
                  <a:srgbClr val="5787FF"/>
                </a:solidFill>
                <a:cs typeface="+mn-ea"/>
                <a:sym typeface="+mn-lt"/>
              </a:rPr>
              <a:t>,</a:t>
            </a:r>
            <a:r>
              <a:rPr lang="zh-CN" altLang="en-US" sz="2000" dirty="0">
                <a:solidFill>
                  <a:srgbClr val="5787FF"/>
                </a:solidFill>
                <a:cs typeface="+mn-ea"/>
                <a:sym typeface="+mn-lt"/>
              </a:rPr>
              <a:t>朋友宣传浪费的可怕后果</a:t>
            </a:r>
            <a:r>
              <a:rPr lang="zh-CN" altLang="en-US" sz="2000" dirty="0" smtClean="0">
                <a:solidFill>
                  <a:srgbClr val="5787FF"/>
                </a:solidFill>
                <a:cs typeface="+mn-ea"/>
                <a:sym typeface="+mn-lt"/>
              </a:rPr>
              <a:t>。</a:t>
            </a:r>
            <a:endParaRPr lang="en-US" altLang="zh-CN" sz="20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buFont typeface="+mj-ea"/>
              <a:buAutoNum type="circleNumDbPlain"/>
            </a:pPr>
            <a:endParaRPr lang="en-US" altLang="zh-CN" sz="2000" dirty="0" smtClean="0">
              <a:solidFill>
                <a:srgbClr val="5787FF"/>
              </a:solidFill>
              <a:cs typeface="+mn-ea"/>
              <a:sym typeface="+mn-lt"/>
            </a:endParaRPr>
          </a:p>
          <a:p>
            <a:pPr marL="342900" indent="-342900">
              <a:buFont typeface="+mj-ea"/>
              <a:buAutoNum type="circleNumDbPlain"/>
            </a:pPr>
            <a:r>
              <a:rPr lang="zh-CN" altLang="en-US" sz="2000" dirty="0" smtClean="0">
                <a:solidFill>
                  <a:srgbClr val="5787FF"/>
                </a:solidFill>
                <a:cs typeface="+mn-ea"/>
                <a:sym typeface="+mn-lt"/>
              </a:rPr>
              <a:t>积极</a:t>
            </a:r>
            <a:r>
              <a:rPr lang="zh-CN" altLang="en-US" sz="2000" dirty="0">
                <a:solidFill>
                  <a:srgbClr val="5787FF"/>
                </a:solidFill>
                <a:cs typeface="+mn-ea"/>
                <a:sym typeface="+mn-lt"/>
              </a:rPr>
              <a:t>监督身边的亲人和朋友，及时制止浪费粮食的现象。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38" y="1376047"/>
            <a:ext cx="3048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21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82"/>
            <a:ext cx="12192000" cy="6858000"/>
          </a:xfrm>
          <a:prstGeom prst="rect">
            <a:avLst/>
          </a:prstGeom>
        </p:spPr>
      </p:pic>
      <p:pic>
        <p:nvPicPr>
          <p:cNvPr id="2" name="张宇桦 - 优美的小调(钢琴曲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76401" y="-1380550"/>
            <a:ext cx="609600" cy="6096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44" y="2924113"/>
            <a:ext cx="5529223" cy="404577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760" y="652114"/>
            <a:ext cx="1813939" cy="1813939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6338642" y="2112298"/>
            <a:ext cx="357020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600" b="1" dirty="0">
                <a:solidFill>
                  <a:srgbClr val="99B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主题班会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767" y="3632301"/>
            <a:ext cx="2385623" cy="2385623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17" y="3928482"/>
            <a:ext cx="3870968" cy="1840996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819" y="3928482"/>
            <a:ext cx="3470551" cy="3470551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862" y="5289662"/>
            <a:ext cx="1691664" cy="1691664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460564" y="346528"/>
            <a:ext cx="5556381" cy="2207635"/>
            <a:chOff x="829095" y="514477"/>
            <a:chExt cx="5556381" cy="2207635"/>
          </a:xfrm>
        </p:grpSpPr>
        <p:sp>
          <p:nvSpPr>
            <p:cNvPr id="13" name="文本框 1"/>
            <p:cNvSpPr txBox="1"/>
            <p:nvPr/>
          </p:nvSpPr>
          <p:spPr>
            <a:xfrm>
              <a:off x="2122771" y="577375"/>
              <a:ext cx="4262705" cy="1862048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1500" b="1" dirty="0" smtClean="0">
                  <a:solidFill>
                    <a:srgbClr val="AACC0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爱</a:t>
              </a:r>
              <a:r>
                <a:rPr lang="zh-CN" altLang="en-US" sz="88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 </a:t>
              </a:r>
              <a:r>
                <a:rPr lang="zh-CN" altLang="en-US" sz="8800" b="1" dirty="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 </a:t>
              </a:r>
              <a:r>
                <a:rPr lang="zh-CN" altLang="en-US" sz="11500" b="1" dirty="0" smtClean="0">
                  <a:solidFill>
                    <a:srgbClr val="5787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节</a:t>
              </a: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9095" y="647777"/>
              <a:ext cx="1736496" cy="2074335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0289" y="514477"/>
              <a:ext cx="1736496" cy="2074335"/>
            </a:xfrm>
            <a:prstGeom prst="rect">
              <a:avLst/>
            </a:prstGeom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4422" y="1235134"/>
            <a:ext cx="3628391" cy="362839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063" y="44111"/>
            <a:ext cx="2320720" cy="147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85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honeycomb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40ps3rso">
      <a:majorFont>
        <a:latin typeface="迷你简太极"/>
        <a:ea typeface="迷你简太极"/>
        <a:cs typeface=""/>
      </a:majorFont>
      <a:minorFont>
        <a:latin typeface="迷你简太极"/>
        <a:ea typeface="迷你简太极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1990</Words>
  <Application>Microsoft Office PowerPoint</Application>
  <PresentationFormat>宽屏</PresentationFormat>
  <Paragraphs>189</Paragraphs>
  <Slides>29</Slides>
  <Notes>29</Notes>
  <HiddenSlides>0</HiddenSlides>
  <MMClips>2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4" baseType="lpstr">
      <vt:lpstr>等线</vt:lpstr>
      <vt:lpstr>迷你简太极</vt:lpstr>
      <vt:lpstr>Arial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faith123</cp:lastModifiedBy>
  <cp:revision>114</cp:revision>
  <dcterms:created xsi:type="dcterms:W3CDTF">2018-04-07T07:10:00Z</dcterms:created>
  <dcterms:modified xsi:type="dcterms:W3CDTF">2018-11-05T03:39:03Z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