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82" r:id="rId21"/>
    <p:sldId id="277" r:id="rId22"/>
    <p:sldId id="278" r:id="rId23"/>
    <p:sldId id="279" r:id="rId24"/>
    <p:sldId id="281" r:id="rId25"/>
    <p:sldId id="287" r:id="rId26"/>
    <p:sldId id="288" r:id="rId27"/>
    <p:sldId id="289" r:id="rId28"/>
  </p:sldIdLst>
  <p:sldSz cx="12192000" cy="685800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1"/>
    <a:srgbClr val="F2F4E1"/>
    <a:srgbClr val="FFFFFF"/>
    <a:srgbClr val="F6EFE7"/>
    <a:srgbClr val="F7F0E8"/>
    <a:srgbClr val="80BB46"/>
    <a:srgbClr val="BED7EC"/>
    <a:srgbClr val="94CDD6"/>
    <a:srgbClr val="92D050"/>
    <a:srgbClr val="72B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explosion val="14"/>
            <c:spPr>
              <a:solidFill>
                <a:srgbClr val="80BB4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99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3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F3934-150F-4C37-B9E8-5A3987363664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42A42-1DDA-4E14-BC14-2C0C0BCCF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72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046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532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437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635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207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82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926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60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778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770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749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10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69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343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328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36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379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402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652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9956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23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9171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119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9806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9920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8572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2A42-1DDA-4E14-BC14-2C0C0BCCFB1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28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1122680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3602355"/>
            <a:ext cx="10515600" cy="165544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702435"/>
            <a:ext cx="10515600" cy="447484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59100"/>
            <a:ext cx="10515600" cy="2781300"/>
          </a:xfrm>
        </p:spPr>
        <p:txBody>
          <a:bodyPr anchor="t" anchorCtr="0"/>
          <a:lstStyle>
            <a:lvl1pPr>
              <a:defRPr sz="4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22120"/>
            <a:ext cx="10515600" cy="1102995"/>
          </a:xfrm>
        </p:spPr>
        <p:txBody>
          <a:bodyPr lIns="144145" anchor="b" anchorCtr="0"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5600" cy="8001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470" y="1482090"/>
            <a:ext cx="5220970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2368550"/>
            <a:ext cx="5222240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655" y="1482090"/>
            <a:ext cx="5097145" cy="823595"/>
          </a:xfrm>
        </p:spPr>
        <p:txBody>
          <a:bodyPr anchor="ctr" anchorCtr="0"/>
          <a:lstStyle>
            <a:lvl1pPr marL="0" indent="0">
              <a:buNone/>
              <a:defRPr sz="3200">
                <a:solidFill>
                  <a:srgbClr val="0070C0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655" y="2368550"/>
            <a:ext cx="5097145" cy="382079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97485"/>
            <a:ext cx="10515600" cy="1325563"/>
          </a:xfrm>
        </p:spPr>
        <p:txBody>
          <a:bodyPr anchor="b" anchorCtr="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-12700" y="-1905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50125" y="457200"/>
            <a:ext cx="4392295" cy="105537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49490" y="1694180"/>
            <a:ext cx="439356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505" y="-7620"/>
            <a:ext cx="7017385" cy="6861810"/>
          </a:xfrm>
          <a:noFill/>
        </p:spPr>
        <p:txBody>
          <a:bodyPr lIns="252095" tIns="144145"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457200"/>
            <a:ext cx="4279900" cy="105537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09575" y="1694180"/>
            <a:ext cx="4280535" cy="448056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7025"/>
            <a:ext cx="10515600" cy="5850255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88900" dist="101600" dir="5400000" algn="ctr" rotWithShape="0">
              <a:srgbClr val="000000">
                <a:alpha val="2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82F288E0-7875-42C4-84C8-98DBBD3BF4D2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202020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5000"/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5759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007745" indent="-228600" algn="l" defTabSz="914400" rtl="0" eaLnBrk="1" fontAlgn="auto" latinLnBrk="0" hangingPunct="1">
        <a:lnSpc>
          <a:spcPct val="120000"/>
        </a:lnSpc>
        <a:spcBef>
          <a:spcPts val="500"/>
        </a:spcBef>
        <a:buSzPct val="75000"/>
        <a:buFont typeface="Arial" panose="020B0604020202020204" pitchFamily="34" charset="0"/>
        <a:buChar char="‒"/>
        <a:defRPr sz="2000" kern="1200">
          <a:solidFill>
            <a:schemeClr val="tx1">
              <a:lumMod val="65000"/>
              <a:lumOff val="35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511935" indent="-228600" algn="l" defTabSz="914400" rtl="0" eaLnBrk="1" fontAlgn="auto" latinLnBrk="0" hangingPunct="1">
        <a:lnSpc>
          <a:spcPct val="10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1943735" indent="-228600" algn="l" defTabSz="914400" rtl="0" eaLnBrk="1" fontAlgn="auto" latinLnBrk="0" hangingPunct="1">
        <a:lnSpc>
          <a:spcPct val="90000"/>
        </a:lnSpc>
        <a:spcBef>
          <a:spcPts val="500"/>
        </a:spcBef>
        <a:buSzPct val="75000"/>
        <a:buFont typeface="Arial" panose="020B0604020202020204" pitchFamily="34" charset="0"/>
        <a:buChar char="˃"/>
        <a:defRPr sz="1800" kern="1200">
          <a:solidFill>
            <a:schemeClr val="tx1">
              <a:lumMod val="50000"/>
              <a:lumOff val="50000"/>
            </a:schemeClr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48000">
              <a:srgbClr val="FFFBF1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CBDE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80" y="3474085"/>
            <a:ext cx="12156440" cy="3408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780" y="1439545"/>
            <a:ext cx="12157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6FB632"/>
                </a:solidFill>
                <a:latin typeface="微软雅黑" panose="020B0503020204020204" charset="-122"/>
                <a:ea typeface="微软雅黑" panose="020B0503020204020204" charset="-122"/>
              </a:rPr>
              <a:t>防震减灾应急知识宣传</a:t>
            </a:r>
            <a:r>
              <a:rPr lang="en-US" altLang="zh-CN" sz="6000" dirty="0" err="1">
                <a:solidFill>
                  <a:srgbClr val="6FB632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6000" dirty="0">
                <a:solidFill>
                  <a:srgbClr val="6FB632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zh-CN" sz="6000" dirty="0">
              <a:solidFill>
                <a:srgbClr val="6FB6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4585" y="-214630"/>
            <a:ext cx="1704975" cy="19202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145" y="3430905"/>
            <a:ext cx="121570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2000">
                <a:solidFill>
                  <a:srgbClr val="6EB6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2000">
                <a:solidFill>
                  <a:srgbClr val="6EB6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2018</a:t>
            </a:r>
            <a:r>
              <a:rPr lang="zh-CN" altLang="en-US" sz="2000">
                <a:solidFill>
                  <a:srgbClr val="6EB6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2000">
                <a:solidFill>
                  <a:srgbClr val="6EB6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2000">
                <a:solidFill>
                  <a:srgbClr val="6EB6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000">
                <a:solidFill>
                  <a:srgbClr val="6EB6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lang="zh-CN" altLang="en-US" sz="2000">
                <a:solidFill>
                  <a:srgbClr val="6EB6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</a:p>
        </p:txBody>
      </p:sp>
    </p:spTree>
  </p:cSld>
  <p:clrMapOvr>
    <a:masterClrMapping/>
  </p:clrMapOvr>
  <p:transition advTm="265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9" grpId="2"/>
      <p:bldP spid="9" grpId="3"/>
      <p:bldP spid="9" grpId="4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0" y="572726"/>
            <a:ext cx="12192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 录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0" y="1415827"/>
            <a:ext cx="12192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656080" y="2661920"/>
            <a:ext cx="2751455" cy="685800"/>
            <a:chOff x="2608" y="4192"/>
            <a:chExt cx="4333" cy="1080"/>
          </a:xfrm>
        </p:grpSpPr>
        <p:sp>
          <p:nvSpPr>
            <p:cNvPr id="4" name="文本框 3"/>
            <p:cNvSpPr txBox="1"/>
            <p:nvPr/>
          </p:nvSpPr>
          <p:spPr>
            <a:xfrm>
              <a:off x="3721" y="4415"/>
              <a:ext cx="322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地震灾害图</a:t>
              </a:r>
            </a:p>
          </p:txBody>
        </p:sp>
        <p:pic>
          <p:nvPicPr>
            <p:cNvPr id="17" name="图片 16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8" y="4192"/>
              <a:ext cx="1202" cy="1081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1663065" y="3789045"/>
            <a:ext cx="3802380" cy="686435"/>
            <a:chOff x="2519" y="6115"/>
            <a:chExt cx="5988" cy="1081"/>
          </a:xfrm>
        </p:grpSpPr>
        <p:sp>
          <p:nvSpPr>
            <p:cNvPr id="5" name="文本框 4"/>
            <p:cNvSpPr txBox="1"/>
            <p:nvPr/>
          </p:nvSpPr>
          <p:spPr>
            <a:xfrm>
              <a:off x="3621" y="6374"/>
              <a:ext cx="488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地震是怎么发生的</a:t>
              </a:r>
            </a:p>
          </p:txBody>
        </p:sp>
        <p:pic>
          <p:nvPicPr>
            <p:cNvPr id="18" name="图片 17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9" y="6115"/>
              <a:ext cx="1202" cy="1081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663065" y="4922520"/>
            <a:ext cx="4163060" cy="685800"/>
            <a:chOff x="2619" y="7752"/>
            <a:chExt cx="6556" cy="1080"/>
          </a:xfrm>
        </p:grpSpPr>
        <p:sp>
          <p:nvSpPr>
            <p:cNvPr id="7" name="文本框 6"/>
            <p:cNvSpPr txBox="1"/>
            <p:nvPr/>
          </p:nvSpPr>
          <p:spPr>
            <a:xfrm>
              <a:off x="3721" y="7954"/>
              <a:ext cx="545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绝不要轻信地震谣言</a:t>
              </a:r>
            </a:p>
          </p:txBody>
        </p:sp>
        <p:pic>
          <p:nvPicPr>
            <p:cNvPr id="19" name="图片 18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9" y="7752"/>
              <a:ext cx="1202" cy="1081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6849110" y="3034030"/>
            <a:ext cx="3739515" cy="808355"/>
            <a:chOff x="10786" y="4778"/>
            <a:chExt cx="5889" cy="1273"/>
          </a:xfrm>
        </p:grpSpPr>
        <p:sp>
          <p:nvSpPr>
            <p:cNvPr id="10" name="文本框 9"/>
            <p:cNvSpPr txBox="1"/>
            <p:nvPr/>
          </p:nvSpPr>
          <p:spPr>
            <a:xfrm>
              <a:off x="12009" y="5229"/>
              <a:ext cx="466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一般的避震常识</a:t>
              </a:r>
            </a:p>
          </p:txBody>
        </p:sp>
        <p:pic>
          <p:nvPicPr>
            <p:cNvPr id="20" name="图片 19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86" y="4778"/>
              <a:ext cx="1202" cy="108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6842760" y="4361180"/>
            <a:ext cx="3649345" cy="689610"/>
            <a:chOff x="10776" y="6868"/>
            <a:chExt cx="5747" cy="1086"/>
          </a:xfrm>
        </p:grpSpPr>
        <p:sp>
          <p:nvSpPr>
            <p:cNvPr id="11" name="文本框 10"/>
            <p:cNvSpPr txBox="1"/>
            <p:nvPr/>
          </p:nvSpPr>
          <p:spPr>
            <a:xfrm>
              <a:off x="12009" y="7132"/>
              <a:ext cx="451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制作家庭应急包</a:t>
              </a:r>
            </a:p>
          </p:txBody>
        </p:sp>
        <p:pic>
          <p:nvPicPr>
            <p:cNvPr id="21" name="图片 20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6" y="6868"/>
              <a:ext cx="1202" cy="1081"/>
            </a:xfrm>
            <a:prstGeom prst="rect">
              <a:avLst/>
            </a:prstGeom>
          </p:spPr>
        </p:pic>
      </p:grpSp>
    </p:spTree>
  </p:cSld>
  <p:clrMapOvr>
    <a:masterClrMapping/>
  </p:clrMapOvr>
  <p:transition advTm="65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  <p:bldP spid="14" grpId="3"/>
      <p:bldP spid="14" grpId="4"/>
      <p:bldP spid="14" grpId="5"/>
      <p:bldP spid="14" grpId="6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48000">
              <a:srgbClr val="FFFBF1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CBDE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80" y="3474085"/>
            <a:ext cx="12156440" cy="3408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780" y="1439545"/>
            <a:ext cx="12157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3600">
                <a:solidFill>
                  <a:srgbClr val="6FB632"/>
                </a:solidFill>
                <a:latin typeface="微软雅黑" panose="020B0503020204020204" charset="-122"/>
                <a:ea typeface="微软雅黑" panose="020B0503020204020204" charset="-122"/>
              </a:rPr>
              <a:t>第一部分</a:t>
            </a: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4595" y="-214630"/>
            <a:ext cx="1704975" cy="19202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780" y="2317750"/>
            <a:ext cx="121564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地震灾害图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716145" y="2280920"/>
            <a:ext cx="2715895" cy="63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729480" y="3115310"/>
            <a:ext cx="2730500" cy="762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76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2589530" cy="685800"/>
            <a:chOff x="549" y="651"/>
            <a:chExt cx="4078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304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地震灾害图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sp>
        <p:nvSpPr>
          <p:cNvPr id="24" name="圆角矩形 23"/>
          <p:cNvSpPr/>
          <p:nvPr/>
        </p:nvSpPr>
        <p:spPr>
          <a:xfrm>
            <a:off x="1070610" y="2247900"/>
            <a:ext cx="3088005" cy="2309495"/>
          </a:xfrm>
          <a:prstGeom prst="roundRect">
            <a:avLst/>
          </a:prstGeom>
          <a:blipFill rotWithShape="1">
            <a:blip r:embed="rId4" cstate="print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reflection blurRad="6350" stA="50000" endA="300" endPos="10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4535805" y="2247900"/>
            <a:ext cx="3088005" cy="2309495"/>
          </a:xfrm>
          <a:prstGeom prst="roundRect">
            <a:avLst/>
          </a:prstGeom>
          <a:blipFill rotWithShape="1">
            <a:blip r:embed="rId5" cstate="print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reflection blurRad="6350" stA="50000" endA="300" endPos="10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8014970" y="2247900"/>
            <a:ext cx="3088005" cy="2309495"/>
          </a:xfrm>
          <a:prstGeom prst="roundRect">
            <a:avLst/>
          </a:prstGeom>
          <a:blipFill rotWithShape="1">
            <a:blip r:embed="rId6" cstate="print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reflection blurRad="6350" stA="50000" endA="300" endPos="10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24" name="TextBox 3"/>
          <p:cNvSpPr txBox="1"/>
          <p:nvPr/>
        </p:nvSpPr>
        <p:spPr>
          <a:xfrm>
            <a:off x="5447665" y="5051425"/>
            <a:ext cx="129667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zh-CN" sz="2000" dirty="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</a:rPr>
              <a:t>交通瘫痪</a:t>
            </a:r>
          </a:p>
        </p:txBody>
      </p:sp>
      <p:sp>
        <p:nvSpPr>
          <p:cNvPr id="5126" name="Text Box 4"/>
          <p:cNvSpPr txBox="1"/>
          <p:nvPr/>
        </p:nvSpPr>
        <p:spPr>
          <a:xfrm>
            <a:off x="1057275" y="5051425"/>
            <a:ext cx="3172460" cy="77787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1995</a:t>
            </a:r>
            <a:r>
              <a:rPr lang="zh-CN" altLang="en-US" sz="2000" dirty="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年日本阪神地震，</a:t>
            </a: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大桥倾倒</a:t>
            </a:r>
          </a:p>
        </p:txBody>
      </p:sp>
      <p:sp>
        <p:nvSpPr>
          <p:cNvPr id="6148" name="Text Box 3"/>
          <p:cNvSpPr txBox="1"/>
          <p:nvPr/>
        </p:nvSpPr>
        <p:spPr>
          <a:xfrm>
            <a:off x="7411720" y="5051425"/>
            <a:ext cx="4453890" cy="74104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000" dirty="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1999</a:t>
            </a:r>
            <a:r>
              <a:rPr lang="zh-CN" altLang="en-US" sz="2000" dirty="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年土耳其伊兹米特地震，</a:t>
            </a: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立交桥坍塌</a:t>
            </a:r>
          </a:p>
        </p:txBody>
      </p:sp>
    </p:spTree>
  </p:cSld>
  <p:clrMapOvr>
    <a:masterClrMapping/>
  </p:clrMapOvr>
  <p:transition advTm="42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8" presetClass="entr" presetSubtype="0" accel="10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24" grpId="3" animBg="1"/>
      <p:bldP spid="24" grpId="4" animBg="1"/>
      <p:bldP spid="24" grpId="5" animBg="1"/>
      <p:bldP spid="24" grpId="6" animBg="1"/>
      <p:bldP spid="24" grpId="7" animBg="1"/>
      <p:bldP spid="24" grpId="8" animBg="1"/>
      <p:bldP spid="24" grpId="9" animBg="1"/>
      <p:bldP spid="25" grpId="0" animBg="1"/>
      <p:bldP spid="26" grpId="0" animBg="1"/>
      <p:bldP spid="5124" grpId="0"/>
      <p:bldP spid="5126" grpId="0"/>
      <p:bldP spid="5126" grpId="1"/>
      <p:bldP spid="5126" grpId="2"/>
      <p:bldP spid="5126" grpId="3"/>
      <p:bldP spid="6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48000">
              <a:srgbClr val="FFFBF1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CBDE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80" y="3474085"/>
            <a:ext cx="12156440" cy="3408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780" y="1439545"/>
            <a:ext cx="12157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3600">
                <a:solidFill>
                  <a:srgbClr val="6FB632"/>
                </a:solidFill>
                <a:latin typeface="微软雅黑" panose="020B0503020204020204" charset="-122"/>
                <a:ea typeface="微软雅黑" panose="020B0503020204020204" charset="-122"/>
              </a:rPr>
              <a:t>第二部分</a:t>
            </a: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4595" y="-214630"/>
            <a:ext cx="1704975" cy="19202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780" y="2317750"/>
            <a:ext cx="121564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地震是怎么发生的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3909695" y="2280920"/>
            <a:ext cx="435419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930015" y="3128010"/>
            <a:ext cx="435419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67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2617470" cy="685800"/>
            <a:chOff x="549" y="651"/>
            <a:chExt cx="4122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309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地球的构造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4623435" y="1325880"/>
            <a:ext cx="5981700" cy="4092575"/>
            <a:chOff x="7281" y="2088"/>
            <a:chExt cx="9420" cy="6445"/>
          </a:xfrm>
        </p:grpSpPr>
        <p:sp>
          <p:nvSpPr>
            <p:cNvPr id="4" name="矩形 3"/>
            <p:cNvSpPr/>
            <p:nvPr/>
          </p:nvSpPr>
          <p:spPr>
            <a:xfrm>
              <a:off x="7436" y="4481"/>
              <a:ext cx="9069" cy="405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  <a:effectLst>
              <a:innerShdw blurRad="228600" dist="508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 descr="fa443840cbd5d5b8e0b9e6af93e92bf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81" y="2088"/>
              <a:ext cx="9421" cy="4200"/>
            </a:xfrm>
            <a:prstGeom prst="rect">
              <a:avLst/>
            </a:prstGeom>
          </p:spPr>
        </p:pic>
      </p:grpSp>
      <p:sp>
        <p:nvSpPr>
          <p:cNvPr id="8194" name="Rectangle 2"/>
          <p:cNvSpPr>
            <a:spLocks noGrp="1"/>
          </p:cNvSpPr>
          <p:nvPr>
            <p:ph type="ctrTitle"/>
          </p:nvPr>
        </p:nvSpPr>
        <p:spPr>
          <a:xfrm>
            <a:off x="4938395" y="3273425"/>
            <a:ext cx="5353050" cy="1511300"/>
          </a:xfrm>
        </p:spPr>
        <p:txBody>
          <a:bodyPr vert="horz" wrap="square" lIns="91440" tIns="45720" rIns="91440" bIns="45720" anchor="ctr">
            <a:normAutofit fontScale="90000"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zh-CN" sz="2400" kern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j-cs"/>
              </a:rPr>
              <a:t>地球的外层是地壳，地壳之下是地幔和地核，它们的分层结构就象鸡蛋的蛋壳、蛋清和蛋黄。</a:t>
            </a:r>
          </a:p>
        </p:txBody>
      </p:sp>
      <p:pic>
        <p:nvPicPr>
          <p:cNvPr id="6" name="图片 5" descr="图片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9475" y="4454525"/>
            <a:ext cx="1857375" cy="1857375"/>
          </a:xfrm>
          <a:prstGeom prst="rect">
            <a:avLst/>
          </a:prstGeom>
        </p:spPr>
      </p:pic>
      <p:pic>
        <p:nvPicPr>
          <p:cNvPr id="8196" name="Picture 2" descr="http://www.e-museum.com.cn/dmsa/nature/universe/images/2006/8/21/45009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6630" y="2282825"/>
            <a:ext cx="2319020" cy="1821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下弧形箭头 11"/>
          <p:cNvSpPr/>
          <p:nvPr/>
        </p:nvSpPr>
        <p:spPr>
          <a:xfrm rot="1680000" flipH="1">
            <a:off x="2244725" y="4560570"/>
            <a:ext cx="1198245" cy="422910"/>
          </a:xfrm>
          <a:prstGeom prst="curvedUpArrow">
            <a:avLst/>
          </a:prstGeom>
          <a:solidFill>
            <a:srgbClr val="72B433"/>
          </a:solidFill>
          <a:ln>
            <a:solidFill>
              <a:srgbClr val="72B4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3" name="图片 12" descr="248288a694d7a183367fb0367a596b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1430" y="6165850"/>
            <a:ext cx="12200255" cy="702310"/>
          </a:xfrm>
          <a:prstGeom prst="rect">
            <a:avLst/>
          </a:prstGeom>
        </p:spPr>
      </p:pic>
    </p:spTree>
  </p:cSld>
  <p:clrMapOvr>
    <a:masterClrMapping/>
  </p:clrMapOvr>
  <p:transition advTm="545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12" grpId="0" animBg="1"/>
      <p:bldP spid="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3632200" cy="685800"/>
            <a:chOff x="549" y="651"/>
            <a:chExt cx="5720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468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地震是怎么发生的？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pic>
        <p:nvPicPr>
          <p:cNvPr id="9220" name="Picture 3" descr="recon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3935" y="1436370"/>
            <a:ext cx="3703320" cy="3013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" name="组合 16"/>
          <p:cNvGrpSpPr/>
          <p:nvPr/>
        </p:nvGrpSpPr>
        <p:grpSpPr>
          <a:xfrm>
            <a:off x="6257925" y="1153160"/>
            <a:ext cx="3106420" cy="2444115"/>
            <a:chOff x="10191" y="1375"/>
            <a:chExt cx="4892" cy="3849"/>
          </a:xfrm>
        </p:grpSpPr>
        <p:grpSp>
          <p:nvGrpSpPr>
            <p:cNvPr id="11" name="组合 10"/>
            <p:cNvGrpSpPr/>
            <p:nvPr/>
          </p:nvGrpSpPr>
          <p:grpSpPr>
            <a:xfrm>
              <a:off x="10191" y="1375"/>
              <a:ext cx="4892" cy="3021"/>
              <a:chOff x="10191" y="934"/>
              <a:chExt cx="4892" cy="3021"/>
            </a:xfrm>
          </p:grpSpPr>
          <p:sp>
            <p:nvSpPr>
              <p:cNvPr id="10" name="云形 9"/>
              <p:cNvSpPr/>
              <p:nvPr/>
            </p:nvSpPr>
            <p:spPr>
              <a:xfrm>
                <a:off x="10286" y="934"/>
                <a:ext cx="4797" cy="2738"/>
              </a:xfrm>
              <a:prstGeom prst="cloud">
                <a:avLst/>
              </a:prstGeom>
              <a:solidFill>
                <a:srgbClr val="72B433"/>
              </a:solidFill>
              <a:ln>
                <a:solidFill>
                  <a:srgbClr val="72B4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云形 7"/>
              <p:cNvSpPr/>
              <p:nvPr/>
            </p:nvSpPr>
            <p:spPr>
              <a:xfrm>
                <a:off x="10191" y="1217"/>
                <a:ext cx="4797" cy="2738"/>
              </a:xfrm>
              <a:prstGeom prst="cloud">
                <a:avLst/>
              </a:prstGeom>
              <a:solidFill>
                <a:schemeClr val="bg1"/>
              </a:solidFill>
              <a:ln w="28575">
                <a:solidFill>
                  <a:srgbClr val="72B4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0639" y="1828"/>
                <a:ext cx="3788" cy="1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0" indent="0" algn="ctr" eaLnBrk="1" hangingPunct="1">
                  <a:spcBef>
                    <a:spcPct val="0"/>
                  </a:spcBef>
                  <a:buNone/>
                </a:pP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7</a:t>
                </a: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大洲在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2</a:t>
                </a: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亿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4</a:t>
                </a: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千万年前，还是一个完整的大陆。</a:t>
                </a:r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13224" y="4396"/>
              <a:ext cx="438" cy="416"/>
            </a:xfrm>
            <a:prstGeom prst="ellipse">
              <a:avLst/>
            </a:prstGeom>
            <a:noFill/>
            <a:ln w="38100">
              <a:solidFill>
                <a:srgbClr val="72B433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3679" y="4896"/>
              <a:ext cx="345" cy="328"/>
            </a:xfrm>
            <a:prstGeom prst="ellipse">
              <a:avLst/>
            </a:prstGeom>
            <a:noFill/>
            <a:ln w="38100">
              <a:solidFill>
                <a:srgbClr val="72B433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 descr="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75370" y="3217545"/>
            <a:ext cx="3328035" cy="4185920"/>
          </a:xfrm>
          <a:prstGeom prst="rect">
            <a:avLst/>
          </a:prstGeom>
        </p:spPr>
      </p:pic>
      <p:pic>
        <p:nvPicPr>
          <p:cNvPr id="9218" name="图片 2" descr="http://underseas.cn/image/bottom/platedriven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7385" y="4209415"/>
            <a:ext cx="2936240" cy="22028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Tm="43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8615" y="413385"/>
            <a:ext cx="3632200" cy="685800"/>
            <a:chOff x="549" y="651"/>
            <a:chExt cx="5720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468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地震是怎么发生的？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1879600" y="2034540"/>
            <a:ext cx="4330065" cy="2868295"/>
            <a:chOff x="1665" y="2692"/>
            <a:chExt cx="8826" cy="5522"/>
          </a:xfrm>
        </p:grpSpPr>
        <p:sp>
          <p:nvSpPr>
            <p:cNvPr id="7" name="剪去单角的矩形 6"/>
            <p:cNvSpPr/>
            <p:nvPr/>
          </p:nvSpPr>
          <p:spPr>
            <a:xfrm>
              <a:off x="1665" y="2692"/>
              <a:ext cx="8827" cy="5522"/>
            </a:xfrm>
            <a:prstGeom prst="snip1Rect">
              <a:avLst/>
            </a:prstGeom>
            <a:noFill/>
            <a:ln w="76200">
              <a:solidFill>
                <a:srgbClr val="72B433"/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剪去单角的矩形 5"/>
            <p:cNvSpPr/>
            <p:nvPr/>
          </p:nvSpPr>
          <p:spPr>
            <a:xfrm>
              <a:off x="1898" y="2956"/>
              <a:ext cx="8363" cy="4974"/>
            </a:xfrm>
            <a:prstGeom prst="snip1Rect">
              <a:avLst/>
            </a:prstGeom>
            <a:noFill/>
            <a:ln w="12700">
              <a:solidFill>
                <a:schemeClr val="bg2">
                  <a:lumMod val="50000"/>
                </a:schemeClr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剪去单角的矩形 1"/>
            <p:cNvSpPr/>
            <p:nvPr/>
          </p:nvSpPr>
          <p:spPr>
            <a:xfrm>
              <a:off x="2051" y="3123"/>
              <a:ext cx="8062" cy="4600"/>
            </a:xfrm>
            <a:prstGeom prst="snip1Rect">
              <a:avLst/>
            </a:prstGeom>
            <a:blipFill rotWithShape="1">
              <a:blip r:embed="rId4" cstate="print"/>
              <a:stretch>
                <a:fillRect/>
              </a:stretch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34380" y="3085465"/>
            <a:ext cx="4330700" cy="2867660"/>
            <a:chOff x="9188" y="4859"/>
            <a:chExt cx="6820" cy="4516"/>
          </a:xfrm>
        </p:grpSpPr>
        <p:sp>
          <p:nvSpPr>
            <p:cNvPr id="22" name="剪去单角的矩形 21"/>
            <p:cNvSpPr/>
            <p:nvPr/>
          </p:nvSpPr>
          <p:spPr>
            <a:xfrm>
              <a:off x="9188" y="4859"/>
              <a:ext cx="6820" cy="4517"/>
            </a:xfrm>
            <a:prstGeom prst="snip1Rect">
              <a:avLst/>
            </a:prstGeom>
            <a:noFill/>
            <a:ln w="76200">
              <a:solidFill>
                <a:srgbClr val="72B433"/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剪去单角的矩形 23"/>
            <p:cNvSpPr/>
            <p:nvPr/>
          </p:nvSpPr>
          <p:spPr>
            <a:xfrm>
              <a:off x="9368" y="5076"/>
              <a:ext cx="6461" cy="4069"/>
            </a:xfrm>
            <a:prstGeom prst="snip1Rect">
              <a:avLst/>
            </a:prstGeom>
            <a:noFill/>
            <a:ln w="12700">
              <a:solidFill>
                <a:schemeClr val="bg2">
                  <a:lumMod val="50000"/>
                </a:schemeClr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剪去单角的矩形 24"/>
            <p:cNvSpPr/>
            <p:nvPr/>
          </p:nvSpPr>
          <p:spPr>
            <a:xfrm>
              <a:off x="9487" y="5212"/>
              <a:ext cx="6228" cy="3763"/>
            </a:xfrm>
            <a:prstGeom prst="snip1Rect">
              <a:avLst/>
            </a:prstGeom>
            <a:blipFill rotWithShape="1">
              <a:blip r:embed="rId5" cstate="print"/>
              <a:stretch>
                <a:fillRect/>
              </a:stretch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advTm="260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3326130" cy="685800"/>
            <a:chOff x="549" y="651"/>
            <a:chExt cx="5238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420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中国地震烈度表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 rot="240000">
            <a:off x="4484370" y="2087880"/>
            <a:ext cx="3630295" cy="4735830"/>
            <a:chOff x="6654" y="4801"/>
            <a:chExt cx="6638" cy="5900"/>
          </a:xfrm>
        </p:grpSpPr>
        <p:pic>
          <p:nvPicPr>
            <p:cNvPr id="3" name="图片 2" descr="35de8498aeab7bf4fd315fd11821b91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54" y="4801"/>
              <a:ext cx="6639" cy="5901"/>
            </a:xfrm>
            <a:prstGeom prst="rect">
              <a:avLst/>
            </a:prstGeom>
          </p:spPr>
        </p:pic>
        <p:sp>
          <p:nvSpPr>
            <p:cNvPr id="6" name="任意多边形 5"/>
            <p:cNvSpPr/>
            <p:nvPr/>
          </p:nvSpPr>
          <p:spPr>
            <a:xfrm>
              <a:off x="6950" y="5076"/>
              <a:ext cx="6083" cy="4317"/>
            </a:xfrm>
            <a:custGeom>
              <a:avLst/>
              <a:gdLst>
                <a:gd name="connsiteX0" fmla="*/ 56 w 6083"/>
                <a:gd name="connsiteY0" fmla="*/ 56 h 4317"/>
                <a:gd name="connsiteX1" fmla="*/ 6083 w 6083"/>
                <a:gd name="connsiteY1" fmla="*/ 0 h 4317"/>
                <a:gd name="connsiteX2" fmla="*/ 5942 w 6083"/>
                <a:gd name="connsiteY2" fmla="*/ 4317 h 4317"/>
                <a:gd name="connsiteX3" fmla="*/ 0 w 6083"/>
                <a:gd name="connsiteY3" fmla="*/ 4261 h 4317"/>
                <a:gd name="connsiteX4" fmla="*/ 56 w 6083"/>
                <a:gd name="connsiteY4" fmla="*/ 56 h 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83" h="4317">
                  <a:moveTo>
                    <a:pt x="56" y="56"/>
                  </a:moveTo>
                  <a:lnTo>
                    <a:pt x="6083" y="0"/>
                  </a:lnTo>
                  <a:cubicBezTo>
                    <a:pt x="6036" y="1439"/>
                    <a:pt x="5970" y="2943"/>
                    <a:pt x="5942" y="4317"/>
                  </a:cubicBezTo>
                  <a:lnTo>
                    <a:pt x="0" y="4261"/>
                  </a:lnTo>
                  <a:cubicBezTo>
                    <a:pt x="140" y="2775"/>
                    <a:pt x="252" y="1570"/>
                    <a:pt x="56" y="56"/>
                  </a:cubicBezTo>
                  <a:close/>
                </a:path>
              </a:pathLst>
            </a:custGeom>
            <a:blipFill rotWithShape="1">
              <a:blip r:embed="rId5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21420000">
            <a:off x="7748270" y="2618105"/>
            <a:ext cx="3288030" cy="4286885"/>
            <a:chOff x="12600" y="4936"/>
            <a:chExt cx="6638" cy="5900"/>
          </a:xfrm>
        </p:grpSpPr>
        <p:pic>
          <p:nvPicPr>
            <p:cNvPr id="9" name="图片 8" descr="35de8498aeab7bf4fd315fd11821b91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00" y="4936"/>
              <a:ext cx="6639" cy="5901"/>
            </a:xfrm>
            <a:prstGeom prst="rect">
              <a:avLst/>
            </a:prstGeom>
          </p:spPr>
        </p:pic>
        <p:sp>
          <p:nvSpPr>
            <p:cNvPr id="10" name="任意多边形 9"/>
            <p:cNvSpPr/>
            <p:nvPr/>
          </p:nvSpPr>
          <p:spPr>
            <a:xfrm>
              <a:off x="12896" y="5211"/>
              <a:ext cx="6083" cy="4317"/>
            </a:xfrm>
            <a:custGeom>
              <a:avLst/>
              <a:gdLst>
                <a:gd name="connsiteX0" fmla="*/ 56 w 6083"/>
                <a:gd name="connsiteY0" fmla="*/ 56 h 4317"/>
                <a:gd name="connsiteX1" fmla="*/ 6083 w 6083"/>
                <a:gd name="connsiteY1" fmla="*/ 0 h 4317"/>
                <a:gd name="connsiteX2" fmla="*/ 5942 w 6083"/>
                <a:gd name="connsiteY2" fmla="*/ 4317 h 4317"/>
                <a:gd name="connsiteX3" fmla="*/ 0 w 6083"/>
                <a:gd name="connsiteY3" fmla="*/ 4261 h 4317"/>
                <a:gd name="connsiteX4" fmla="*/ 56 w 6083"/>
                <a:gd name="connsiteY4" fmla="*/ 56 h 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83" h="4317">
                  <a:moveTo>
                    <a:pt x="56" y="56"/>
                  </a:moveTo>
                  <a:lnTo>
                    <a:pt x="6083" y="0"/>
                  </a:lnTo>
                  <a:cubicBezTo>
                    <a:pt x="6036" y="1439"/>
                    <a:pt x="5970" y="2943"/>
                    <a:pt x="5942" y="4317"/>
                  </a:cubicBezTo>
                  <a:lnTo>
                    <a:pt x="0" y="4261"/>
                  </a:lnTo>
                  <a:cubicBezTo>
                    <a:pt x="140" y="2775"/>
                    <a:pt x="252" y="1570"/>
                    <a:pt x="56" y="56"/>
                  </a:cubicBezTo>
                  <a:close/>
                </a:path>
              </a:pathLst>
            </a:custGeom>
            <a:blipFill rotWithShape="1">
              <a:blip r:embed="rId6" cstate="print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 descr="605aca6b0c68b289f57e8593fdb270ae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7535" y="3583305"/>
            <a:ext cx="2790825" cy="3283585"/>
          </a:xfrm>
          <a:prstGeom prst="rect">
            <a:avLst/>
          </a:prstGeom>
        </p:spPr>
      </p:pic>
    </p:spTree>
  </p:cSld>
  <p:clrMapOvr>
    <a:masterClrMapping/>
  </p:clrMapOvr>
  <p:transition advTm="43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3326130" cy="685800"/>
            <a:chOff x="549" y="651"/>
            <a:chExt cx="5238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420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全球地震统计情况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graphicFrame>
        <p:nvGraphicFramePr>
          <p:cNvPr id="3" name="图表 2"/>
          <p:cNvGraphicFramePr/>
          <p:nvPr/>
        </p:nvGraphicFramePr>
        <p:xfrm>
          <a:off x="1407795" y="2097405"/>
          <a:ext cx="343154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6317615" y="2048510"/>
            <a:ext cx="4450080" cy="3249295"/>
            <a:chOff x="9949" y="2834"/>
            <a:chExt cx="7008" cy="5117"/>
          </a:xfrm>
        </p:grpSpPr>
        <p:sp>
          <p:nvSpPr>
            <p:cNvPr id="4" name="矩形 3"/>
            <p:cNvSpPr/>
            <p:nvPr/>
          </p:nvSpPr>
          <p:spPr>
            <a:xfrm>
              <a:off x="10791" y="2849"/>
              <a:ext cx="6166" cy="5102"/>
            </a:xfrm>
            <a:prstGeom prst="rect">
              <a:avLst/>
            </a:prstGeom>
            <a:noFill/>
            <a:ln w="19050">
              <a:solidFill>
                <a:srgbClr val="80BB46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0342" y="2834"/>
              <a:ext cx="448" cy="5117"/>
            </a:xfrm>
            <a:prstGeom prst="rect">
              <a:avLst/>
            </a:prstGeom>
            <a:solidFill>
              <a:srgbClr val="80BB46"/>
            </a:solidFill>
            <a:ln>
              <a:solidFill>
                <a:srgbClr val="80BB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流程图: 合并 6"/>
            <p:cNvSpPr/>
            <p:nvPr/>
          </p:nvSpPr>
          <p:spPr>
            <a:xfrm rot="5400000">
              <a:off x="9865" y="4964"/>
              <a:ext cx="561" cy="393"/>
            </a:xfrm>
            <a:prstGeom prst="flowChartMerge">
              <a:avLst/>
            </a:prstGeom>
            <a:solidFill>
              <a:srgbClr val="80BB46"/>
            </a:solidFill>
            <a:ln>
              <a:solidFill>
                <a:srgbClr val="80BB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127" y="3279"/>
              <a:ext cx="5549" cy="4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50000"/>
                </a:lnSpc>
              </a:pPr>
              <a:r>
                <a:rPr lang="zh-CN" altLang="en-US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每年发生地震约</a:t>
              </a:r>
              <a:r>
                <a:rPr lang="en-US" altLang="zh-CN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500</a:t>
              </a:r>
              <a:r>
                <a:rPr lang="zh-CN" altLang="en-US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万次，有感地震</a:t>
              </a:r>
              <a:r>
                <a:rPr lang="en-US" altLang="zh-CN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</a:t>
              </a:r>
              <a:r>
                <a:rPr lang="zh-CN" altLang="en-US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万次左右。其中：</a:t>
              </a:r>
              <a:r>
                <a:rPr lang="en-US" altLang="zh-CN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6~7</a:t>
              </a:r>
              <a:r>
                <a:rPr lang="zh-CN" altLang="en-US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级地震</a:t>
              </a:r>
              <a:r>
                <a:rPr lang="en-US" altLang="zh-CN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120</a:t>
              </a:r>
              <a:r>
                <a:rPr lang="zh-CN" altLang="en-US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次左右，</a:t>
              </a:r>
              <a:r>
                <a:rPr lang="en-US" altLang="zh-CN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7~8</a:t>
              </a:r>
              <a:r>
                <a:rPr lang="zh-CN" altLang="en-US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级地震</a:t>
              </a:r>
              <a:r>
                <a:rPr lang="en-US" altLang="zh-CN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</a:t>
              </a:r>
              <a:r>
                <a:rPr lang="zh-CN" altLang="en-US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次左右，</a:t>
              </a:r>
              <a:r>
                <a:rPr lang="en-US" altLang="zh-CN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</a:t>
              </a:r>
              <a:r>
                <a:rPr lang="zh-CN" altLang="en-US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级以上地震</a:t>
              </a:r>
              <a:r>
                <a:rPr lang="en-US" altLang="zh-CN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1~2</a:t>
              </a:r>
              <a:r>
                <a:rPr lang="zh-CN" altLang="en-US" sz="2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次。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011045" y="2934335"/>
            <a:ext cx="22256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人感觉不到的地震占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99%</a:t>
            </a:r>
          </a:p>
        </p:txBody>
      </p:sp>
      <p:cxnSp>
        <p:nvCxnSpPr>
          <p:cNvPr id="11" name="肘形连接符 10"/>
          <p:cNvCxnSpPr/>
          <p:nvPr/>
        </p:nvCxnSpPr>
        <p:spPr>
          <a:xfrm rot="5400000" flipV="1">
            <a:off x="3986530" y="4984750"/>
            <a:ext cx="800735" cy="765175"/>
          </a:xfrm>
          <a:prstGeom prst="bentConnector3">
            <a:avLst>
              <a:gd name="adj1" fmla="val 50040"/>
            </a:avLst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075430" y="5750560"/>
            <a:ext cx="18694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有感地震占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1%</a:t>
            </a:r>
          </a:p>
        </p:txBody>
      </p:sp>
      <p:pic>
        <p:nvPicPr>
          <p:cNvPr id="13" name="图片 12" descr="248288a694d7a183367fb0367a596b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1430" y="6165850"/>
            <a:ext cx="12200255" cy="702310"/>
          </a:xfrm>
          <a:prstGeom prst="rect">
            <a:avLst/>
          </a:prstGeom>
        </p:spPr>
      </p:pic>
    </p:spTree>
  </p:cSld>
  <p:clrMapOvr>
    <a:masterClrMapping/>
  </p:clrMapOvr>
  <p:transition advTm="617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48000">
              <a:srgbClr val="FFFBF1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CBDE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80" y="3474085"/>
            <a:ext cx="12156440" cy="3408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780" y="1439545"/>
            <a:ext cx="12157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3600">
                <a:solidFill>
                  <a:srgbClr val="6FB632"/>
                </a:solidFill>
                <a:latin typeface="微软雅黑" panose="020B0503020204020204" charset="-122"/>
                <a:ea typeface="微软雅黑" panose="020B0503020204020204" charset="-122"/>
              </a:rPr>
              <a:t>第三部分</a:t>
            </a: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4595" y="-214630"/>
            <a:ext cx="1704975" cy="19202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780" y="2317750"/>
            <a:ext cx="121564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绝不要轻信地震谣言</a:t>
            </a:r>
            <a:endParaRPr lang="zh-CN" altLang="en-US" sz="4400">
              <a:solidFill>
                <a:srgbClr val="72B4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616325" y="2280920"/>
            <a:ext cx="49663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609975" y="3141345"/>
            <a:ext cx="49663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8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3326130" cy="685800"/>
            <a:chOff x="549" y="651"/>
            <a:chExt cx="5238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420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地震谣言的特点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pic>
        <p:nvPicPr>
          <p:cNvPr id="3" name="图片 2" descr="1a65d97d41a2ba391c491d66cf8fbb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8755" y="1341755"/>
            <a:ext cx="4173855" cy="417385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730375" y="1673860"/>
            <a:ext cx="2329180" cy="1677035"/>
            <a:chOff x="2725" y="2825"/>
            <a:chExt cx="3668" cy="2641"/>
          </a:xfrm>
        </p:grpSpPr>
        <p:sp>
          <p:nvSpPr>
            <p:cNvPr id="4" name="文本框 3"/>
            <p:cNvSpPr txBox="1"/>
            <p:nvPr/>
          </p:nvSpPr>
          <p:spPr>
            <a:xfrm>
              <a:off x="3607" y="2825"/>
              <a:ext cx="195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具体性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725" y="3811"/>
              <a:ext cx="3668" cy="1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往往把地震预报得非常具体，时间、地点和震级非常准确而具体。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549640" y="1673860"/>
            <a:ext cx="2329180" cy="1676400"/>
            <a:chOff x="13464" y="2636"/>
            <a:chExt cx="3668" cy="2640"/>
          </a:xfrm>
        </p:grpSpPr>
        <p:sp>
          <p:nvSpPr>
            <p:cNvPr id="12" name="文本框 11"/>
            <p:cNvSpPr txBox="1"/>
            <p:nvPr/>
          </p:nvSpPr>
          <p:spPr>
            <a:xfrm>
              <a:off x="14323" y="2636"/>
              <a:ext cx="195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夸大性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3464" y="3622"/>
              <a:ext cx="3668" cy="1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常常把地震灾害夸大，说什么地震时山崩地裂等。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730375" y="4118610"/>
            <a:ext cx="2437765" cy="1997075"/>
            <a:chOff x="2725" y="2825"/>
            <a:chExt cx="3839" cy="3145"/>
          </a:xfrm>
        </p:grpSpPr>
        <p:sp>
          <p:nvSpPr>
            <p:cNvPr id="15" name="文本框 14"/>
            <p:cNvSpPr txBox="1"/>
            <p:nvPr/>
          </p:nvSpPr>
          <p:spPr>
            <a:xfrm>
              <a:off x="2725" y="2825"/>
              <a:ext cx="383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迷信或神秘色彩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725" y="3811"/>
              <a:ext cx="3668" cy="2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3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例如说世界末日到来了，导致无知的人们盲目逃亡或发生犯罪行为，甚至造成悲剧。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639810" y="4118610"/>
            <a:ext cx="2329180" cy="1996440"/>
            <a:chOff x="13606" y="6486"/>
            <a:chExt cx="3668" cy="3144"/>
          </a:xfrm>
        </p:grpSpPr>
        <p:sp>
          <p:nvSpPr>
            <p:cNvPr id="18" name="文本框 17"/>
            <p:cNvSpPr txBox="1"/>
            <p:nvPr/>
          </p:nvSpPr>
          <p:spPr>
            <a:xfrm>
              <a:off x="14323" y="6486"/>
              <a:ext cx="223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小道消息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3606" y="7472"/>
              <a:ext cx="3668" cy="2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3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如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1980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年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7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月香港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《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明报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》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称闽南泉州要发生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8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级大震，造成当地巨大恐慌等。</a:t>
              </a:r>
            </a:p>
          </p:txBody>
        </p:sp>
      </p:grpSp>
    </p:spTree>
  </p:cSld>
  <p:clrMapOvr>
    <a:masterClrMapping/>
  </p:clrMapOvr>
  <p:transition advTm="520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2463800" cy="685800"/>
            <a:chOff x="549" y="651"/>
            <a:chExt cx="3880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284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正确做法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2065655" y="1720850"/>
            <a:ext cx="8149590" cy="4260850"/>
            <a:chOff x="3253" y="2710"/>
            <a:chExt cx="12834" cy="6710"/>
          </a:xfrm>
        </p:grpSpPr>
        <p:sp>
          <p:nvSpPr>
            <p:cNvPr id="4" name="矩形 3"/>
            <p:cNvSpPr/>
            <p:nvPr/>
          </p:nvSpPr>
          <p:spPr>
            <a:xfrm>
              <a:off x="3253" y="3704"/>
              <a:ext cx="12834" cy="5716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19050">
              <a:solidFill>
                <a:srgbClr val="80BB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9136" y="2903"/>
              <a:ext cx="1514" cy="1430"/>
            </a:xfrm>
            <a:prstGeom prst="ellipse">
              <a:avLst/>
            </a:prstGeom>
            <a:solidFill>
              <a:srgbClr val="FFFBF1"/>
            </a:solidFill>
            <a:ln>
              <a:solidFill>
                <a:srgbClr val="80BB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图片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63" y="4277"/>
              <a:ext cx="12014" cy="4936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9137" y="2710"/>
              <a:ext cx="1512" cy="973"/>
            </a:xfrm>
            <a:prstGeom prst="rect">
              <a:avLst/>
            </a:prstGeom>
            <a:solidFill>
              <a:srgbClr val="FFFBF1"/>
            </a:solidFill>
            <a:ln>
              <a:solidFill>
                <a:srgbClr val="FFFB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 descr="点赞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08675" y="1748790"/>
            <a:ext cx="836930" cy="836930"/>
          </a:xfrm>
          <a:prstGeom prst="rect">
            <a:avLst/>
          </a:prstGeom>
        </p:spPr>
      </p:pic>
    </p:spTree>
  </p:cSld>
  <p:clrMapOvr>
    <a:masterClrMapping/>
  </p:clrMapOvr>
  <p:transition advTm="30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3" tmFilter="0, 0; 0.125,0.2665; 0.25,0.4; 0.375,0.465; 0.5,0.5;  0.625,0.535; 0.75,0.6; 0.875,0.7335; 1,1">
                                          <p:stCondLst>
                                            <p:cond delay="33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4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2" decel="50000">
                                          <p:stCondLst>
                                            <p:cond delay="33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4">
                                          <p:stCondLst>
                                            <p:cond delay="65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2" decel="50000">
                                          <p:stCondLst>
                                            <p:cond delay="67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4">
                                          <p:stCondLst>
                                            <p:cond delay="82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2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4">
                                          <p:stCondLst>
                                            <p:cond delay="90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2" decel="50000">
                                          <p:stCondLst>
                                            <p:cond delay="91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48000">
              <a:srgbClr val="FFFBF1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CBDE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80" y="3474085"/>
            <a:ext cx="12156440" cy="3408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780" y="1439545"/>
            <a:ext cx="12157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3600">
                <a:solidFill>
                  <a:srgbClr val="6FB632"/>
                </a:solidFill>
                <a:latin typeface="微软雅黑" panose="020B0503020204020204" charset="-122"/>
                <a:ea typeface="微软雅黑" panose="020B0503020204020204" charset="-122"/>
              </a:rPr>
              <a:t>第四部分</a:t>
            </a: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4595" y="-214630"/>
            <a:ext cx="1704975" cy="19202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415" y="2305685"/>
            <a:ext cx="121564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一般的避震常识</a:t>
            </a: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4096385" y="2274570"/>
            <a:ext cx="3928745" cy="63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4130040" y="3108325"/>
            <a:ext cx="3928745" cy="63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7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3144520" cy="685800"/>
            <a:chOff x="549" y="651"/>
            <a:chExt cx="4952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392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保持清醒最关键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7071360" y="1975485"/>
            <a:ext cx="4561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俗语说：“小震不用跑，大震跑不了。”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071360" y="2851785"/>
            <a:ext cx="4229100" cy="2609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</a:pP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如果发生地震，关键是要有清醒的头脑，镇定自若，先分析是</a:t>
            </a:r>
            <a:r>
              <a:rPr lang="zh-CN" altLang="en-US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远震还是近震</a:t>
            </a: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。近震常以上下颠簸开始，然后才左右摇摆。</a:t>
            </a:r>
            <a:r>
              <a:rPr lang="zh-CN" altLang="en-US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远震很少有上下颠簸感觉，都以左右摇摆为主</a:t>
            </a: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，而且地声脆，震动小。</a:t>
            </a:r>
            <a:r>
              <a:rPr lang="zh-CN" altLang="en-US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一般远震不必外逃</a:t>
            </a: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，因为这种地震比较轻，对人身安全不会造成威胁。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567805" y="1771015"/>
            <a:ext cx="374650" cy="600710"/>
            <a:chOff x="8852" y="2978"/>
            <a:chExt cx="590" cy="946"/>
          </a:xfrm>
        </p:grpSpPr>
        <p:sp>
          <p:nvSpPr>
            <p:cNvPr id="10" name="五边形 9"/>
            <p:cNvSpPr/>
            <p:nvPr/>
          </p:nvSpPr>
          <p:spPr>
            <a:xfrm rot="5400000">
              <a:off x="8781" y="3275"/>
              <a:ext cx="734" cy="564"/>
            </a:xfrm>
            <a:prstGeom prst="homePlate">
              <a:avLst/>
            </a:prstGeom>
            <a:solidFill>
              <a:srgbClr val="72B433"/>
            </a:solidFill>
            <a:ln>
              <a:solidFill>
                <a:srgbClr val="72B4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五边形 10"/>
            <p:cNvSpPr/>
            <p:nvPr/>
          </p:nvSpPr>
          <p:spPr>
            <a:xfrm rot="5400000">
              <a:off x="8780" y="3050"/>
              <a:ext cx="734" cy="590"/>
            </a:xfrm>
            <a:prstGeom prst="homePlate">
              <a:avLst/>
            </a:prstGeom>
            <a:solidFill>
              <a:srgbClr val="FFFBF1"/>
            </a:solidFill>
            <a:ln>
              <a:solidFill>
                <a:srgbClr val="FFFB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76695" y="2712720"/>
            <a:ext cx="374650" cy="600710"/>
            <a:chOff x="8852" y="2978"/>
            <a:chExt cx="590" cy="946"/>
          </a:xfrm>
        </p:grpSpPr>
        <p:sp>
          <p:nvSpPr>
            <p:cNvPr id="15" name="五边形 14"/>
            <p:cNvSpPr/>
            <p:nvPr/>
          </p:nvSpPr>
          <p:spPr>
            <a:xfrm rot="5400000">
              <a:off x="8781" y="3275"/>
              <a:ext cx="734" cy="564"/>
            </a:xfrm>
            <a:prstGeom prst="homePlate">
              <a:avLst/>
            </a:prstGeom>
            <a:solidFill>
              <a:srgbClr val="72B433"/>
            </a:solidFill>
            <a:ln>
              <a:solidFill>
                <a:srgbClr val="72B4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五边形 15"/>
            <p:cNvSpPr/>
            <p:nvPr/>
          </p:nvSpPr>
          <p:spPr>
            <a:xfrm rot="5400000">
              <a:off x="8780" y="3050"/>
              <a:ext cx="734" cy="590"/>
            </a:xfrm>
            <a:prstGeom prst="homePlate">
              <a:avLst/>
            </a:prstGeom>
            <a:solidFill>
              <a:srgbClr val="FFFBF1"/>
            </a:solidFill>
            <a:ln>
              <a:solidFill>
                <a:srgbClr val="FFFB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14730" y="2058035"/>
            <a:ext cx="4006850" cy="3380740"/>
            <a:chOff x="1598" y="3241"/>
            <a:chExt cx="6310" cy="5324"/>
          </a:xfrm>
        </p:grpSpPr>
        <p:sp>
          <p:nvSpPr>
            <p:cNvPr id="17" name="矩形 16"/>
            <p:cNvSpPr/>
            <p:nvPr/>
          </p:nvSpPr>
          <p:spPr>
            <a:xfrm>
              <a:off x="1598" y="3241"/>
              <a:ext cx="6310" cy="4433"/>
            </a:xfrm>
            <a:prstGeom prst="rect">
              <a:avLst/>
            </a:prstGeom>
            <a:blipFill rotWithShape="1">
              <a:blip r:embed="rId4" cstate="print"/>
              <a:stretch>
                <a:fillRect/>
              </a:stretch>
            </a:blipFill>
            <a:ln w="28575">
              <a:solidFill>
                <a:srgbClr val="72B4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599" y="7825"/>
              <a:ext cx="6290" cy="741"/>
            </a:xfrm>
            <a:prstGeom prst="rect">
              <a:avLst/>
            </a:prstGeom>
            <a:solidFill>
              <a:srgbClr val="72B433"/>
            </a:solidFill>
            <a:ln>
              <a:solidFill>
                <a:srgbClr val="72B433"/>
              </a:solidFill>
            </a:ln>
            <a:effectLst>
              <a:outerShdw blurRad="88900" kx="-1200000" algn="b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926590" y="5004435"/>
            <a:ext cx="21837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区分横波与纵波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5887720" y="1946910"/>
            <a:ext cx="0" cy="3589020"/>
          </a:xfrm>
          <a:prstGeom prst="line">
            <a:avLst/>
          </a:prstGeom>
          <a:ln>
            <a:solidFill>
              <a:srgbClr val="72B4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412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9" grpId="0"/>
      <p:bldP spid="1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2463800" cy="685800"/>
            <a:chOff x="549" y="651"/>
            <a:chExt cx="3880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284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室内避震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1383030" y="1896745"/>
            <a:ext cx="2033905" cy="1911350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994775" y="1896110"/>
            <a:ext cx="1962150" cy="1898650"/>
          </a:xfrm>
          <a:prstGeom prst="rect">
            <a:avLst/>
          </a:prstGeom>
          <a:blipFill rotWithShape="1">
            <a:blip r:embed="rId5" cstate="print"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130290" y="1896745"/>
            <a:ext cx="2740025" cy="1911350"/>
          </a:xfrm>
          <a:prstGeom prst="rect">
            <a:avLst/>
          </a:prstGeom>
          <a:blipFill rotWithShape="1">
            <a:blip r:embed="rId6" cstate="print"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515360" y="1896110"/>
            <a:ext cx="2516505" cy="1898650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83030" y="3914775"/>
            <a:ext cx="2033905" cy="1911350"/>
          </a:xfrm>
          <a:prstGeom prst="rect">
            <a:avLst/>
          </a:prstGeom>
          <a:blipFill rotWithShape="1">
            <a:blip r:embed="rId8" cstate="print"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515360" y="3927475"/>
            <a:ext cx="2516505" cy="1898650"/>
          </a:xfrm>
          <a:prstGeom prst="rect">
            <a:avLst/>
          </a:prstGeom>
          <a:blipFill rotWithShape="1">
            <a:blip r:embed="rId9" cstate="print"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30290" y="3914775"/>
            <a:ext cx="2740025" cy="1911350"/>
          </a:xfrm>
          <a:prstGeom prst="rect">
            <a:avLst/>
          </a:prstGeom>
          <a:blipFill rotWithShape="1">
            <a:blip r:embed="rId10" cstate="print"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990330" y="3927475"/>
            <a:ext cx="1962150" cy="1898650"/>
          </a:xfrm>
          <a:prstGeom prst="rect">
            <a:avLst/>
          </a:prstGeom>
          <a:blipFill rotWithShape="1">
            <a:blip r:embed="rId11" cstate="print"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8730615" y="597535"/>
            <a:ext cx="2349500" cy="960120"/>
            <a:chOff x="13749" y="941"/>
            <a:chExt cx="3700" cy="1512"/>
          </a:xfrm>
        </p:grpSpPr>
        <p:sp>
          <p:nvSpPr>
            <p:cNvPr id="20" name="文本框 19"/>
            <p:cNvSpPr txBox="1"/>
            <p:nvPr/>
          </p:nvSpPr>
          <p:spPr>
            <a:xfrm>
              <a:off x="13749" y="1017"/>
              <a:ext cx="3701" cy="1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buNone/>
              </a:pP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就地就近</a:t>
              </a:r>
            </a:p>
            <a:p>
              <a:pPr algn="ctr" fontAlgn="auto">
                <a:lnSpc>
                  <a:spcPct val="130000"/>
                </a:lnSpc>
                <a:spcBef>
                  <a:spcPts val="0"/>
                </a:spcBef>
                <a:buNone/>
              </a:pPr>
              <a:r>
                <a:rPr lang="zh-CN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保护自己</a:t>
              </a:r>
            </a:p>
          </p:txBody>
        </p:sp>
        <p:sp>
          <p:nvSpPr>
            <p:cNvPr id="11" name="椭圆形标注 10"/>
            <p:cNvSpPr/>
            <p:nvPr/>
          </p:nvSpPr>
          <p:spPr>
            <a:xfrm>
              <a:off x="13903" y="941"/>
              <a:ext cx="3352" cy="1512"/>
            </a:xfrm>
            <a:prstGeom prst="wedgeEllipseCallout">
              <a:avLst/>
            </a:prstGeom>
            <a:noFill/>
            <a:ln w="28575">
              <a:solidFill>
                <a:srgbClr val="92D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advTm="414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2" grpId="0" animBg="1"/>
      <p:bldP spid="13" grpId="0" animBg="1"/>
      <p:bldP spid="18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2463800" cy="685800"/>
            <a:chOff x="549" y="651"/>
            <a:chExt cx="3880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284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室内避震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pic>
        <p:nvPicPr>
          <p:cNvPr id="6" name="图片 5" descr="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04670" y="2237740"/>
            <a:ext cx="3213100" cy="259016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192010" y="1261745"/>
            <a:ext cx="2963545" cy="1460500"/>
          </a:xfrm>
          <a:prstGeom prst="rect">
            <a:avLst/>
          </a:prstGeom>
          <a:blipFill rotWithShape="1"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192010" y="2849245"/>
            <a:ext cx="2963545" cy="1460500"/>
          </a:xfrm>
          <a:prstGeom prst="rect">
            <a:avLst/>
          </a:prstGeom>
          <a:blipFill rotWithShape="1"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192010" y="4451350"/>
            <a:ext cx="2963545" cy="1460500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942205" y="3495040"/>
            <a:ext cx="2115185" cy="74930"/>
            <a:chOff x="7783" y="5504"/>
            <a:chExt cx="3331" cy="118"/>
          </a:xfrm>
        </p:grpSpPr>
        <p:cxnSp>
          <p:nvCxnSpPr>
            <p:cNvPr id="14" name="直接连接符 13"/>
            <p:cNvCxnSpPr>
              <a:stCxn id="6" idx="3"/>
            </p:cNvCxnSpPr>
            <p:nvPr/>
          </p:nvCxnSpPr>
          <p:spPr>
            <a:xfrm flipV="1">
              <a:off x="7902" y="5563"/>
              <a:ext cx="3213" cy="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7783" y="5504"/>
              <a:ext cx="3318" cy="118"/>
              <a:chOff x="7783" y="5504"/>
              <a:chExt cx="3318" cy="118"/>
            </a:xfrm>
          </p:grpSpPr>
          <p:sp>
            <p:nvSpPr>
              <p:cNvPr id="184" name=" 184"/>
              <p:cNvSpPr/>
              <p:nvPr/>
            </p:nvSpPr>
            <p:spPr>
              <a:xfrm>
                <a:off x="10983" y="5504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 184"/>
              <p:cNvSpPr/>
              <p:nvPr/>
            </p:nvSpPr>
            <p:spPr>
              <a:xfrm>
                <a:off x="7783" y="5504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110865" y="1572895"/>
            <a:ext cx="3938270" cy="739775"/>
            <a:chOff x="4899" y="2477"/>
            <a:chExt cx="6202" cy="1165"/>
          </a:xfrm>
        </p:grpSpPr>
        <p:cxnSp>
          <p:nvCxnSpPr>
            <p:cNvPr id="16" name="肘形连接符 15"/>
            <p:cNvCxnSpPr/>
            <p:nvPr/>
          </p:nvCxnSpPr>
          <p:spPr>
            <a:xfrm>
              <a:off x="4981" y="2486"/>
              <a:ext cx="6002" cy="811"/>
            </a:xfrm>
            <a:prstGeom prst="bentConnector3">
              <a:avLst>
                <a:gd name="adj1" fmla="val 50017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959" y="2477"/>
              <a:ext cx="0" cy="103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 184"/>
            <p:cNvSpPr/>
            <p:nvPr/>
          </p:nvSpPr>
          <p:spPr>
            <a:xfrm>
              <a:off x="10983" y="3255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 184"/>
            <p:cNvSpPr/>
            <p:nvPr/>
          </p:nvSpPr>
          <p:spPr>
            <a:xfrm>
              <a:off x="4899" y="3524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23995" y="4801235"/>
            <a:ext cx="3060700" cy="632460"/>
            <a:chOff x="6337" y="7561"/>
            <a:chExt cx="4820" cy="996"/>
          </a:xfrm>
        </p:grpSpPr>
        <p:cxnSp>
          <p:nvCxnSpPr>
            <p:cNvPr id="20" name="肘形连接符 19"/>
            <p:cNvCxnSpPr/>
            <p:nvPr/>
          </p:nvCxnSpPr>
          <p:spPr>
            <a:xfrm rot="10800000">
              <a:off x="6337" y="7603"/>
              <a:ext cx="4688" cy="878"/>
            </a:xfrm>
            <a:prstGeom prst="bentConnector3">
              <a:avLst>
                <a:gd name="adj1" fmla="val 49979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 184"/>
            <p:cNvSpPr/>
            <p:nvPr/>
          </p:nvSpPr>
          <p:spPr>
            <a:xfrm>
              <a:off x="11039" y="8439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 184"/>
            <p:cNvSpPr/>
            <p:nvPr/>
          </p:nvSpPr>
          <p:spPr>
            <a:xfrm>
              <a:off x="6337" y="7561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advTm="604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300000">
            <a:off x="10017125" y="4842510"/>
            <a:ext cx="1294130" cy="1836420"/>
          </a:xfrm>
          <a:prstGeom prst="roundRect">
            <a:avLst/>
          </a:prstGeom>
          <a:blipFill rotWithShape="1">
            <a:blip r:embed="rId3" cstate="print"/>
            <a:stretch>
              <a:fillRect/>
            </a:stretch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48615" y="413385"/>
            <a:ext cx="2463800" cy="685800"/>
            <a:chOff x="549" y="651"/>
            <a:chExt cx="3880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284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室内避震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sp>
        <p:nvSpPr>
          <p:cNvPr id="13" name="圆角矩形 12"/>
          <p:cNvSpPr/>
          <p:nvPr/>
        </p:nvSpPr>
        <p:spPr>
          <a:xfrm rot="21180000">
            <a:off x="8528685" y="4431030"/>
            <a:ext cx="1630045" cy="2209800"/>
          </a:xfrm>
          <a:prstGeom prst="roundRect">
            <a:avLst/>
          </a:prstGeom>
          <a:blipFill rotWithShape="1">
            <a:blip r:embed="rId5" cstate="print"/>
            <a:stretch>
              <a:fillRect/>
            </a:stretch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 descr="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2775" y="4898390"/>
            <a:ext cx="2017395" cy="217551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739900" y="11430"/>
            <a:ext cx="8791575" cy="5417185"/>
            <a:chOff x="2740" y="18"/>
            <a:chExt cx="13845" cy="8531"/>
          </a:xfrm>
        </p:grpSpPr>
        <p:grpSp>
          <p:nvGrpSpPr>
            <p:cNvPr id="6" name="组合 5"/>
            <p:cNvGrpSpPr/>
            <p:nvPr/>
          </p:nvGrpSpPr>
          <p:grpSpPr>
            <a:xfrm>
              <a:off x="2740" y="2457"/>
              <a:ext cx="12181" cy="6092"/>
              <a:chOff x="2467" y="2604"/>
              <a:chExt cx="12531" cy="6705"/>
            </a:xfrm>
          </p:grpSpPr>
          <p:sp>
            <p:nvSpPr>
              <p:cNvPr id="2" name="云形 1"/>
              <p:cNvSpPr/>
              <p:nvPr/>
            </p:nvSpPr>
            <p:spPr>
              <a:xfrm>
                <a:off x="2467" y="2604"/>
                <a:ext cx="12531" cy="6705"/>
              </a:xfrm>
              <a:prstGeom prst="cloud">
                <a:avLst/>
              </a:prstGeom>
              <a:noFill/>
              <a:ln w="123825" cap="rnd" cmpd="thickThin">
                <a:solidFill>
                  <a:srgbClr val="72B433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4F9F5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5436" y="3865"/>
                <a:ext cx="6196" cy="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地震跳楼身亡，悲剧本不该发生</a:t>
                </a: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4925" y="4825"/>
                <a:ext cx="7404" cy="3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1" hangingPunct="1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2013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年</a:t>
                </a: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4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月</a:t>
                </a: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20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日四川雅安发生</a:t>
                </a: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7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级地震时，重庆震感强烈，有多人受伤。其中一男子因恐慌从三楼跳下，脑部重伤，另一男子疑因地震慌张，从四楼跳下身亡。此外成都有</a:t>
                </a: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3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人在强震时因惊吓跳楼死亡，成都大学</a:t>
                </a: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5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名学生，也在地震时跳楼致伤，其中一人重伤。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eaLnBrk="1" hangingPunct="1">
                  <a:buNone/>
                </a:pPr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                                                  ——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羊城晚报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eaLnBrk="1" hangingPunct="1"/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84" name=" 184"/>
            <p:cNvSpPr/>
            <p:nvPr/>
          </p:nvSpPr>
          <p:spPr>
            <a:xfrm>
              <a:off x="11734" y="2978"/>
              <a:ext cx="132" cy="15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 184"/>
            <p:cNvSpPr/>
            <p:nvPr/>
          </p:nvSpPr>
          <p:spPr>
            <a:xfrm>
              <a:off x="5712" y="3419"/>
              <a:ext cx="132" cy="15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1603" y="18"/>
              <a:ext cx="189" cy="296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338" y="1770"/>
              <a:ext cx="452" cy="1649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弧形 15"/>
            <p:cNvSpPr/>
            <p:nvPr/>
          </p:nvSpPr>
          <p:spPr>
            <a:xfrm>
              <a:off x="14459" y="2540"/>
              <a:ext cx="1577" cy="1906"/>
            </a:xfrm>
            <a:prstGeom prst="arc">
              <a:avLst/>
            </a:prstGeom>
            <a:ln w="12700">
              <a:solidFill>
                <a:srgbClr val="72B4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弧形 16"/>
            <p:cNvSpPr/>
            <p:nvPr/>
          </p:nvSpPr>
          <p:spPr>
            <a:xfrm rot="21240000">
              <a:off x="14329" y="2104"/>
              <a:ext cx="2257" cy="2782"/>
            </a:xfrm>
            <a:prstGeom prst="arc">
              <a:avLst/>
            </a:prstGeom>
            <a:ln w="12700">
              <a:solidFill>
                <a:srgbClr val="72B4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advTm="321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3" grpId="1" animBg="1"/>
      <p:bldP spid="13" grpId="2" animBg="1"/>
      <p:bldP spid="13" grpId="3" animBg="1"/>
      <p:bldP spid="13" grpId="4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48615" y="413385"/>
            <a:ext cx="2463800" cy="685800"/>
            <a:chOff x="549" y="651"/>
            <a:chExt cx="3880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284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室外避震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1071880" y="2351405"/>
            <a:ext cx="6203315" cy="2830195"/>
            <a:chOff x="2045" y="3703"/>
            <a:chExt cx="9769" cy="4457"/>
          </a:xfrm>
        </p:grpSpPr>
        <p:sp>
          <p:nvSpPr>
            <p:cNvPr id="2" name="矩形 1"/>
            <p:cNvSpPr/>
            <p:nvPr/>
          </p:nvSpPr>
          <p:spPr>
            <a:xfrm>
              <a:off x="6826" y="3703"/>
              <a:ext cx="4988" cy="4456"/>
            </a:xfrm>
            <a:prstGeom prst="rect">
              <a:avLst/>
            </a:prstGeom>
            <a:blipFill rotWithShape="1">
              <a:blip r:embed="rId4" cstate="print"/>
              <a:stretch>
                <a:fillRect/>
              </a:stretch>
            </a:blipFill>
            <a:ln>
              <a:solidFill>
                <a:srgbClr val="80BB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2045" y="3703"/>
              <a:ext cx="2158" cy="2102"/>
            </a:xfrm>
            <a:prstGeom prst="rect">
              <a:avLst/>
            </a:prstGeom>
            <a:blipFill rotWithShape="1">
              <a:blip r:embed="rId5" cstate="print"/>
              <a:stretch>
                <a:fillRect/>
              </a:stretch>
            </a:blipFill>
            <a:ln>
              <a:solidFill>
                <a:srgbClr val="80BB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4429" y="3703"/>
              <a:ext cx="2158" cy="2102"/>
            </a:xfrm>
            <a:prstGeom prst="rect">
              <a:avLst/>
            </a:prstGeom>
            <a:blipFill rotWithShape="1">
              <a:blip r:embed="rId6" cstate="print"/>
              <a:stretch>
                <a:fillRect/>
              </a:stretch>
            </a:blipFill>
            <a:ln>
              <a:solidFill>
                <a:srgbClr val="80BB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045" y="6058"/>
              <a:ext cx="4569" cy="2102"/>
            </a:xfrm>
            <a:prstGeom prst="rect">
              <a:avLst/>
            </a:prstGeom>
            <a:blipFill rotWithShape="1">
              <a:blip r:embed="rId7" cstate="print"/>
              <a:stretch>
                <a:fillRect/>
              </a:stretch>
            </a:blipFill>
            <a:ln>
              <a:solidFill>
                <a:srgbClr val="80BB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000365" y="1646555"/>
            <a:ext cx="4584700" cy="4854575"/>
            <a:chOff x="12599" y="2593"/>
            <a:chExt cx="7220" cy="7645"/>
          </a:xfrm>
        </p:grpSpPr>
        <p:sp>
          <p:nvSpPr>
            <p:cNvPr id="8" name="任意多边形 7"/>
            <p:cNvSpPr/>
            <p:nvPr/>
          </p:nvSpPr>
          <p:spPr>
            <a:xfrm rot="21000000">
              <a:off x="12599" y="2593"/>
              <a:ext cx="4863" cy="3410"/>
            </a:xfrm>
            <a:custGeom>
              <a:avLst/>
              <a:gdLst>
                <a:gd name="connsiteX0" fmla="*/ 0 w 3733"/>
                <a:gd name="connsiteY0" fmla="*/ 24 h 2471"/>
                <a:gd name="connsiteX1" fmla="*/ 3733 w 3733"/>
                <a:gd name="connsiteY1" fmla="*/ 0 h 2471"/>
                <a:gd name="connsiteX2" fmla="*/ 3541 w 3733"/>
                <a:gd name="connsiteY2" fmla="*/ 2471 h 2471"/>
                <a:gd name="connsiteX3" fmla="*/ 206 w 3733"/>
                <a:gd name="connsiteY3" fmla="*/ 2471 h 2471"/>
                <a:gd name="connsiteX4" fmla="*/ 0 w 3733"/>
                <a:gd name="connsiteY4" fmla="*/ 24 h 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3" h="2471">
                  <a:moveTo>
                    <a:pt x="0" y="24"/>
                  </a:moveTo>
                  <a:lnTo>
                    <a:pt x="3733" y="0"/>
                  </a:lnTo>
                  <a:lnTo>
                    <a:pt x="3541" y="2471"/>
                  </a:lnTo>
                  <a:lnTo>
                    <a:pt x="206" y="2471"/>
                  </a:lnTo>
                  <a:cubicBezTo>
                    <a:pt x="137" y="1655"/>
                    <a:pt x="233" y="805"/>
                    <a:pt x="0" y="24"/>
                  </a:cubicBezTo>
                  <a:close/>
                </a:path>
              </a:pathLst>
            </a:custGeom>
            <a:solidFill>
              <a:srgbClr val="F6EFE7"/>
            </a:solidFill>
            <a:ln>
              <a:solidFill>
                <a:srgbClr val="F7F0E8"/>
              </a:solidFill>
            </a:ln>
            <a:effectLst>
              <a:innerShdw blurRad="63500" dist="50800">
                <a:prstClr val="black">
                  <a:alpha val="2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 descr="1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817" y="3236"/>
              <a:ext cx="7003" cy="7003"/>
            </a:xfrm>
            <a:prstGeom prst="rect">
              <a:avLst/>
            </a:prstGeom>
          </p:spPr>
        </p:pic>
        <p:sp>
          <p:nvSpPr>
            <p:cNvPr id="10" name="TextBox 3"/>
            <p:cNvSpPr txBox="1"/>
            <p:nvPr/>
          </p:nvSpPr>
          <p:spPr>
            <a:xfrm rot="20880000">
              <a:off x="12875" y="2794"/>
              <a:ext cx="4432" cy="32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kern="1200"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 kern="1200"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 kern="1200"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ern="1200"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ern="1200"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信川告诉搜救人员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他得知海啸来临时跑开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第一波浪退去后回家取物品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不料遭另一波浪袭击。</a:t>
              </a:r>
            </a:p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海啸把他连同屋子一起卷到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15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公里外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微软雅黑" panose="020B0503020204020204" charset="-122"/>
                </a:rPr>
                <a:t>信川抱住屋顶残骸在海中漂浮了两天。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3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615" y="413385"/>
            <a:ext cx="2463800" cy="685800"/>
            <a:chOff x="549" y="651"/>
            <a:chExt cx="3880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284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室外避震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sp>
        <p:nvSpPr>
          <p:cNvPr id="15" name="矩形 14"/>
          <p:cNvSpPr/>
          <p:nvPr/>
        </p:nvSpPr>
        <p:spPr>
          <a:xfrm>
            <a:off x="8303260" y="1495425"/>
            <a:ext cx="1670685" cy="2034540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272655" y="3966845"/>
            <a:ext cx="1670685" cy="2034540"/>
          </a:xfrm>
          <a:prstGeom prst="rect">
            <a:avLst/>
          </a:prstGeom>
          <a:blipFill rotWithShape="1">
            <a:blip r:embed="rId5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872615" y="1495425"/>
            <a:ext cx="2153920" cy="2034540"/>
            <a:chOff x="2949" y="2355"/>
            <a:chExt cx="3392" cy="3204"/>
          </a:xfrm>
        </p:grpSpPr>
        <p:sp>
          <p:nvSpPr>
            <p:cNvPr id="7" name="矩形 6"/>
            <p:cNvSpPr/>
            <p:nvPr/>
          </p:nvSpPr>
          <p:spPr>
            <a:xfrm>
              <a:off x="2949" y="2355"/>
              <a:ext cx="2631" cy="3204"/>
            </a:xfrm>
            <a:prstGeom prst="rect">
              <a:avLst/>
            </a:prstGeom>
            <a:blipFill rotWithShape="1">
              <a:blip r:embed="rId6" cstate="print"/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5581" y="2397"/>
              <a:ext cx="761" cy="3119"/>
            </a:xfrm>
            <a:custGeom>
              <a:avLst/>
              <a:gdLst>
                <a:gd name="connsiteX0" fmla="*/ 0 w 761"/>
                <a:gd name="connsiteY0" fmla="*/ 0 h 3119"/>
                <a:gd name="connsiteX1" fmla="*/ 761 w 761"/>
                <a:gd name="connsiteY1" fmla="*/ 1443 h 3119"/>
                <a:gd name="connsiteX2" fmla="*/ 729 w 761"/>
                <a:gd name="connsiteY2" fmla="*/ 3119 h 3119"/>
                <a:gd name="connsiteX3" fmla="*/ 40 w 761"/>
                <a:gd name="connsiteY3" fmla="*/ 1761 h 3119"/>
                <a:gd name="connsiteX4" fmla="*/ 0 w 761"/>
                <a:gd name="connsiteY4" fmla="*/ 0 h 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" h="3119">
                  <a:moveTo>
                    <a:pt x="0" y="0"/>
                  </a:moveTo>
                  <a:lnTo>
                    <a:pt x="761" y="1443"/>
                  </a:lnTo>
                  <a:lnTo>
                    <a:pt x="729" y="3119"/>
                  </a:lnTo>
                  <a:lnTo>
                    <a:pt x="40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19550" y="1495425"/>
            <a:ext cx="2153285" cy="2034540"/>
            <a:chOff x="6330" y="2355"/>
            <a:chExt cx="3391" cy="3204"/>
          </a:xfrm>
        </p:grpSpPr>
        <p:sp>
          <p:nvSpPr>
            <p:cNvPr id="13" name="矩形 12"/>
            <p:cNvSpPr/>
            <p:nvPr/>
          </p:nvSpPr>
          <p:spPr>
            <a:xfrm>
              <a:off x="6330" y="2355"/>
              <a:ext cx="2631" cy="3204"/>
            </a:xfrm>
            <a:prstGeom prst="rect">
              <a:avLst/>
            </a:prstGeom>
            <a:blipFill rotWithShape="1">
              <a:blip r:embed="rId7" cstate="print"/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8961" y="2376"/>
              <a:ext cx="761" cy="3119"/>
            </a:xfrm>
            <a:custGeom>
              <a:avLst/>
              <a:gdLst>
                <a:gd name="connsiteX0" fmla="*/ 0 w 761"/>
                <a:gd name="connsiteY0" fmla="*/ 0 h 3119"/>
                <a:gd name="connsiteX1" fmla="*/ 761 w 761"/>
                <a:gd name="connsiteY1" fmla="*/ 1443 h 3119"/>
                <a:gd name="connsiteX2" fmla="*/ 729 w 761"/>
                <a:gd name="connsiteY2" fmla="*/ 3119 h 3119"/>
                <a:gd name="connsiteX3" fmla="*/ 40 w 761"/>
                <a:gd name="connsiteY3" fmla="*/ 1761 h 3119"/>
                <a:gd name="connsiteX4" fmla="*/ 0 w 761"/>
                <a:gd name="connsiteY4" fmla="*/ 0 h 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" h="3119">
                  <a:moveTo>
                    <a:pt x="0" y="0"/>
                  </a:moveTo>
                  <a:lnTo>
                    <a:pt x="761" y="1443"/>
                  </a:lnTo>
                  <a:lnTo>
                    <a:pt x="729" y="3119"/>
                  </a:lnTo>
                  <a:lnTo>
                    <a:pt x="40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60135" y="1495425"/>
            <a:ext cx="2153285" cy="2034540"/>
            <a:chOff x="9701" y="2355"/>
            <a:chExt cx="3391" cy="3204"/>
          </a:xfrm>
        </p:grpSpPr>
        <p:sp>
          <p:nvSpPr>
            <p:cNvPr id="14" name="矩形 13"/>
            <p:cNvSpPr/>
            <p:nvPr/>
          </p:nvSpPr>
          <p:spPr>
            <a:xfrm>
              <a:off x="9701" y="2355"/>
              <a:ext cx="2631" cy="3204"/>
            </a:xfrm>
            <a:prstGeom prst="rect">
              <a:avLst/>
            </a:prstGeom>
            <a:blipFill rotWithShape="1">
              <a:blip r:embed="rId8" cstate="print"/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12332" y="2355"/>
              <a:ext cx="761" cy="3119"/>
            </a:xfrm>
            <a:custGeom>
              <a:avLst/>
              <a:gdLst>
                <a:gd name="connsiteX0" fmla="*/ 0 w 761"/>
                <a:gd name="connsiteY0" fmla="*/ 0 h 3119"/>
                <a:gd name="connsiteX1" fmla="*/ 761 w 761"/>
                <a:gd name="connsiteY1" fmla="*/ 1443 h 3119"/>
                <a:gd name="connsiteX2" fmla="*/ 729 w 761"/>
                <a:gd name="connsiteY2" fmla="*/ 3119 h 3119"/>
                <a:gd name="connsiteX3" fmla="*/ 40 w 761"/>
                <a:gd name="connsiteY3" fmla="*/ 1761 h 3119"/>
                <a:gd name="connsiteX4" fmla="*/ 0 w 761"/>
                <a:gd name="connsiteY4" fmla="*/ 0 h 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" h="3119">
                  <a:moveTo>
                    <a:pt x="0" y="0"/>
                  </a:moveTo>
                  <a:lnTo>
                    <a:pt x="761" y="1443"/>
                  </a:lnTo>
                  <a:lnTo>
                    <a:pt x="729" y="3119"/>
                  </a:lnTo>
                  <a:lnTo>
                    <a:pt x="40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995295" y="3966845"/>
            <a:ext cx="2147570" cy="2034540"/>
            <a:chOff x="4717" y="6247"/>
            <a:chExt cx="3382" cy="3204"/>
          </a:xfrm>
        </p:grpSpPr>
        <p:sp>
          <p:nvSpPr>
            <p:cNvPr id="11" name="矩形 10"/>
            <p:cNvSpPr/>
            <p:nvPr/>
          </p:nvSpPr>
          <p:spPr>
            <a:xfrm>
              <a:off x="4717" y="6247"/>
              <a:ext cx="2631" cy="3204"/>
            </a:xfrm>
            <a:prstGeom prst="rect">
              <a:avLst/>
            </a:prstGeom>
            <a:blipFill rotWithShape="1">
              <a:blip r:embed="rId9" cstate="print"/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7339" y="6268"/>
              <a:ext cx="761" cy="3119"/>
            </a:xfrm>
            <a:custGeom>
              <a:avLst/>
              <a:gdLst>
                <a:gd name="connsiteX0" fmla="*/ 0 w 761"/>
                <a:gd name="connsiteY0" fmla="*/ 0 h 3119"/>
                <a:gd name="connsiteX1" fmla="*/ 761 w 761"/>
                <a:gd name="connsiteY1" fmla="*/ 1443 h 3119"/>
                <a:gd name="connsiteX2" fmla="*/ 729 w 761"/>
                <a:gd name="connsiteY2" fmla="*/ 3119 h 3119"/>
                <a:gd name="connsiteX3" fmla="*/ 40 w 761"/>
                <a:gd name="connsiteY3" fmla="*/ 1761 h 3119"/>
                <a:gd name="connsiteX4" fmla="*/ 0 w 761"/>
                <a:gd name="connsiteY4" fmla="*/ 0 h 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" h="3119">
                  <a:moveTo>
                    <a:pt x="0" y="0"/>
                  </a:moveTo>
                  <a:lnTo>
                    <a:pt x="761" y="1443"/>
                  </a:lnTo>
                  <a:lnTo>
                    <a:pt x="729" y="3119"/>
                  </a:lnTo>
                  <a:lnTo>
                    <a:pt x="40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30165" y="3966845"/>
            <a:ext cx="2153285" cy="2034540"/>
            <a:chOff x="8079" y="6247"/>
            <a:chExt cx="3391" cy="3204"/>
          </a:xfrm>
        </p:grpSpPr>
        <p:sp>
          <p:nvSpPr>
            <p:cNvPr id="16" name="矩形 15"/>
            <p:cNvSpPr/>
            <p:nvPr/>
          </p:nvSpPr>
          <p:spPr>
            <a:xfrm>
              <a:off x="8079" y="6247"/>
              <a:ext cx="2631" cy="3204"/>
            </a:xfrm>
            <a:prstGeom prst="rect">
              <a:avLst/>
            </a:prstGeom>
            <a:blipFill rotWithShape="1">
              <a:blip r:embed="rId10" cstate="print"/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0710" y="6289"/>
              <a:ext cx="761" cy="3119"/>
            </a:xfrm>
            <a:custGeom>
              <a:avLst/>
              <a:gdLst>
                <a:gd name="connsiteX0" fmla="*/ 0 w 761"/>
                <a:gd name="connsiteY0" fmla="*/ 0 h 3119"/>
                <a:gd name="connsiteX1" fmla="*/ 761 w 761"/>
                <a:gd name="connsiteY1" fmla="*/ 1443 h 3119"/>
                <a:gd name="connsiteX2" fmla="*/ 729 w 761"/>
                <a:gd name="connsiteY2" fmla="*/ 3119 h 3119"/>
                <a:gd name="connsiteX3" fmla="*/ 40 w 761"/>
                <a:gd name="connsiteY3" fmla="*/ 1761 h 3119"/>
                <a:gd name="connsiteX4" fmla="*/ 0 w 761"/>
                <a:gd name="connsiteY4" fmla="*/ 0 h 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" h="3119">
                  <a:moveTo>
                    <a:pt x="0" y="0"/>
                  </a:moveTo>
                  <a:lnTo>
                    <a:pt x="761" y="1443"/>
                  </a:lnTo>
                  <a:lnTo>
                    <a:pt x="729" y="3119"/>
                  </a:lnTo>
                  <a:lnTo>
                    <a:pt x="40" y="17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advTm="240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48615" y="413385"/>
            <a:ext cx="3478530" cy="685800"/>
            <a:chOff x="549" y="651"/>
            <a:chExt cx="5478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444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当遇到次生灾害时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1635125" y="1760220"/>
            <a:ext cx="3515360" cy="1967865"/>
            <a:chOff x="2575" y="2772"/>
            <a:chExt cx="5536" cy="3099"/>
          </a:xfrm>
        </p:grpSpPr>
        <p:sp>
          <p:nvSpPr>
            <p:cNvPr id="3" name="剪去单角的矩形 2"/>
            <p:cNvSpPr/>
            <p:nvPr/>
          </p:nvSpPr>
          <p:spPr>
            <a:xfrm>
              <a:off x="2575" y="3505"/>
              <a:ext cx="5537" cy="2367"/>
            </a:xfrm>
            <a:prstGeom prst="snip1Rect">
              <a:avLst/>
            </a:prstGeom>
            <a:blipFill rotWithShape="1">
              <a:blip r:embed="rId4" cstate="print"/>
              <a:stretch>
                <a:fillRect/>
              </a:stretch>
            </a:blip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/>
            <p:nvPr/>
          </p:nvCxnSpPr>
          <p:spPr>
            <a:xfrm flipV="1">
              <a:off x="2694" y="2826"/>
              <a:ext cx="2531" cy="747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5206" y="2826"/>
              <a:ext cx="2417" cy="765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 184"/>
            <p:cNvSpPr/>
            <p:nvPr/>
          </p:nvSpPr>
          <p:spPr>
            <a:xfrm>
              <a:off x="5168" y="2772"/>
              <a:ext cx="106" cy="10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 184"/>
            <p:cNvSpPr/>
            <p:nvPr/>
          </p:nvSpPr>
          <p:spPr>
            <a:xfrm>
              <a:off x="2675" y="3537"/>
              <a:ext cx="106" cy="10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 184"/>
            <p:cNvSpPr/>
            <p:nvPr/>
          </p:nvSpPr>
          <p:spPr>
            <a:xfrm>
              <a:off x="7623" y="3573"/>
              <a:ext cx="106" cy="10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81675" y="1760855"/>
            <a:ext cx="3515360" cy="1967230"/>
            <a:chOff x="9105" y="2773"/>
            <a:chExt cx="5536" cy="3098"/>
          </a:xfrm>
        </p:grpSpPr>
        <p:sp>
          <p:nvSpPr>
            <p:cNvPr id="9" name="剪去单角的矩形 8"/>
            <p:cNvSpPr/>
            <p:nvPr/>
          </p:nvSpPr>
          <p:spPr>
            <a:xfrm>
              <a:off x="9105" y="3505"/>
              <a:ext cx="5537" cy="2367"/>
            </a:xfrm>
            <a:prstGeom prst="snip1Rect">
              <a:avLst/>
            </a:prstGeom>
            <a:blipFill rotWithShape="1">
              <a:blip r:embed="rId5" cstate="print"/>
              <a:stretch>
                <a:fillRect/>
              </a:stretch>
            </a:blip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199" y="2773"/>
              <a:ext cx="5053" cy="902"/>
              <a:chOff x="2015" y="2079"/>
              <a:chExt cx="5676" cy="1051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V="1">
                <a:off x="2036" y="2142"/>
                <a:ext cx="2843" cy="87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4858" y="2142"/>
                <a:ext cx="2715" cy="891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 184"/>
              <p:cNvSpPr/>
              <p:nvPr/>
            </p:nvSpPr>
            <p:spPr>
              <a:xfrm>
                <a:off x="4815" y="2079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 184"/>
              <p:cNvSpPr/>
              <p:nvPr/>
            </p:nvSpPr>
            <p:spPr>
              <a:xfrm>
                <a:off x="2015" y="2970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 184"/>
              <p:cNvSpPr/>
              <p:nvPr/>
            </p:nvSpPr>
            <p:spPr>
              <a:xfrm>
                <a:off x="7573" y="3012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2661920" y="3880485"/>
            <a:ext cx="3515360" cy="1950085"/>
            <a:chOff x="4192" y="6111"/>
            <a:chExt cx="5536" cy="3071"/>
          </a:xfrm>
        </p:grpSpPr>
        <p:sp>
          <p:nvSpPr>
            <p:cNvPr id="10" name="剪去单角的矩形 9"/>
            <p:cNvSpPr/>
            <p:nvPr/>
          </p:nvSpPr>
          <p:spPr>
            <a:xfrm>
              <a:off x="4192" y="6816"/>
              <a:ext cx="5537" cy="2367"/>
            </a:xfrm>
            <a:prstGeom prst="snip1Rect">
              <a:avLst/>
            </a:prstGeom>
            <a:blipFill rotWithShape="1">
              <a:blip r:embed="rId6" cstate="print"/>
              <a:stretch>
                <a:fillRect/>
              </a:stretch>
            </a:blip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265" y="6111"/>
              <a:ext cx="5053" cy="902"/>
              <a:chOff x="2015" y="2079"/>
              <a:chExt cx="5676" cy="1051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V="1">
                <a:off x="2036" y="2142"/>
                <a:ext cx="2843" cy="87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4858" y="2142"/>
                <a:ext cx="2715" cy="891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 184"/>
              <p:cNvSpPr/>
              <p:nvPr/>
            </p:nvSpPr>
            <p:spPr>
              <a:xfrm>
                <a:off x="4815" y="2079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 184"/>
              <p:cNvSpPr/>
              <p:nvPr/>
            </p:nvSpPr>
            <p:spPr>
              <a:xfrm>
                <a:off x="2015" y="2970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 184"/>
              <p:cNvSpPr/>
              <p:nvPr/>
            </p:nvSpPr>
            <p:spPr>
              <a:xfrm>
                <a:off x="7573" y="3012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6859270" y="3882390"/>
            <a:ext cx="3515360" cy="1948180"/>
            <a:chOff x="10802" y="6114"/>
            <a:chExt cx="5536" cy="3068"/>
          </a:xfrm>
        </p:grpSpPr>
        <p:sp>
          <p:nvSpPr>
            <p:cNvPr id="11" name="剪去单角的矩形 10"/>
            <p:cNvSpPr/>
            <p:nvPr/>
          </p:nvSpPr>
          <p:spPr>
            <a:xfrm>
              <a:off x="10802" y="6816"/>
              <a:ext cx="5537" cy="2367"/>
            </a:xfrm>
            <a:prstGeom prst="snip1Rect">
              <a:avLst/>
            </a:prstGeom>
            <a:blipFill rotWithShape="1">
              <a:blip r:embed="rId7" cstate="print"/>
              <a:stretch>
                <a:fillRect/>
              </a:stretch>
            </a:blip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0895" y="6114"/>
              <a:ext cx="5053" cy="902"/>
              <a:chOff x="2015" y="2079"/>
              <a:chExt cx="5676" cy="1051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2036" y="2142"/>
                <a:ext cx="2843" cy="870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4858" y="2142"/>
                <a:ext cx="2715" cy="891"/>
              </a:xfrm>
              <a:prstGeom prst="line">
                <a:avLst/>
              </a:prstGeom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 184"/>
              <p:cNvSpPr/>
              <p:nvPr/>
            </p:nvSpPr>
            <p:spPr>
              <a:xfrm>
                <a:off x="4815" y="2079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 184"/>
              <p:cNvSpPr/>
              <p:nvPr/>
            </p:nvSpPr>
            <p:spPr>
              <a:xfrm>
                <a:off x="2015" y="2970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 184"/>
              <p:cNvSpPr/>
              <p:nvPr/>
            </p:nvSpPr>
            <p:spPr>
              <a:xfrm>
                <a:off x="7573" y="3012"/>
                <a:ext cx="119" cy="11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ransition advTm="523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48615" y="413385"/>
            <a:ext cx="2755900" cy="685800"/>
            <a:chOff x="549" y="651"/>
            <a:chExt cx="4340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330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万一被压埋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772160" y="2398395"/>
            <a:ext cx="2872105" cy="2747010"/>
            <a:chOff x="1972" y="3777"/>
            <a:chExt cx="4523" cy="4326"/>
          </a:xfrm>
        </p:grpSpPr>
        <p:sp>
          <p:nvSpPr>
            <p:cNvPr id="2" name="任意多边形 1"/>
            <p:cNvSpPr/>
            <p:nvPr/>
          </p:nvSpPr>
          <p:spPr>
            <a:xfrm>
              <a:off x="1972" y="4115"/>
              <a:ext cx="4116" cy="3989"/>
            </a:xfrm>
            <a:custGeom>
              <a:avLst/>
              <a:gdLst>
                <a:gd name="connsiteX0" fmla="*/ 721 w 4116"/>
                <a:gd name="connsiteY0" fmla="*/ 0 h 3989"/>
                <a:gd name="connsiteX1" fmla="*/ 4116 w 4116"/>
                <a:gd name="connsiteY1" fmla="*/ 0 h 3989"/>
                <a:gd name="connsiteX2" fmla="*/ 3479 w 4116"/>
                <a:gd name="connsiteY2" fmla="*/ 3840 h 3989"/>
                <a:gd name="connsiteX3" fmla="*/ 0 w 4116"/>
                <a:gd name="connsiteY3" fmla="*/ 3989 h 3989"/>
                <a:gd name="connsiteX4" fmla="*/ 721 w 4116"/>
                <a:gd name="connsiteY4" fmla="*/ 0 h 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" h="3989">
                  <a:moveTo>
                    <a:pt x="721" y="0"/>
                  </a:moveTo>
                  <a:lnTo>
                    <a:pt x="4116" y="0"/>
                  </a:lnTo>
                  <a:cubicBezTo>
                    <a:pt x="3904" y="1280"/>
                    <a:pt x="3585" y="2652"/>
                    <a:pt x="3479" y="3840"/>
                  </a:cubicBezTo>
                  <a:lnTo>
                    <a:pt x="0" y="3989"/>
                  </a:lnTo>
                  <a:cubicBezTo>
                    <a:pt x="403" y="2843"/>
                    <a:pt x="608" y="1323"/>
                    <a:pt x="721" y="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2443" y="4440"/>
              <a:ext cx="3205" cy="3227"/>
            </a:xfrm>
            <a:custGeom>
              <a:avLst/>
              <a:gdLst>
                <a:gd name="connsiteX0" fmla="*/ 721 w 4116"/>
                <a:gd name="connsiteY0" fmla="*/ 0 h 3989"/>
                <a:gd name="connsiteX1" fmla="*/ 4116 w 4116"/>
                <a:gd name="connsiteY1" fmla="*/ 0 h 3989"/>
                <a:gd name="connsiteX2" fmla="*/ 3479 w 4116"/>
                <a:gd name="connsiteY2" fmla="*/ 3840 h 3989"/>
                <a:gd name="connsiteX3" fmla="*/ 0 w 4116"/>
                <a:gd name="connsiteY3" fmla="*/ 3989 h 3989"/>
                <a:gd name="connsiteX4" fmla="*/ 721 w 4116"/>
                <a:gd name="connsiteY4" fmla="*/ 0 h 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" h="3989">
                  <a:moveTo>
                    <a:pt x="721" y="0"/>
                  </a:moveTo>
                  <a:lnTo>
                    <a:pt x="4116" y="0"/>
                  </a:lnTo>
                  <a:cubicBezTo>
                    <a:pt x="3904" y="1280"/>
                    <a:pt x="3585" y="2652"/>
                    <a:pt x="3479" y="3840"/>
                  </a:cubicBezTo>
                  <a:lnTo>
                    <a:pt x="0" y="3989"/>
                  </a:lnTo>
                  <a:cubicBezTo>
                    <a:pt x="403" y="2843"/>
                    <a:pt x="608" y="1323"/>
                    <a:pt x="721" y="0"/>
                  </a:cubicBezTo>
                  <a:close/>
                </a:path>
              </a:pathLst>
            </a:custGeom>
            <a:blipFill rotWithShape="1">
              <a:blip r:embed="rId4" cstate="print"/>
              <a:stretch>
                <a:fillRect/>
              </a:stretch>
            </a:blipFill>
            <a:ln>
              <a:solidFill>
                <a:schemeClr val="bg2">
                  <a:lumMod val="5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 descr="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9560000">
              <a:off x="4903" y="3777"/>
              <a:ext cx="1593" cy="536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3439160" y="2399030"/>
            <a:ext cx="2872105" cy="2747010"/>
            <a:chOff x="5416" y="3778"/>
            <a:chExt cx="4523" cy="4326"/>
          </a:xfrm>
        </p:grpSpPr>
        <p:sp>
          <p:nvSpPr>
            <p:cNvPr id="8" name="任意多边形 7"/>
            <p:cNvSpPr/>
            <p:nvPr/>
          </p:nvSpPr>
          <p:spPr>
            <a:xfrm>
              <a:off x="5416" y="4116"/>
              <a:ext cx="4116" cy="3989"/>
            </a:xfrm>
            <a:custGeom>
              <a:avLst/>
              <a:gdLst>
                <a:gd name="connsiteX0" fmla="*/ 721 w 4116"/>
                <a:gd name="connsiteY0" fmla="*/ 0 h 3989"/>
                <a:gd name="connsiteX1" fmla="*/ 4116 w 4116"/>
                <a:gd name="connsiteY1" fmla="*/ 0 h 3989"/>
                <a:gd name="connsiteX2" fmla="*/ 3479 w 4116"/>
                <a:gd name="connsiteY2" fmla="*/ 3840 h 3989"/>
                <a:gd name="connsiteX3" fmla="*/ 0 w 4116"/>
                <a:gd name="connsiteY3" fmla="*/ 3989 h 3989"/>
                <a:gd name="connsiteX4" fmla="*/ 721 w 4116"/>
                <a:gd name="connsiteY4" fmla="*/ 0 h 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" h="3989">
                  <a:moveTo>
                    <a:pt x="721" y="0"/>
                  </a:moveTo>
                  <a:lnTo>
                    <a:pt x="4116" y="0"/>
                  </a:lnTo>
                  <a:cubicBezTo>
                    <a:pt x="3904" y="1280"/>
                    <a:pt x="3585" y="2652"/>
                    <a:pt x="3479" y="3840"/>
                  </a:cubicBezTo>
                  <a:lnTo>
                    <a:pt x="0" y="3989"/>
                  </a:lnTo>
                  <a:cubicBezTo>
                    <a:pt x="403" y="2843"/>
                    <a:pt x="608" y="1323"/>
                    <a:pt x="721" y="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887" y="3778"/>
              <a:ext cx="4052" cy="3889"/>
              <a:chOff x="5887" y="3778"/>
              <a:chExt cx="4052" cy="3889"/>
            </a:xfrm>
          </p:grpSpPr>
          <p:sp>
            <p:nvSpPr>
              <p:cNvPr id="9" name="任意多边形 8"/>
              <p:cNvSpPr/>
              <p:nvPr/>
            </p:nvSpPr>
            <p:spPr>
              <a:xfrm>
                <a:off x="5887" y="4441"/>
                <a:ext cx="3205" cy="3227"/>
              </a:xfrm>
              <a:custGeom>
                <a:avLst/>
                <a:gdLst>
                  <a:gd name="connsiteX0" fmla="*/ 721 w 4116"/>
                  <a:gd name="connsiteY0" fmla="*/ 0 h 3989"/>
                  <a:gd name="connsiteX1" fmla="*/ 4116 w 4116"/>
                  <a:gd name="connsiteY1" fmla="*/ 0 h 3989"/>
                  <a:gd name="connsiteX2" fmla="*/ 3479 w 4116"/>
                  <a:gd name="connsiteY2" fmla="*/ 3840 h 3989"/>
                  <a:gd name="connsiteX3" fmla="*/ 0 w 4116"/>
                  <a:gd name="connsiteY3" fmla="*/ 3989 h 3989"/>
                  <a:gd name="connsiteX4" fmla="*/ 721 w 4116"/>
                  <a:gd name="connsiteY4" fmla="*/ 0 h 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16" h="3989">
                    <a:moveTo>
                      <a:pt x="721" y="0"/>
                    </a:moveTo>
                    <a:lnTo>
                      <a:pt x="4116" y="0"/>
                    </a:lnTo>
                    <a:cubicBezTo>
                      <a:pt x="3904" y="1280"/>
                      <a:pt x="3585" y="2652"/>
                      <a:pt x="3479" y="3840"/>
                    </a:cubicBezTo>
                    <a:lnTo>
                      <a:pt x="0" y="3989"/>
                    </a:lnTo>
                    <a:cubicBezTo>
                      <a:pt x="403" y="2843"/>
                      <a:pt x="608" y="1323"/>
                      <a:pt x="721" y="0"/>
                    </a:cubicBezTo>
                    <a:close/>
                  </a:path>
                </a:pathLst>
              </a:custGeom>
              <a:blipFill rotWithShape="1">
                <a:blip r:embed="rId6" cstate="print"/>
                <a:stretch>
                  <a:fillRect/>
                </a:stretch>
              </a:blipFill>
              <a:ln>
                <a:solidFill>
                  <a:schemeClr val="bg2">
                    <a:lumMod val="50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0" name="图片 9" descr="3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19560000">
                <a:off x="8347" y="3778"/>
                <a:ext cx="1593" cy="536"/>
              </a:xfrm>
              <a:prstGeom prst="rect">
                <a:avLst/>
              </a:prstGeom>
            </p:spPr>
          </p:pic>
        </p:grpSp>
      </p:grpSp>
      <p:grpSp>
        <p:nvGrpSpPr>
          <p:cNvPr id="24" name="组合 23"/>
          <p:cNvGrpSpPr/>
          <p:nvPr/>
        </p:nvGrpSpPr>
        <p:grpSpPr>
          <a:xfrm>
            <a:off x="6119495" y="2399030"/>
            <a:ext cx="2872105" cy="2747010"/>
            <a:chOff x="9637" y="3778"/>
            <a:chExt cx="4523" cy="4326"/>
          </a:xfrm>
        </p:grpSpPr>
        <p:sp>
          <p:nvSpPr>
            <p:cNvPr id="12" name="任意多边形 11"/>
            <p:cNvSpPr/>
            <p:nvPr/>
          </p:nvSpPr>
          <p:spPr>
            <a:xfrm>
              <a:off x="9637" y="4116"/>
              <a:ext cx="4116" cy="3989"/>
            </a:xfrm>
            <a:custGeom>
              <a:avLst/>
              <a:gdLst>
                <a:gd name="connsiteX0" fmla="*/ 721 w 4116"/>
                <a:gd name="connsiteY0" fmla="*/ 0 h 3989"/>
                <a:gd name="connsiteX1" fmla="*/ 4116 w 4116"/>
                <a:gd name="connsiteY1" fmla="*/ 0 h 3989"/>
                <a:gd name="connsiteX2" fmla="*/ 3479 w 4116"/>
                <a:gd name="connsiteY2" fmla="*/ 3840 h 3989"/>
                <a:gd name="connsiteX3" fmla="*/ 0 w 4116"/>
                <a:gd name="connsiteY3" fmla="*/ 3989 h 3989"/>
                <a:gd name="connsiteX4" fmla="*/ 721 w 4116"/>
                <a:gd name="connsiteY4" fmla="*/ 0 h 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" h="3989">
                  <a:moveTo>
                    <a:pt x="721" y="0"/>
                  </a:moveTo>
                  <a:lnTo>
                    <a:pt x="4116" y="0"/>
                  </a:lnTo>
                  <a:cubicBezTo>
                    <a:pt x="3904" y="1280"/>
                    <a:pt x="3585" y="2652"/>
                    <a:pt x="3479" y="3840"/>
                  </a:cubicBezTo>
                  <a:lnTo>
                    <a:pt x="0" y="3989"/>
                  </a:lnTo>
                  <a:cubicBezTo>
                    <a:pt x="403" y="2843"/>
                    <a:pt x="608" y="1323"/>
                    <a:pt x="721" y="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10108" y="4441"/>
              <a:ext cx="3205" cy="3227"/>
            </a:xfrm>
            <a:custGeom>
              <a:avLst/>
              <a:gdLst>
                <a:gd name="connsiteX0" fmla="*/ 721 w 4116"/>
                <a:gd name="connsiteY0" fmla="*/ 0 h 3989"/>
                <a:gd name="connsiteX1" fmla="*/ 4116 w 4116"/>
                <a:gd name="connsiteY1" fmla="*/ 0 h 3989"/>
                <a:gd name="connsiteX2" fmla="*/ 3479 w 4116"/>
                <a:gd name="connsiteY2" fmla="*/ 3840 h 3989"/>
                <a:gd name="connsiteX3" fmla="*/ 0 w 4116"/>
                <a:gd name="connsiteY3" fmla="*/ 3989 h 3989"/>
                <a:gd name="connsiteX4" fmla="*/ 721 w 4116"/>
                <a:gd name="connsiteY4" fmla="*/ 0 h 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" h="3989">
                  <a:moveTo>
                    <a:pt x="721" y="0"/>
                  </a:moveTo>
                  <a:lnTo>
                    <a:pt x="4116" y="0"/>
                  </a:lnTo>
                  <a:cubicBezTo>
                    <a:pt x="3904" y="1280"/>
                    <a:pt x="3585" y="2652"/>
                    <a:pt x="3479" y="3840"/>
                  </a:cubicBezTo>
                  <a:lnTo>
                    <a:pt x="0" y="3989"/>
                  </a:lnTo>
                  <a:cubicBezTo>
                    <a:pt x="403" y="2843"/>
                    <a:pt x="608" y="1323"/>
                    <a:pt x="721" y="0"/>
                  </a:cubicBezTo>
                  <a:close/>
                </a:path>
              </a:pathLst>
            </a:custGeom>
            <a:blipFill rotWithShape="1">
              <a:blip r:embed="rId7" cstate="print"/>
              <a:stretch>
                <a:fillRect/>
              </a:stretch>
            </a:blipFill>
            <a:ln>
              <a:solidFill>
                <a:schemeClr val="bg2">
                  <a:lumMod val="5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 descr="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9560000">
              <a:off x="12568" y="3778"/>
              <a:ext cx="1593" cy="536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8764270" y="2399030"/>
            <a:ext cx="2872105" cy="2747010"/>
            <a:chOff x="13802" y="3778"/>
            <a:chExt cx="4523" cy="4326"/>
          </a:xfrm>
        </p:grpSpPr>
        <p:sp>
          <p:nvSpPr>
            <p:cNvPr id="16" name="任意多边形 15"/>
            <p:cNvSpPr/>
            <p:nvPr/>
          </p:nvSpPr>
          <p:spPr>
            <a:xfrm>
              <a:off x="13802" y="4116"/>
              <a:ext cx="4116" cy="3989"/>
            </a:xfrm>
            <a:custGeom>
              <a:avLst/>
              <a:gdLst>
                <a:gd name="connsiteX0" fmla="*/ 721 w 4116"/>
                <a:gd name="connsiteY0" fmla="*/ 0 h 3989"/>
                <a:gd name="connsiteX1" fmla="*/ 4116 w 4116"/>
                <a:gd name="connsiteY1" fmla="*/ 0 h 3989"/>
                <a:gd name="connsiteX2" fmla="*/ 3479 w 4116"/>
                <a:gd name="connsiteY2" fmla="*/ 3840 h 3989"/>
                <a:gd name="connsiteX3" fmla="*/ 0 w 4116"/>
                <a:gd name="connsiteY3" fmla="*/ 3989 h 3989"/>
                <a:gd name="connsiteX4" fmla="*/ 721 w 4116"/>
                <a:gd name="connsiteY4" fmla="*/ 0 h 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" h="3989">
                  <a:moveTo>
                    <a:pt x="721" y="0"/>
                  </a:moveTo>
                  <a:lnTo>
                    <a:pt x="4116" y="0"/>
                  </a:lnTo>
                  <a:cubicBezTo>
                    <a:pt x="3904" y="1280"/>
                    <a:pt x="3585" y="2652"/>
                    <a:pt x="3479" y="3840"/>
                  </a:cubicBezTo>
                  <a:lnTo>
                    <a:pt x="0" y="3989"/>
                  </a:lnTo>
                  <a:cubicBezTo>
                    <a:pt x="403" y="2843"/>
                    <a:pt x="608" y="1323"/>
                    <a:pt x="721" y="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14273" y="4441"/>
              <a:ext cx="3205" cy="3227"/>
            </a:xfrm>
            <a:custGeom>
              <a:avLst/>
              <a:gdLst>
                <a:gd name="connsiteX0" fmla="*/ 721 w 4116"/>
                <a:gd name="connsiteY0" fmla="*/ 0 h 3989"/>
                <a:gd name="connsiteX1" fmla="*/ 4116 w 4116"/>
                <a:gd name="connsiteY1" fmla="*/ 0 h 3989"/>
                <a:gd name="connsiteX2" fmla="*/ 3479 w 4116"/>
                <a:gd name="connsiteY2" fmla="*/ 3840 h 3989"/>
                <a:gd name="connsiteX3" fmla="*/ 0 w 4116"/>
                <a:gd name="connsiteY3" fmla="*/ 3989 h 3989"/>
                <a:gd name="connsiteX4" fmla="*/ 721 w 4116"/>
                <a:gd name="connsiteY4" fmla="*/ 0 h 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" h="3989">
                  <a:moveTo>
                    <a:pt x="721" y="0"/>
                  </a:moveTo>
                  <a:lnTo>
                    <a:pt x="4116" y="0"/>
                  </a:lnTo>
                  <a:cubicBezTo>
                    <a:pt x="3904" y="1280"/>
                    <a:pt x="3585" y="2652"/>
                    <a:pt x="3479" y="3840"/>
                  </a:cubicBezTo>
                  <a:lnTo>
                    <a:pt x="0" y="3989"/>
                  </a:lnTo>
                  <a:cubicBezTo>
                    <a:pt x="403" y="2843"/>
                    <a:pt x="608" y="1323"/>
                    <a:pt x="721" y="0"/>
                  </a:cubicBezTo>
                  <a:close/>
                </a:path>
              </a:pathLst>
            </a:custGeom>
            <a:blipFill rotWithShape="1">
              <a:blip r:embed="rId8" cstate="print"/>
              <a:stretch>
                <a:fillRect/>
              </a:stretch>
            </a:blipFill>
            <a:ln>
              <a:solidFill>
                <a:schemeClr val="bg2">
                  <a:lumMod val="5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 descr="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9560000">
              <a:off x="16733" y="3778"/>
              <a:ext cx="1593" cy="536"/>
            </a:xfrm>
            <a:prstGeom prst="rect">
              <a:avLst/>
            </a:prstGeom>
          </p:spPr>
        </p:pic>
      </p:grpSp>
    </p:spTree>
  </p:cSld>
  <p:clrMapOvr>
    <a:masterClrMapping/>
  </p:clrMapOvr>
  <p:transition advTm="52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48615" y="413385"/>
            <a:ext cx="3923030" cy="685800"/>
            <a:chOff x="549" y="651"/>
            <a:chExt cx="6178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514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在地震中被困时应当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pic>
        <p:nvPicPr>
          <p:cNvPr id="2" name="图片 1" descr="09ad57082d1ee0d3f995258be34b7a2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90930" y="1567815"/>
            <a:ext cx="3093720" cy="385826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5343525" y="1311910"/>
            <a:ext cx="3755390" cy="632460"/>
            <a:chOff x="8415" y="2066"/>
            <a:chExt cx="5914" cy="996"/>
          </a:xfrm>
        </p:grpSpPr>
        <p:grpSp>
          <p:nvGrpSpPr>
            <p:cNvPr id="7" name="组合 6"/>
            <p:cNvGrpSpPr/>
            <p:nvPr/>
          </p:nvGrpSpPr>
          <p:grpSpPr>
            <a:xfrm>
              <a:off x="8415" y="2406"/>
              <a:ext cx="5914" cy="656"/>
              <a:chOff x="10639" y="3132"/>
              <a:chExt cx="5914" cy="656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10639" y="3132"/>
                <a:ext cx="1336" cy="657"/>
              </a:xfrm>
              <a:prstGeom prst="rect">
                <a:avLst/>
              </a:prstGeom>
              <a:noFill/>
              <a:ln w="38100">
                <a:solidFill>
                  <a:srgbClr val="94CDD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11055" y="3147"/>
                <a:ext cx="76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2851" y="3195"/>
                <a:ext cx="3703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尽量保持神志清醒</a:t>
                </a:r>
              </a:p>
            </p:txBody>
          </p:sp>
        </p:grpSp>
        <p:pic>
          <p:nvPicPr>
            <p:cNvPr id="28" name="图片 27" descr="ad5f47e5fdb4a142a68f471a1ef595ee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10" y="2066"/>
              <a:ext cx="997" cy="997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5344160" y="2279015"/>
            <a:ext cx="5647690" cy="640080"/>
            <a:chOff x="8416" y="3589"/>
            <a:chExt cx="8894" cy="1008"/>
          </a:xfrm>
        </p:grpSpPr>
        <p:grpSp>
          <p:nvGrpSpPr>
            <p:cNvPr id="8" name="组合 7"/>
            <p:cNvGrpSpPr/>
            <p:nvPr/>
          </p:nvGrpSpPr>
          <p:grpSpPr>
            <a:xfrm>
              <a:off x="8416" y="3941"/>
              <a:ext cx="8894" cy="657"/>
              <a:chOff x="10639" y="3132"/>
              <a:chExt cx="8894" cy="65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0639" y="3132"/>
                <a:ext cx="1336" cy="657"/>
              </a:xfrm>
              <a:prstGeom prst="rect">
                <a:avLst/>
              </a:prstGeom>
              <a:noFill/>
              <a:ln w="38100">
                <a:solidFill>
                  <a:srgbClr val="94CDD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11055" y="3147"/>
                <a:ext cx="76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2851" y="3195"/>
                <a:ext cx="6682" cy="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lnSpc>
                    <a:spcPct val="8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让自己平静下来，克服恐惧，保持冷静</a:t>
                </a:r>
              </a:p>
            </p:txBody>
          </p:sp>
        </p:grpSp>
        <p:pic>
          <p:nvPicPr>
            <p:cNvPr id="29" name="图片 28" descr="ad5f47e5fdb4a142a68f471a1ef595ee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63" y="3589"/>
              <a:ext cx="997" cy="997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5344795" y="3238500"/>
            <a:ext cx="5438140" cy="641350"/>
            <a:chOff x="8417" y="5100"/>
            <a:chExt cx="8564" cy="1010"/>
          </a:xfrm>
        </p:grpSpPr>
        <p:grpSp>
          <p:nvGrpSpPr>
            <p:cNvPr id="12" name="组合 11"/>
            <p:cNvGrpSpPr/>
            <p:nvPr/>
          </p:nvGrpSpPr>
          <p:grpSpPr>
            <a:xfrm>
              <a:off x="8417" y="5454"/>
              <a:ext cx="8564" cy="657"/>
              <a:chOff x="10639" y="3132"/>
              <a:chExt cx="8564" cy="657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0639" y="3132"/>
                <a:ext cx="1336" cy="657"/>
              </a:xfrm>
              <a:prstGeom prst="rect">
                <a:avLst/>
              </a:prstGeom>
              <a:noFill/>
              <a:ln w="38100">
                <a:solidFill>
                  <a:srgbClr val="94CDD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1055" y="3147"/>
                <a:ext cx="76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3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2851" y="3195"/>
                <a:ext cx="6352" cy="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lnSpc>
                    <a:spcPct val="8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不要慌乱、烦躁、哭喊、叫嚷</a:t>
                </a:r>
              </a:p>
            </p:txBody>
          </p:sp>
        </p:grpSp>
        <p:pic>
          <p:nvPicPr>
            <p:cNvPr id="30" name="图片 29" descr="ad5f47e5fdb4a142a68f471a1ef595ee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31" y="5100"/>
              <a:ext cx="997" cy="997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5343525" y="4128135"/>
            <a:ext cx="6162040" cy="762635"/>
            <a:chOff x="8415" y="6501"/>
            <a:chExt cx="9704" cy="1201"/>
          </a:xfrm>
        </p:grpSpPr>
        <p:grpSp>
          <p:nvGrpSpPr>
            <p:cNvPr id="16" name="组合 15"/>
            <p:cNvGrpSpPr/>
            <p:nvPr/>
          </p:nvGrpSpPr>
          <p:grpSpPr>
            <a:xfrm>
              <a:off x="8415" y="6664"/>
              <a:ext cx="9704" cy="1038"/>
              <a:chOff x="10639" y="2941"/>
              <a:chExt cx="9704" cy="1038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0639" y="3132"/>
                <a:ext cx="1336" cy="657"/>
              </a:xfrm>
              <a:prstGeom prst="rect">
                <a:avLst/>
              </a:prstGeom>
              <a:noFill/>
              <a:ln w="38100">
                <a:solidFill>
                  <a:srgbClr val="94CDD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1055" y="3147"/>
                <a:ext cx="76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4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2851" y="2941"/>
                <a:ext cx="7492" cy="10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lnSpc>
                    <a:spcPct val="13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树立生存的勇气和自信，创造生存条件，最大限度地延长生命</a:t>
                </a:r>
              </a:p>
            </p:txBody>
          </p:sp>
        </p:grpSp>
        <p:pic>
          <p:nvPicPr>
            <p:cNvPr id="31" name="图片 30" descr="ad5f47e5fdb4a142a68f471a1ef595ee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10" y="6501"/>
              <a:ext cx="997" cy="997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5344795" y="5172710"/>
            <a:ext cx="6160770" cy="810260"/>
            <a:chOff x="8417" y="8146"/>
            <a:chExt cx="9702" cy="1276"/>
          </a:xfrm>
        </p:grpSpPr>
        <p:grpSp>
          <p:nvGrpSpPr>
            <p:cNvPr id="20" name="组合 19"/>
            <p:cNvGrpSpPr/>
            <p:nvPr/>
          </p:nvGrpSpPr>
          <p:grpSpPr>
            <a:xfrm>
              <a:off x="8417" y="8146"/>
              <a:ext cx="9702" cy="1276"/>
              <a:chOff x="10639" y="2823"/>
              <a:chExt cx="9702" cy="1276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0639" y="3132"/>
                <a:ext cx="1336" cy="657"/>
              </a:xfrm>
              <a:prstGeom prst="rect">
                <a:avLst/>
              </a:prstGeom>
              <a:noFill/>
              <a:ln w="38100">
                <a:solidFill>
                  <a:srgbClr val="94CDD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1055" y="3147"/>
                <a:ext cx="76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5</a:t>
                </a: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2851" y="2823"/>
                <a:ext cx="7490" cy="1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>
                  <a:lnSpc>
                    <a:spcPct val="13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敲击物体与外界联系，积极寻求被救机会。如果周围有被埋压的人试着与其对话，互相鼓励</a:t>
                </a:r>
              </a:p>
            </p:txBody>
          </p:sp>
        </p:grpSp>
        <p:pic>
          <p:nvPicPr>
            <p:cNvPr id="32" name="图片 31" descr="ad5f47e5fdb4a142a68f471a1ef595ee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10" y="8146"/>
              <a:ext cx="997" cy="997"/>
            </a:xfrm>
            <a:prstGeom prst="rect">
              <a:avLst/>
            </a:prstGeom>
          </p:spPr>
        </p:pic>
      </p:grpSp>
    </p:spTree>
  </p:cSld>
  <p:clrMapOvr>
    <a:masterClrMapping/>
  </p:clrMapOvr>
  <p:transition advTm="287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48615" y="413385"/>
            <a:ext cx="3366770" cy="685800"/>
            <a:chOff x="549" y="651"/>
            <a:chExt cx="5302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427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地震后的心理干预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pic>
        <p:nvPicPr>
          <p:cNvPr id="2" name="图片 1" descr="7eb77ef39315e2f691c177bfbc69d17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1375" y="2736850"/>
            <a:ext cx="3182620" cy="408368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896110" y="3090545"/>
            <a:ext cx="1654810" cy="1166495"/>
            <a:chOff x="2755" y="4867"/>
            <a:chExt cx="2606" cy="1837"/>
          </a:xfrm>
        </p:grpSpPr>
        <p:grpSp>
          <p:nvGrpSpPr>
            <p:cNvPr id="6" name="组合 5"/>
            <p:cNvGrpSpPr/>
            <p:nvPr/>
          </p:nvGrpSpPr>
          <p:grpSpPr>
            <a:xfrm>
              <a:off x="2755" y="4867"/>
              <a:ext cx="2606" cy="1837"/>
              <a:chOff x="2777" y="4977"/>
              <a:chExt cx="2846" cy="2232"/>
            </a:xfrm>
          </p:grpSpPr>
          <p:sp>
            <p:nvSpPr>
              <p:cNvPr id="4" name="云形 3"/>
              <p:cNvSpPr/>
              <p:nvPr/>
            </p:nvSpPr>
            <p:spPr>
              <a:xfrm>
                <a:off x="2777" y="4977"/>
                <a:ext cx="2847" cy="2232"/>
              </a:xfrm>
              <a:prstGeom prst="cloud">
                <a:avLst/>
              </a:prstGeom>
              <a:noFill/>
              <a:ln>
                <a:solidFill>
                  <a:schemeClr val="bg2">
                    <a:lumMod val="7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云形 2"/>
              <p:cNvSpPr/>
              <p:nvPr/>
            </p:nvSpPr>
            <p:spPr>
              <a:xfrm>
                <a:off x="2928" y="5169"/>
                <a:ext cx="2563" cy="1796"/>
              </a:xfrm>
              <a:prstGeom prst="clou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3119" y="5326"/>
              <a:ext cx="189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失去亲人的幸存者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51555" y="1493520"/>
            <a:ext cx="2308225" cy="1533525"/>
            <a:chOff x="2755" y="4867"/>
            <a:chExt cx="2606" cy="1837"/>
          </a:xfrm>
        </p:grpSpPr>
        <p:grpSp>
          <p:nvGrpSpPr>
            <p:cNvPr id="10" name="组合 9"/>
            <p:cNvGrpSpPr/>
            <p:nvPr/>
          </p:nvGrpSpPr>
          <p:grpSpPr>
            <a:xfrm>
              <a:off x="2755" y="4867"/>
              <a:ext cx="2606" cy="1837"/>
              <a:chOff x="2777" y="4977"/>
              <a:chExt cx="2846" cy="2232"/>
            </a:xfrm>
          </p:grpSpPr>
          <p:sp>
            <p:nvSpPr>
              <p:cNvPr id="11" name="云形 10"/>
              <p:cNvSpPr/>
              <p:nvPr/>
            </p:nvSpPr>
            <p:spPr>
              <a:xfrm>
                <a:off x="2777" y="4977"/>
                <a:ext cx="2847" cy="2232"/>
              </a:xfrm>
              <a:prstGeom prst="cloud">
                <a:avLst/>
              </a:prstGeom>
              <a:noFill/>
              <a:ln>
                <a:solidFill>
                  <a:schemeClr val="bg2">
                    <a:lumMod val="7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云形 11"/>
              <p:cNvSpPr/>
              <p:nvPr/>
            </p:nvSpPr>
            <p:spPr>
              <a:xfrm>
                <a:off x="2928" y="5169"/>
                <a:ext cx="2563" cy="1796"/>
              </a:xfrm>
              <a:prstGeom prst="clou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3106" y="5267"/>
              <a:ext cx="1938" cy="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与遇难者或受伤人员有密切联系的个人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72630" y="1827530"/>
            <a:ext cx="1654810" cy="1166495"/>
            <a:chOff x="2755" y="4867"/>
            <a:chExt cx="2606" cy="1837"/>
          </a:xfrm>
        </p:grpSpPr>
        <p:grpSp>
          <p:nvGrpSpPr>
            <p:cNvPr id="15" name="组合 14"/>
            <p:cNvGrpSpPr/>
            <p:nvPr/>
          </p:nvGrpSpPr>
          <p:grpSpPr>
            <a:xfrm>
              <a:off x="2755" y="4867"/>
              <a:ext cx="2606" cy="1837"/>
              <a:chOff x="2777" y="4977"/>
              <a:chExt cx="2846" cy="2232"/>
            </a:xfrm>
          </p:grpSpPr>
          <p:sp>
            <p:nvSpPr>
              <p:cNvPr id="16" name="云形 15"/>
              <p:cNvSpPr/>
              <p:nvPr/>
            </p:nvSpPr>
            <p:spPr>
              <a:xfrm>
                <a:off x="2777" y="4977"/>
                <a:ext cx="2847" cy="2232"/>
              </a:xfrm>
              <a:prstGeom prst="cloud">
                <a:avLst/>
              </a:prstGeom>
              <a:noFill/>
              <a:ln>
                <a:solidFill>
                  <a:schemeClr val="bg2">
                    <a:lumMod val="7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云形 16"/>
              <p:cNvSpPr/>
              <p:nvPr/>
            </p:nvSpPr>
            <p:spPr>
              <a:xfrm>
                <a:off x="2928" y="5169"/>
                <a:ext cx="2563" cy="1796"/>
              </a:xfrm>
              <a:prstGeom prst="clou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3119" y="5326"/>
              <a:ext cx="189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参与救援的人员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38185" y="3523615"/>
            <a:ext cx="1654810" cy="1166495"/>
            <a:chOff x="2755" y="4867"/>
            <a:chExt cx="2606" cy="1837"/>
          </a:xfrm>
        </p:grpSpPr>
        <p:grpSp>
          <p:nvGrpSpPr>
            <p:cNvPr id="21" name="组合 20"/>
            <p:cNvGrpSpPr/>
            <p:nvPr/>
          </p:nvGrpSpPr>
          <p:grpSpPr>
            <a:xfrm>
              <a:off x="2755" y="4867"/>
              <a:ext cx="2606" cy="1837"/>
              <a:chOff x="2777" y="4977"/>
              <a:chExt cx="2846" cy="2232"/>
            </a:xfrm>
          </p:grpSpPr>
          <p:sp>
            <p:nvSpPr>
              <p:cNvPr id="22" name="云形 21"/>
              <p:cNvSpPr/>
              <p:nvPr/>
            </p:nvSpPr>
            <p:spPr>
              <a:xfrm>
                <a:off x="2777" y="4977"/>
                <a:ext cx="2847" cy="2232"/>
              </a:xfrm>
              <a:prstGeom prst="cloud">
                <a:avLst/>
              </a:prstGeom>
              <a:noFill/>
              <a:ln>
                <a:solidFill>
                  <a:schemeClr val="bg2">
                    <a:lumMod val="7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云形 23"/>
              <p:cNvSpPr/>
              <p:nvPr/>
            </p:nvSpPr>
            <p:spPr>
              <a:xfrm>
                <a:off x="2928" y="5169"/>
                <a:ext cx="2563" cy="1796"/>
              </a:xfrm>
              <a:prstGeom prst="cloud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3119" y="5326"/>
              <a:ext cx="189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失去亲人的幸存者</a:t>
              </a:r>
            </a:p>
          </p:txBody>
        </p:sp>
      </p:grpSp>
    </p:spTree>
  </p:cSld>
  <p:clrMapOvr>
    <a:masterClrMapping/>
  </p:clrMapOvr>
  <p:transition advTm="362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48000">
              <a:srgbClr val="FFFBF1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CBDE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80" y="3474085"/>
            <a:ext cx="12156440" cy="3408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780" y="1439545"/>
            <a:ext cx="12157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3600">
                <a:solidFill>
                  <a:srgbClr val="6FB632"/>
                </a:solidFill>
                <a:latin typeface="微软雅黑" panose="020B0503020204020204" charset="-122"/>
                <a:ea typeface="微软雅黑" panose="020B0503020204020204" charset="-122"/>
              </a:rPr>
              <a:t>第五部分</a:t>
            </a: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4595" y="-214630"/>
            <a:ext cx="1704975" cy="19202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415" y="2305685"/>
            <a:ext cx="121564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72B4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制作家庭应急包</a:t>
            </a: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4096385" y="2274570"/>
            <a:ext cx="3928745" cy="63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4130040" y="3108325"/>
            <a:ext cx="3928745" cy="63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87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14000">
              <a:srgbClr val="FFFBF1">
                <a:alpha val="100000"/>
              </a:srgbClr>
            </a:gs>
            <a:gs pos="48000">
              <a:srgbClr val="FFFBF1"/>
            </a:gs>
            <a:gs pos="83000">
              <a:srgbClr val="FFFBF1"/>
            </a:gs>
            <a:gs pos="100000">
              <a:srgbClr val="FFFBF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348615" y="413385"/>
            <a:ext cx="3366770" cy="685800"/>
            <a:chOff x="549" y="651"/>
            <a:chExt cx="5302" cy="1080"/>
          </a:xfrm>
        </p:grpSpPr>
        <p:sp>
          <p:nvSpPr>
            <p:cNvPr id="5" name="文本框 4"/>
            <p:cNvSpPr txBox="1"/>
            <p:nvPr/>
          </p:nvSpPr>
          <p:spPr>
            <a:xfrm>
              <a:off x="1581" y="1007"/>
              <a:ext cx="427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400">
                  <a:solidFill>
                    <a:srgbClr val="72B433"/>
                  </a:solidFill>
                  <a:latin typeface="微软雅黑" panose="020B0503020204020204" charset="-122"/>
                  <a:ea typeface="微软雅黑" panose="020B0503020204020204" charset="-122"/>
                </a:rPr>
                <a:t>制作家庭应急包</a:t>
              </a:r>
            </a:p>
          </p:txBody>
        </p:sp>
        <p:pic>
          <p:nvPicPr>
            <p:cNvPr id="23" name="图片 22" descr="1f59197d2408cde954daa324d0d9e6da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" y="651"/>
              <a:ext cx="1202" cy="1081"/>
            </a:xfrm>
            <a:prstGeom prst="rect">
              <a:avLst/>
            </a:prstGeom>
          </p:spPr>
        </p:pic>
      </p:grpSp>
      <p:sp>
        <p:nvSpPr>
          <p:cNvPr id="26" name="矩形 25"/>
          <p:cNvSpPr/>
          <p:nvPr/>
        </p:nvSpPr>
        <p:spPr>
          <a:xfrm>
            <a:off x="1230630" y="1767840"/>
            <a:ext cx="4066540" cy="3206115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  <a:ln w="28575">
            <a:solidFill>
              <a:srgbClr val="80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230630" y="4973955"/>
            <a:ext cx="4067175" cy="1090930"/>
            <a:chOff x="1938" y="7833"/>
            <a:chExt cx="6405" cy="1718"/>
          </a:xfrm>
        </p:grpSpPr>
        <p:sp>
          <p:nvSpPr>
            <p:cNvPr id="27" name="矩形 26"/>
            <p:cNvSpPr/>
            <p:nvPr/>
          </p:nvSpPr>
          <p:spPr>
            <a:xfrm>
              <a:off x="1938" y="7833"/>
              <a:ext cx="6404" cy="1719"/>
            </a:xfrm>
            <a:prstGeom prst="rect">
              <a:avLst/>
            </a:prstGeom>
            <a:solidFill>
              <a:srgbClr val="80BB46"/>
            </a:solidFill>
            <a:ln>
              <a:solidFill>
                <a:srgbClr val="80BB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939" y="7833"/>
              <a:ext cx="6404" cy="1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 fontAlgn="auto">
                <a:lnSpc>
                  <a:spcPct val="130000"/>
                </a:lnSpc>
                <a:buFont typeface="Wingdings" panose="05000000000000000000" charset="0"/>
                <a:buChar char="ü"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避难时能迅速找到应急包是十分重要的，最好放在寝室、门口等容易拿到的地方。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algn="just" fontAlgn="auto">
                <a:lnSpc>
                  <a:spcPct val="130000"/>
                </a:lnSpc>
                <a:buFont typeface="Wingdings" panose="05000000000000000000" charset="0"/>
                <a:buChar char="ü"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注意带上有效的身份证明！</a:t>
              </a:r>
            </a:p>
          </p:txBody>
        </p:sp>
      </p:grpSp>
      <p:sp>
        <p:nvSpPr>
          <p:cNvPr id="31" name="椭圆 30"/>
          <p:cNvSpPr/>
          <p:nvPr/>
        </p:nvSpPr>
        <p:spPr>
          <a:xfrm>
            <a:off x="7907020" y="2343785"/>
            <a:ext cx="3098800" cy="3004185"/>
          </a:xfrm>
          <a:prstGeom prst="ellipse">
            <a:avLst/>
          </a:prstGeom>
          <a:blipFill rotWithShape="1">
            <a:blip r:embed="rId5" cstate="print"/>
            <a:stretch>
              <a:fillRect/>
            </a:stretch>
          </a:blipFill>
          <a:ln w="19050">
            <a:solidFill>
              <a:srgbClr val="80BB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0615295" y="2734945"/>
            <a:ext cx="390525" cy="377190"/>
          </a:xfrm>
          <a:prstGeom prst="ellipse">
            <a:avLst/>
          </a:prstGeom>
          <a:solidFill>
            <a:srgbClr val="80BB4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602855" y="3711575"/>
            <a:ext cx="511810" cy="511810"/>
          </a:xfrm>
          <a:prstGeom prst="ellipse">
            <a:avLst/>
          </a:prstGeom>
          <a:solidFill>
            <a:srgbClr val="80BB4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291195" y="1980565"/>
            <a:ext cx="350520" cy="3632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0581640" y="4873625"/>
            <a:ext cx="457835" cy="47434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0426700" y="5347970"/>
            <a:ext cx="188595" cy="18859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215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BF1"/>
            </a:gs>
            <a:gs pos="48000">
              <a:srgbClr val="FFFBF1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CBDE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80" y="3474085"/>
            <a:ext cx="12156440" cy="3408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780" y="1812925"/>
            <a:ext cx="121570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6000">
                <a:solidFill>
                  <a:srgbClr val="6FB632"/>
                </a:solidFill>
                <a:latin typeface="微软雅黑" panose="020B0503020204020204" charset="-122"/>
                <a:ea typeface="微软雅黑" panose="020B0503020204020204" charset="-122"/>
              </a:rPr>
              <a:t>谢谢您的观看</a:t>
            </a:r>
            <a:endParaRPr lang="en-US" altLang="zh-CN" sz="4000">
              <a:solidFill>
                <a:srgbClr val="6FB63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4585" y="-214630"/>
            <a:ext cx="1704975" cy="19202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145" y="3084195"/>
            <a:ext cx="121570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>
                <a:solidFill>
                  <a:srgbClr val="6EB63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THANK  YOU</a:t>
            </a:r>
          </a:p>
        </p:txBody>
      </p:sp>
    </p:spTree>
  </p:cSld>
  <p:clrMapOvr>
    <a:masterClrMapping/>
  </p:clrMapOvr>
  <p:transition advTm="253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54AC377B-2B44-4FA1-AC31-D74E333D9A8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F:\新建文件夹\254149567\FileRecv\115.儿童地震防灾\防震减灾应急知识宣传活动ppt模板"/>
  <p:tag name="ISPRING_PRESENTATION_TITLE" val="防震减灾应急知识宣传活动ppt模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729</Words>
  <Application>Microsoft Office PowerPoint</Application>
  <PresentationFormat>宽屏</PresentationFormat>
  <Paragraphs>111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宋体</vt:lpstr>
      <vt:lpstr>微软雅黑</vt:lpstr>
      <vt:lpstr>微软雅黑 Light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地球的外层是地壳，地壳之下是地幔和地核，它们的分层结构就象鸡蛋的蛋壳、蛋清和蛋黄。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防震减灾应急知识宣传活动ppt模板</dc:title>
  <dc:creator>Administrator</dc:creator>
  <cp:lastModifiedBy>faith123</cp:lastModifiedBy>
  <cp:revision>169</cp:revision>
  <dcterms:created xsi:type="dcterms:W3CDTF">2017-08-03T09:01:00Z</dcterms:created>
  <dcterms:modified xsi:type="dcterms:W3CDTF">2018-07-29T00:22:47Z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